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69" r:id="rId3"/>
    <p:sldId id="270" r:id="rId4"/>
    <p:sldId id="268" r:id="rId5"/>
    <p:sldId id="257" r:id="rId6"/>
    <p:sldId id="258" r:id="rId7"/>
    <p:sldId id="260" r:id="rId8"/>
    <p:sldId id="261" r:id="rId9"/>
    <p:sldId id="262" r:id="rId10"/>
    <p:sldId id="263" r:id="rId11"/>
    <p:sldId id="264" r:id="rId12"/>
    <p:sldId id="265" r:id="rId13"/>
    <p:sldId id="266" r:id="rId14"/>
    <p:sldId id="272" r:id="rId15"/>
    <p:sldId id="267"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20" y="-7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4C71EC6-210F-42DE-9C53-41977AD35B3D}" type="datetimeFigureOut">
              <a:rPr lang="ru-RU" smtClean="0"/>
              <a:t>07.09.2022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07.09.2022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07.09.2022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07.09.2022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07.09.2022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07.09.2022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t>07.09.2022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t>07.09.2022</a:t>
            </a:fld>
            <a:endParaRPr lang="ru-RU"/>
          </a:p>
        </p:txBody>
      </p:sp>
      <p:sp>
        <p:nvSpPr>
          <p:cNvPr id="8" name="Номер слайда 7"/>
          <p:cNvSpPr>
            <a:spLocks noGrp="1"/>
          </p:cNvSpPr>
          <p:nvPr>
            <p:ph type="sldNum" sz="quarter" idx="11"/>
          </p:nvPr>
        </p:nvSpPr>
        <p:spPr/>
        <p:txBody>
          <a:bodyPr/>
          <a:lstStyle/>
          <a:p>
            <a:fld id="{B19B0651-EE4F-4900-A07F-96A6BFA9D0F0}" type="slidenum">
              <a:rPr lang="ru-RU" smtClean="0"/>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07.09.2022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07.09.2022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4C71EC6-210F-42DE-9C53-41977AD35B3D}" type="datetimeFigureOut">
              <a:rPr lang="ru-RU" smtClean="0"/>
              <a:t>07.09.2022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4C71EC6-210F-42DE-9C53-41977AD35B3D}" type="datetimeFigureOut">
              <a:rPr lang="ru-RU" smtClean="0"/>
              <a:t>07.09.2022</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78740" y="260648"/>
            <a:ext cx="6172200" cy="1728192"/>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ru-RU" sz="1800" dirty="0">
                <a:solidFill>
                  <a:schemeClr val="bg1"/>
                </a:solidFill>
              </a:rPr>
              <a:t>Муниципальное бюджетное учреждение</a:t>
            </a:r>
            <a:br>
              <a:rPr lang="ru-RU" sz="1800" dirty="0">
                <a:solidFill>
                  <a:schemeClr val="bg1"/>
                </a:solidFill>
              </a:rPr>
            </a:br>
            <a:r>
              <a:rPr lang="ru-RU" sz="1800" dirty="0">
                <a:solidFill>
                  <a:schemeClr val="bg1"/>
                </a:solidFill>
              </a:rPr>
              <a:t>дополнительного образования города Горловки</a:t>
            </a:r>
            <a:r>
              <a:rPr lang="ru-RU" sz="1800" dirty="0">
                <a:solidFill>
                  <a:schemeClr val="bg1"/>
                </a:solidFill>
                <a:latin typeface="Arial" charset="0"/>
              </a:rPr>
              <a:t/>
            </a:r>
            <a:br>
              <a:rPr lang="ru-RU" sz="1800" dirty="0">
                <a:solidFill>
                  <a:schemeClr val="bg1"/>
                </a:solidFill>
                <a:latin typeface="Arial" charset="0"/>
              </a:rPr>
            </a:br>
            <a:r>
              <a:rPr lang="ru-RU" sz="1800" dirty="0">
                <a:solidFill>
                  <a:schemeClr val="bg1"/>
                </a:solidFill>
                <a:latin typeface="Arial" charset="0"/>
              </a:rPr>
              <a:t>«Городской Дворец детского и юношеского творчества»</a:t>
            </a:r>
            <a:endParaRPr lang="ru-RU" sz="1800" dirty="0">
              <a:solidFill>
                <a:schemeClr val="bg1"/>
              </a:solidFill>
            </a:endParaRPr>
          </a:p>
        </p:txBody>
      </p:sp>
      <p:sp>
        <p:nvSpPr>
          <p:cNvPr id="3" name="Подзаголовок 2"/>
          <p:cNvSpPr>
            <a:spLocks noGrp="1"/>
          </p:cNvSpPr>
          <p:nvPr>
            <p:ph type="subTitle" idx="1"/>
          </p:nvPr>
        </p:nvSpPr>
        <p:spPr>
          <a:xfrm>
            <a:off x="378740" y="2204864"/>
            <a:ext cx="6172200" cy="1371600"/>
          </a:xfrm>
        </p:spPr>
        <p:style>
          <a:lnRef idx="1">
            <a:schemeClr val="accent3"/>
          </a:lnRef>
          <a:fillRef idx="2">
            <a:schemeClr val="accent3"/>
          </a:fillRef>
          <a:effectRef idx="1">
            <a:schemeClr val="accent3"/>
          </a:effectRef>
          <a:fontRef idx="minor">
            <a:schemeClr val="dk1"/>
          </a:fontRef>
        </p:style>
        <p:txBody>
          <a:bodyPr/>
          <a:lstStyle/>
          <a:p>
            <a:pPr algn="ctr"/>
            <a:r>
              <a:rPr lang="ru-RU" sz="2000" dirty="0">
                <a:solidFill>
                  <a:schemeClr val="bg1"/>
                </a:solidFill>
              </a:rPr>
              <a:t>Мастер-класс</a:t>
            </a:r>
          </a:p>
          <a:p>
            <a:pPr algn="ctr"/>
            <a:r>
              <a:rPr lang="ru-RU" sz="2000" dirty="0">
                <a:solidFill>
                  <a:schemeClr val="bg1"/>
                </a:solidFill>
              </a:rPr>
              <a:t>«Изготовление сувенира ко дню Донецкой Народной </a:t>
            </a:r>
            <a:r>
              <a:rPr lang="ru-RU" sz="2000" dirty="0" smtClean="0">
                <a:solidFill>
                  <a:schemeClr val="bg1"/>
                </a:solidFill>
              </a:rPr>
              <a:t>Республики»</a:t>
            </a:r>
            <a:endParaRPr lang="ru-RU" sz="2000" dirty="0">
              <a:solidFill>
                <a:schemeClr val="bg1"/>
              </a:solidFill>
            </a:endParaRPr>
          </a:p>
          <a:p>
            <a:endParaRPr lang="ru-RU" dirty="0"/>
          </a:p>
        </p:txBody>
      </p:sp>
      <p:pic>
        <p:nvPicPr>
          <p:cNvPr id="5" name="Рисунок 4"/>
          <p:cNvPicPr>
            <a:picLocks noChangeAspect="1"/>
          </p:cNvPicPr>
          <p:nvPr/>
        </p:nvPicPr>
        <p:blipFill rotWithShape="1">
          <a:blip r:embed="rId2" cstate="print">
            <a:extLst>
              <a:ext uri="{28A0092B-C50C-407E-A947-70E740481C1C}">
                <a14:useLocalDpi xmlns:a14="http://schemas.microsoft.com/office/drawing/2010/main" val="0"/>
              </a:ext>
            </a:extLst>
          </a:blip>
          <a:srcRect t="23142"/>
          <a:stretch/>
        </p:blipFill>
        <p:spPr>
          <a:xfrm>
            <a:off x="467544" y="3901551"/>
            <a:ext cx="1726528" cy="2358736"/>
          </a:xfrm>
          <a:prstGeom prst="snip2DiagRect">
            <a:avLst/>
          </a:prstGeom>
          <a:solidFill>
            <a:srgbClr val="FFFFFF">
              <a:shade val="85000"/>
            </a:srgbClr>
          </a:solidFill>
          <a:ln w="88900" cap="sq">
            <a:solidFill>
              <a:schemeClr val="bg2">
                <a:lumMod val="7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6" name="TextBox 5"/>
          <p:cNvSpPr txBox="1"/>
          <p:nvPr/>
        </p:nvSpPr>
        <p:spPr>
          <a:xfrm>
            <a:off x="2411760" y="4005064"/>
            <a:ext cx="4176464" cy="120032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defRPr/>
            </a:pPr>
            <a:r>
              <a:rPr lang="ru-RU" dirty="0" smtClean="0">
                <a:solidFill>
                  <a:schemeClr val="bg1"/>
                </a:solidFill>
              </a:rPr>
              <a:t>Лебединская </a:t>
            </a:r>
            <a:r>
              <a:rPr lang="ru-RU" dirty="0">
                <a:solidFill>
                  <a:schemeClr val="bg1"/>
                </a:solidFill>
              </a:rPr>
              <a:t>О.А., </a:t>
            </a:r>
            <a:endParaRPr lang="ru-RU" dirty="0" smtClean="0">
              <a:solidFill>
                <a:schemeClr val="bg1"/>
              </a:solidFill>
            </a:endParaRPr>
          </a:p>
          <a:p>
            <a:pPr>
              <a:defRPr/>
            </a:pPr>
            <a:r>
              <a:rPr lang="ru-RU" dirty="0" smtClean="0">
                <a:solidFill>
                  <a:schemeClr val="bg1"/>
                </a:solidFill>
              </a:rPr>
              <a:t>Пед</a:t>
            </a:r>
            <a:r>
              <a:rPr lang="ru-RU" dirty="0" smtClean="0">
                <a:solidFill>
                  <a:schemeClr val="bg1"/>
                </a:solidFill>
              </a:rPr>
              <a:t>агог дополнительного образования</a:t>
            </a:r>
            <a:endParaRPr lang="ru-RU" dirty="0" smtClean="0">
              <a:solidFill>
                <a:schemeClr val="bg1"/>
              </a:solidFill>
            </a:endParaRPr>
          </a:p>
          <a:p>
            <a:pPr>
              <a:defRPr/>
            </a:pPr>
            <a:r>
              <a:rPr lang="ru-RU" dirty="0" smtClean="0">
                <a:solidFill>
                  <a:schemeClr val="bg1"/>
                </a:solidFill>
              </a:rPr>
              <a:t> </a:t>
            </a:r>
            <a:r>
              <a:rPr lang="ru-RU" dirty="0" smtClean="0">
                <a:solidFill>
                  <a:schemeClr val="bg1"/>
                </a:solidFill>
              </a:rPr>
              <a:t>кружок «Природа </a:t>
            </a:r>
            <a:r>
              <a:rPr lang="ru-RU" dirty="0">
                <a:solidFill>
                  <a:schemeClr val="bg1"/>
                </a:solidFill>
              </a:rPr>
              <a:t>и фантазия</a:t>
            </a:r>
            <a:r>
              <a:rPr lang="ru-RU" dirty="0" smtClean="0">
                <a:solidFill>
                  <a:schemeClr val="bg1"/>
                </a:solidFill>
              </a:rPr>
              <a:t>»</a:t>
            </a:r>
            <a:endParaRPr lang="ru-RU" dirty="0">
              <a:solidFill>
                <a:schemeClr val="bg1"/>
              </a:solidFill>
            </a:endParaRPr>
          </a:p>
        </p:txBody>
      </p:sp>
      <p:sp>
        <p:nvSpPr>
          <p:cNvPr id="8" name="TextBox 7"/>
          <p:cNvSpPr txBox="1"/>
          <p:nvPr/>
        </p:nvSpPr>
        <p:spPr>
          <a:xfrm>
            <a:off x="3609200" y="5715989"/>
            <a:ext cx="924878"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ru-RU" dirty="0" smtClean="0"/>
              <a:t>2022</a:t>
            </a:r>
            <a:endParaRPr lang="ru-RU" dirty="0"/>
          </a:p>
        </p:txBody>
      </p:sp>
    </p:spTree>
    <p:extLst>
      <p:ext uri="{BB962C8B-B14F-4D97-AF65-F5344CB8AC3E}">
        <p14:creationId xmlns:p14="http://schemas.microsoft.com/office/powerpoint/2010/main" val="34717833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71600" y="1052736"/>
            <a:ext cx="2546204" cy="4525963"/>
          </a:xfrm>
          <a:prstGeom prst="snip2DiagRect">
            <a:avLst/>
          </a:prstGeom>
          <a:solidFill>
            <a:srgbClr val="FFFFFF">
              <a:shade val="85000"/>
            </a:srgbClr>
          </a:solidFill>
          <a:ln w="88900" cap="sq">
            <a:solidFill>
              <a:schemeClr val="tx2">
                <a:lumMod val="5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7" name="Объект 6"/>
          <p:cNvSpPr>
            <a:spLocks noGrp="1"/>
          </p:cNvSpPr>
          <p:nvPr>
            <p:ph sz="half" idx="2"/>
          </p:nvPr>
        </p:nvSpPr>
        <p:spPr>
          <a:xfrm>
            <a:off x="4267200" y="1600201"/>
            <a:ext cx="3657600" cy="3412976"/>
          </a:xfrm>
        </p:spPr>
        <p:style>
          <a:lnRef idx="1">
            <a:schemeClr val="accent3"/>
          </a:lnRef>
          <a:fillRef idx="2">
            <a:schemeClr val="accent3"/>
          </a:fillRef>
          <a:effectRef idx="1">
            <a:schemeClr val="accent3"/>
          </a:effectRef>
          <a:fontRef idx="minor">
            <a:schemeClr val="dk1"/>
          </a:fontRef>
        </p:style>
        <p:txBody>
          <a:bodyPr/>
          <a:lstStyle/>
          <a:p>
            <a:r>
              <a:rPr lang="ru-RU" dirty="0" smtClean="0"/>
              <a:t>Вырезанные сердца склеить между собой.</a:t>
            </a:r>
          </a:p>
          <a:p>
            <a:r>
              <a:rPr lang="ru-RU" dirty="0" smtClean="0"/>
              <a:t>На верхнем сердце маркером сделать надпись.</a:t>
            </a:r>
          </a:p>
          <a:p>
            <a:endParaRPr lang="ru-RU" dirty="0"/>
          </a:p>
        </p:txBody>
      </p:sp>
    </p:spTree>
    <p:extLst>
      <p:ext uri="{BB962C8B-B14F-4D97-AF65-F5344CB8AC3E}">
        <p14:creationId xmlns:p14="http://schemas.microsoft.com/office/powerpoint/2010/main" val="9705157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r>
              <a:rPr lang="ru-RU" sz="3600" dirty="0" smtClean="0">
                <a:solidFill>
                  <a:schemeClr val="bg1"/>
                </a:solidFill>
              </a:rPr>
              <a:t>Изготавливаем элементы декора:</a:t>
            </a:r>
            <a:endParaRPr lang="ru-RU" sz="3600" dirty="0">
              <a:solidFill>
                <a:schemeClr val="bg1"/>
              </a:solidFill>
            </a:endParaRPr>
          </a:p>
        </p:txBody>
      </p:sp>
      <p:pic>
        <p:nvPicPr>
          <p:cNvPr id="4" name="Объект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12898" y="1600200"/>
            <a:ext cx="2546204" cy="4525963"/>
          </a:xfrm>
          <a:prstGeom prst="snip2DiagRect">
            <a:avLst/>
          </a:prstGeom>
          <a:solidFill>
            <a:srgbClr val="FFFFFF">
              <a:shade val="85000"/>
            </a:srgbClr>
          </a:solidFill>
          <a:ln w="88900" cap="sq">
            <a:solidFill>
              <a:schemeClr val="tx2">
                <a:lumMod val="5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8" name="Объект 7"/>
          <p:cNvSpPr>
            <a:spLocks noGrp="1"/>
          </p:cNvSpPr>
          <p:nvPr>
            <p:ph sz="half" idx="2"/>
          </p:nvPr>
        </p:nvSpPr>
        <p:spPr/>
        <p:style>
          <a:lnRef idx="1">
            <a:schemeClr val="accent3"/>
          </a:lnRef>
          <a:fillRef idx="2">
            <a:schemeClr val="accent3"/>
          </a:fillRef>
          <a:effectRef idx="1">
            <a:schemeClr val="accent3"/>
          </a:effectRef>
          <a:fontRef idx="minor">
            <a:schemeClr val="dk1"/>
          </a:fontRef>
        </p:style>
        <p:txBody>
          <a:bodyPr/>
          <a:lstStyle/>
          <a:p>
            <a:r>
              <a:rPr lang="ru-RU" dirty="0" smtClean="0"/>
              <a:t>Вырезать голубей, контур навести маркером.</a:t>
            </a:r>
          </a:p>
          <a:p>
            <a:r>
              <a:rPr lang="ru-RU" dirty="0" smtClean="0"/>
              <a:t>По желанию можно задекорировать шпажку полоской бумаги в тон сувенира.</a:t>
            </a:r>
            <a:endParaRPr lang="ru-RU" dirty="0"/>
          </a:p>
        </p:txBody>
      </p:sp>
    </p:spTree>
    <p:extLst>
      <p:ext uri="{BB962C8B-B14F-4D97-AF65-F5344CB8AC3E}">
        <p14:creationId xmlns:p14="http://schemas.microsoft.com/office/powerpoint/2010/main" val="37646775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ru-RU" dirty="0" smtClean="0"/>
              <a:t>Сборка сувенира:</a:t>
            </a:r>
            <a:endParaRPr lang="ru-RU" dirty="0"/>
          </a:p>
        </p:txBody>
      </p:sp>
      <p:pic>
        <p:nvPicPr>
          <p:cNvPr id="4" name="Объект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12898" y="1600200"/>
            <a:ext cx="2546204" cy="4525963"/>
          </a:xfrm>
          <a:prstGeom prst="round2DiagRect">
            <a:avLst>
              <a:gd name="adj1" fmla="val 16667"/>
              <a:gd name="adj2" fmla="val 0"/>
            </a:avLst>
          </a:prstGeom>
          <a:ln w="88900" cap="sq">
            <a:solidFill>
              <a:schemeClr val="tx2">
                <a:lumMod val="50000"/>
              </a:schemeClr>
            </a:solidFill>
            <a:miter lim="800000"/>
          </a:ln>
          <a:effectLst>
            <a:outerShdw blurRad="254000" algn="tl" rotWithShape="0">
              <a:srgbClr val="000000">
                <a:alpha val="43000"/>
              </a:srgbClr>
            </a:outerShdw>
          </a:effectLst>
        </p:spPr>
      </p:pic>
      <p:sp>
        <p:nvSpPr>
          <p:cNvPr id="5" name="Объект 4"/>
          <p:cNvSpPr>
            <a:spLocks noGrp="1"/>
          </p:cNvSpPr>
          <p:nvPr>
            <p:ph sz="half" idx="2"/>
          </p:nvPr>
        </p:nvSpPr>
        <p:spPr/>
        <p:style>
          <a:lnRef idx="1">
            <a:schemeClr val="accent3"/>
          </a:lnRef>
          <a:fillRef idx="2">
            <a:schemeClr val="accent3"/>
          </a:fillRef>
          <a:effectRef idx="1">
            <a:schemeClr val="accent3"/>
          </a:effectRef>
          <a:fontRef idx="minor">
            <a:schemeClr val="dk1"/>
          </a:fontRef>
        </p:style>
        <p:txBody>
          <a:bodyPr/>
          <a:lstStyle/>
          <a:p>
            <a:r>
              <a:rPr lang="ru-RU" dirty="0" smtClean="0"/>
              <a:t>Намазать клеем центр банта.</a:t>
            </a:r>
          </a:p>
          <a:p>
            <a:r>
              <a:rPr lang="ru-RU" dirty="0" smtClean="0"/>
              <a:t>Положить по центру шпажку.</a:t>
            </a:r>
          </a:p>
          <a:p>
            <a:r>
              <a:rPr lang="ru-RU" dirty="0" smtClean="0"/>
              <a:t>Намазать клеем центр сердца с обратной стороны и соединить с бантом.</a:t>
            </a:r>
            <a:endParaRPr lang="ru-RU" dirty="0"/>
          </a:p>
        </p:txBody>
      </p:sp>
    </p:spTree>
    <p:extLst>
      <p:ext uri="{BB962C8B-B14F-4D97-AF65-F5344CB8AC3E}">
        <p14:creationId xmlns:p14="http://schemas.microsoft.com/office/powerpoint/2010/main" val="6347961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r>
              <a:rPr lang="ru-RU" sz="4000" dirty="0" smtClean="0"/>
              <a:t>Декорирование сувенира:</a:t>
            </a:r>
            <a:endParaRPr lang="ru-RU" sz="4000" dirty="0"/>
          </a:p>
        </p:txBody>
      </p:sp>
      <p:pic>
        <p:nvPicPr>
          <p:cNvPr id="6" name="Объект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83568" y="1600200"/>
            <a:ext cx="2875534" cy="4525963"/>
          </a:xfrm>
          <a:prstGeom prst="round2DiagRect">
            <a:avLst>
              <a:gd name="adj1" fmla="val 16667"/>
              <a:gd name="adj2" fmla="val 0"/>
            </a:avLst>
          </a:prstGeom>
          <a:ln w="88900" cap="sq">
            <a:solidFill>
              <a:schemeClr val="tx2">
                <a:lumMod val="25000"/>
              </a:schemeClr>
            </a:solidFill>
            <a:miter lim="800000"/>
          </a:ln>
          <a:effectLst>
            <a:outerShdw blurRad="254000" algn="tl" rotWithShape="0">
              <a:srgbClr val="000000">
                <a:alpha val="43000"/>
              </a:srgbClr>
            </a:outerShdw>
          </a:effectLst>
        </p:spPr>
      </p:pic>
      <p:sp>
        <p:nvSpPr>
          <p:cNvPr id="8" name="Объект 7"/>
          <p:cNvSpPr>
            <a:spLocks noGrp="1"/>
          </p:cNvSpPr>
          <p:nvPr>
            <p:ph sz="half" idx="2"/>
          </p:nvPr>
        </p:nvSpPr>
        <p:spPr>
          <a:xfrm>
            <a:off x="4283968" y="2636912"/>
            <a:ext cx="3657600" cy="1656184"/>
          </a:xfrm>
        </p:spPr>
        <p:style>
          <a:lnRef idx="1">
            <a:schemeClr val="accent3"/>
          </a:lnRef>
          <a:fillRef idx="2">
            <a:schemeClr val="accent3"/>
          </a:fillRef>
          <a:effectRef idx="1">
            <a:schemeClr val="accent3"/>
          </a:effectRef>
          <a:fontRef idx="minor">
            <a:schemeClr val="dk1"/>
          </a:fontRef>
        </p:style>
        <p:txBody>
          <a:bodyPr/>
          <a:lstStyle/>
          <a:p>
            <a:r>
              <a:rPr lang="ru-RU" dirty="0" smtClean="0"/>
              <a:t>Вырезанных голубей приклеить вверху банта.</a:t>
            </a:r>
          </a:p>
          <a:p>
            <a:endParaRPr lang="ru-RU" dirty="0"/>
          </a:p>
        </p:txBody>
      </p:sp>
    </p:spTree>
    <p:extLst>
      <p:ext uri="{BB962C8B-B14F-4D97-AF65-F5344CB8AC3E}">
        <p14:creationId xmlns:p14="http://schemas.microsoft.com/office/powerpoint/2010/main" val="372477902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922114"/>
          </a:xfrm>
        </p:spPr>
        <p:style>
          <a:lnRef idx="1">
            <a:schemeClr val="accent3"/>
          </a:lnRef>
          <a:fillRef idx="2">
            <a:schemeClr val="accent3"/>
          </a:fillRef>
          <a:effectRef idx="1">
            <a:schemeClr val="accent3"/>
          </a:effectRef>
          <a:fontRef idx="minor">
            <a:schemeClr val="dk1"/>
          </a:fontRef>
        </p:style>
        <p:txBody>
          <a:bodyPr>
            <a:normAutofit/>
          </a:bodyPr>
          <a:lstStyle/>
          <a:p>
            <a:r>
              <a:rPr lang="ru-RU" dirty="0"/>
              <a:t>И</a:t>
            </a:r>
            <a:r>
              <a:rPr lang="ru-RU" dirty="0" smtClean="0"/>
              <a:t>тог работы:</a:t>
            </a:r>
            <a:endParaRPr lang="ru-RU" dirty="0"/>
          </a:p>
        </p:txBody>
      </p:sp>
      <p:sp>
        <p:nvSpPr>
          <p:cNvPr id="3" name="Объект 2"/>
          <p:cNvSpPr>
            <a:spLocks noGrp="1"/>
          </p:cNvSpPr>
          <p:nvPr>
            <p:ph idx="1"/>
          </p:nvPr>
        </p:nvSpPr>
        <p:spPr>
          <a:xfrm>
            <a:off x="457200" y="1600200"/>
            <a:ext cx="7467600" cy="4853136"/>
          </a:xfrm>
        </p:spPr>
        <p:style>
          <a:lnRef idx="1">
            <a:schemeClr val="accent3"/>
          </a:lnRef>
          <a:fillRef idx="2">
            <a:schemeClr val="accent3"/>
          </a:fillRef>
          <a:effectRef idx="1">
            <a:schemeClr val="accent3"/>
          </a:effectRef>
          <a:fontRef idx="minor">
            <a:schemeClr val="dk1"/>
          </a:fontRef>
        </p:style>
        <p:txBody>
          <a:bodyPr>
            <a:noAutofit/>
          </a:bodyPr>
          <a:lstStyle/>
          <a:p>
            <a:pPr>
              <a:buFontTx/>
              <a:buChar char="-"/>
            </a:pPr>
            <a:r>
              <a:rPr lang="ru-RU" sz="2400" dirty="0" smtClean="0"/>
              <a:t>Вот мы и изготовили сувенир ко дню Донецкой Народной Республики. Мне бы очень хотелось, чтобы вы помнили об этом празднике. Такой сувенир можно подарить каждому, ведь все жители ДНР отмечают этот праздник. Для каждого гражданина ДНР– это день рождения нашей Республики!</a:t>
            </a:r>
          </a:p>
          <a:p>
            <a:pPr>
              <a:buFontTx/>
              <a:buChar char="-"/>
            </a:pPr>
            <a:r>
              <a:rPr lang="ru-RU" sz="2400" dirty="0" smtClean="0"/>
              <a:t>Однажды  </a:t>
            </a:r>
            <a:r>
              <a:rPr lang="ru-RU" sz="2400" dirty="0"/>
              <a:t>Глава ДНР Д. </a:t>
            </a:r>
            <a:r>
              <a:rPr lang="ru-RU" sz="2400" dirty="0" err="1"/>
              <a:t>Пушилин</a:t>
            </a:r>
            <a:r>
              <a:rPr lang="ru-RU" sz="2400" dirty="0"/>
              <a:t> сказал</a:t>
            </a:r>
            <a:r>
              <a:rPr lang="ru-RU" sz="2400" dirty="0" smtClean="0"/>
              <a:t>: «Все </a:t>
            </a:r>
            <a:r>
              <a:rPr lang="ru-RU" sz="2400" dirty="0"/>
              <a:t>только начинается! Свой путь нам предстоит пройти до победного конца. Но мы верим в свои силы, верим в наше </a:t>
            </a:r>
            <a:r>
              <a:rPr lang="ru-RU" sz="2400" dirty="0" smtClean="0"/>
              <a:t>светлое, </a:t>
            </a:r>
            <a:r>
              <a:rPr lang="ru-RU" sz="2400" dirty="0"/>
              <a:t>мирное будущее. Мы приближаем его ежедневно своим трудом, верой, любовью и преданностью родной земле». </a:t>
            </a:r>
          </a:p>
          <a:p>
            <a:pPr>
              <a:buFontTx/>
              <a:buChar char="-"/>
            </a:pPr>
            <a:endParaRPr lang="ru-RU" sz="2400" dirty="0"/>
          </a:p>
        </p:txBody>
      </p:sp>
    </p:spTree>
    <p:extLst>
      <p:ext uri="{BB962C8B-B14F-4D97-AF65-F5344CB8AC3E}">
        <p14:creationId xmlns:p14="http://schemas.microsoft.com/office/powerpoint/2010/main" val="18407211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bodyPr>
          <a:lstStyle/>
          <a:p>
            <a:r>
              <a:rPr lang="ru-RU" dirty="0" smtClean="0"/>
              <a:t>.</a:t>
            </a:r>
            <a:r>
              <a:rPr lang="ru-RU" dirty="0" smtClean="0"/>
              <a:t>Завершение </a:t>
            </a:r>
            <a:r>
              <a:rPr lang="ru-RU" dirty="0"/>
              <a:t>работы:</a:t>
            </a:r>
          </a:p>
        </p:txBody>
      </p:sp>
      <p:sp>
        <p:nvSpPr>
          <p:cNvPr id="5" name="Объект 4"/>
          <p:cNvSpPr>
            <a:spLocks noGrp="1"/>
          </p:cNvSpPr>
          <p:nvPr>
            <p:ph sz="half" idx="1"/>
          </p:nvPr>
        </p:nvSpPr>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pPr>
              <a:buFont typeface="Arial" pitchFamily="34" charset="0"/>
              <a:buChar char="•"/>
              <a:defRPr/>
            </a:pPr>
            <a:r>
              <a:rPr lang="ru-RU" dirty="0"/>
              <a:t>Надеюсь, что у вас все получилось. Если у кого-то возникли вопросы – пишите мне и присылайте свои работы по адресу: </a:t>
            </a:r>
            <a:r>
              <a:rPr lang="en-US" dirty="0"/>
              <a:t>https://vk.com/club193239158</a:t>
            </a:r>
            <a:endParaRPr lang="ru-RU" dirty="0"/>
          </a:p>
          <a:p>
            <a:pPr>
              <a:buFont typeface="Arial" pitchFamily="34" charset="0"/>
              <a:buChar char="•"/>
              <a:defRPr/>
            </a:pPr>
            <a:r>
              <a:rPr lang="ru-RU" dirty="0"/>
              <a:t>Не забудьте убрать свои рабочие места</a:t>
            </a:r>
          </a:p>
          <a:p>
            <a:pPr>
              <a:buFont typeface="Arial" pitchFamily="34" charset="0"/>
              <a:buChar char="•"/>
              <a:defRPr/>
            </a:pPr>
            <a:r>
              <a:rPr lang="ru-RU" dirty="0"/>
              <a:t>Всем спасибо за работу. До свидания!</a:t>
            </a:r>
          </a:p>
          <a:p>
            <a:endParaRPr lang="ru-RU" dirty="0"/>
          </a:p>
        </p:txBody>
      </p:sp>
      <p:pic>
        <p:nvPicPr>
          <p:cNvPr id="7" name="Объект 6"/>
          <p:cNvPicPr>
            <a:picLocks noGrp="1" noChangeAspect="1"/>
          </p:cNvPicPr>
          <p:nvPr>
            <p:ph sz="half" idx="2"/>
          </p:nvPr>
        </p:nvPicPr>
        <p:blipFill rotWithShape="1">
          <a:blip r:embed="rId2">
            <a:extLst>
              <a:ext uri="{28A0092B-C50C-407E-A947-70E740481C1C}">
                <a14:useLocalDpi xmlns:a14="http://schemas.microsoft.com/office/drawing/2010/main" val="0"/>
              </a:ext>
            </a:extLst>
          </a:blip>
          <a:stretch/>
        </p:blipFill>
        <p:spPr>
          <a:xfrm>
            <a:off x="4822898" y="1600200"/>
            <a:ext cx="2546204" cy="4525963"/>
          </a:xfrm>
          <a:prstGeom prst="snip2DiagRect">
            <a:avLst/>
          </a:prstGeom>
          <a:solidFill>
            <a:srgbClr val="FFFFFF">
              <a:shade val="85000"/>
            </a:srgbClr>
          </a:solidFill>
          <a:ln w="88900" cap="sq">
            <a:solidFill>
              <a:schemeClr val="tx2">
                <a:lumMod val="2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6860835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498178"/>
          </a:xfrm>
        </p:spPr>
        <p:style>
          <a:lnRef idx="1">
            <a:schemeClr val="accent3"/>
          </a:lnRef>
          <a:fillRef idx="2">
            <a:schemeClr val="accent3"/>
          </a:fillRef>
          <a:effectRef idx="1">
            <a:schemeClr val="accent3"/>
          </a:effectRef>
          <a:fontRef idx="minor">
            <a:schemeClr val="dk1"/>
          </a:fontRef>
        </p:style>
        <p:txBody>
          <a:bodyPr>
            <a:normAutofit/>
          </a:bodyPr>
          <a:lstStyle/>
          <a:p>
            <a:r>
              <a:rPr lang="ru-RU" sz="3100" dirty="0" smtClean="0">
                <a:solidFill>
                  <a:schemeClr val="bg1"/>
                </a:solidFill>
              </a:rPr>
              <a:t>Цель:</a:t>
            </a:r>
            <a:r>
              <a:rPr lang="ru-RU" sz="2400" dirty="0" smtClean="0">
                <a:solidFill>
                  <a:schemeClr val="bg1"/>
                </a:solidFill>
              </a:rPr>
              <a:t> формирование патриотического интереса обучающихся  путем изготовления сувенира ко дню Донецкой Народной Республики.</a:t>
            </a:r>
            <a:endParaRPr lang="ru-RU" sz="2400" dirty="0">
              <a:solidFill>
                <a:schemeClr val="bg1"/>
              </a:solidFill>
            </a:endParaRPr>
          </a:p>
        </p:txBody>
      </p:sp>
      <p:sp>
        <p:nvSpPr>
          <p:cNvPr id="3" name="Объект 2"/>
          <p:cNvSpPr>
            <a:spLocks noGrp="1"/>
          </p:cNvSpPr>
          <p:nvPr>
            <p:ph idx="1"/>
          </p:nvPr>
        </p:nvSpPr>
        <p:spPr>
          <a:xfrm>
            <a:off x="467544" y="2348880"/>
            <a:ext cx="7467600" cy="3773016"/>
          </a:xfrm>
        </p:spPr>
        <p:style>
          <a:lnRef idx="1">
            <a:schemeClr val="accent3"/>
          </a:lnRef>
          <a:fillRef idx="2">
            <a:schemeClr val="accent3"/>
          </a:fillRef>
          <a:effectRef idx="1">
            <a:schemeClr val="accent3"/>
          </a:effectRef>
          <a:fontRef idx="minor">
            <a:schemeClr val="dk1"/>
          </a:fontRef>
        </p:style>
        <p:txBody>
          <a:bodyPr>
            <a:normAutofit/>
          </a:bodyPr>
          <a:lstStyle/>
          <a:p>
            <a:pPr marL="36576" indent="0">
              <a:buNone/>
            </a:pPr>
            <a:r>
              <a:rPr lang="ru-RU" sz="2800" dirty="0" smtClean="0"/>
              <a:t>Задачи:</a:t>
            </a:r>
          </a:p>
          <a:p>
            <a:r>
              <a:rPr lang="ru-RU" sz="2200" dirty="0" smtClean="0"/>
              <a:t>Научить изготавливать сувенирный флажок из бумаги с помощью шаблона; способствовать формированию у обучающихся интереса к истории Республики и родного края;</a:t>
            </a:r>
          </a:p>
          <a:p>
            <a:r>
              <a:rPr lang="ru-RU" sz="2200" dirty="0" smtClean="0"/>
              <a:t>Развивать навыки работы с карандашом, линейкой, ножницами, клеем; мелкую моторику рук, </a:t>
            </a:r>
          </a:p>
          <a:p>
            <a:r>
              <a:rPr lang="ru-RU" sz="2200" dirty="0" smtClean="0"/>
              <a:t>Воспитывать чувство патриотизма, любовь к своей Республике и родному краю.</a:t>
            </a:r>
            <a:endParaRPr lang="ru-RU" sz="2200" dirty="0"/>
          </a:p>
        </p:txBody>
      </p:sp>
    </p:spTree>
    <p:extLst>
      <p:ext uri="{BB962C8B-B14F-4D97-AF65-F5344CB8AC3E}">
        <p14:creationId xmlns:p14="http://schemas.microsoft.com/office/powerpoint/2010/main" val="22701328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91264" cy="6120680"/>
          </a:xfrm>
        </p:spPr>
        <p:style>
          <a:lnRef idx="1">
            <a:schemeClr val="accent3"/>
          </a:lnRef>
          <a:fillRef idx="2">
            <a:schemeClr val="accent3"/>
          </a:fillRef>
          <a:effectRef idx="1">
            <a:schemeClr val="accent3"/>
          </a:effectRef>
          <a:fontRef idx="minor">
            <a:schemeClr val="dk1"/>
          </a:fontRef>
        </p:style>
        <p:txBody>
          <a:bodyPr>
            <a:normAutofit fontScale="62500" lnSpcReduction="20000"/>
          </a:bodyPr>
          <a:lstStyle/>
          <a:p>
            <a:pPr marL="36576" indent="0">
              <a:buNone/>
            </a:pPr>
            <a:r>
              <a:rPr lang="ru-RU" sz="4600" b="1" dirty="0">
                <a:solidFill>
                  <a:schemeClr val="bg1"/>
                </a:solidFill>
                <a:latin typeface="Corbel" panose="020B0503020204020204" pitchFamily="34" charset="0"/>
              </a:rPr>
              <a:t>Вступительное слово</a:t>
            </a:r>
            <a:r>
              <a:rPr lang="ru-RU" sz="4600" b="1" dirty="0" smtClean="0">
                <a:solidFill>
                  <a:schemeClr val="bg1"/>
                </a:solidFill>
                <a:latin typeface="Corbel" panose="020B0503020204020204" pitchFamily="34" charset="0"/>
              </a:rPr>
              <a:t>:</a:t>
            </a:r>
          </a:p>
          <a:p>
            <a:pPr marL="36576" indent="0">
              <a:buNone/>
            </a:pPr>
            <a:r>
              <a:rPr lang="ru-RU" sz="3200" dirty="0"/>
              <a:t>Донецкая Народная Республика – сильная духом, молодая, красивая, непокоренная! Эти слова приходят на ум, задумываясь о нашей малой Родине.</a:t>
            </a:r>
          </a:p>
          <a:p>
            <a:pPr marL="36576" indent="0">
              <a:buNone/>
            </a:pPr>
            <a:r>
              <a:rPr lang="ru-RU" sz="3200" dirty="0"/>
              <a:t>11 мая 2014 года произошло важнейшее событие в новейшей истории Донбасса – Всенародный  референдум, на котором  жители Донбасса сказали «Да» государственной самостоятельности Республики</a:t>
            </a:r>
            <a:r>
              <a:rPr lang="ru-RU" sz="3200" dirty="0"/>
              <a:t>.</a:t>
            </a:r>
          </a:p>
          <a:p>
            <a:pPr marL="36576" indent="0">
              <a:buNone/>
            </a:pPr>
            <a:r>
              <a:rPr lang="ru-RU" sz="3200" dirty="0"/>
              <a:t> За 5 лет пройден огромный путь. Несмотря на военные </a:t>
            </a:r>
            <a:r>
              <a:rPr lang="ru-RU" sz="3200" dirty="0"/>
              <a:t>действия, </a:t>
            </a:r>
            <a:r>
              <a:rPr lang="ru-RU" sz="3200" dirty="0"/>
              <a:t>жители ДНР доказали свое право на самоопределение. </a:t>
            </a:r>
            <a:r>
              <a:rPr lang="ru-RU" sz="3200" dirty="0"/>
              <a:t>Политика </a:t>
            </a:r>
            <a:r>
              <a:rPr lang="ru-RU" sz="3200" dirty="0"/>
              <a:t>Донецкой Народной Республики направлена на создание условий, обеспечивающих достойную жизнь </a:t>
            </a:r>
            <a:r>
              <a:rPr lang="ru-RU" sz="3200" dirty="0"/>
              <a:t>человека</a:t>
            </a:r>
            <a:r>
              <a:rPr lang="ru-RU" sz="3200" dirty="0"/>
              <a:t>, народное </a:t>
            </a:r>
            <a:r>
              <a:rPr lang="ru-RU" sz="3200" dirty="0"/>
              <a:t>благосостояние. </a:t>
            </a:r>
            <a:r>
              <a:rPr lang="ru-RU" sz="3200" dirty="0"/>
              <a:t>Донецкая Народная Республика многонациональна. Жизнь в ней регулируется Конституцией ДНР, принятой 14 мая 2014 года – основным законом республики, где написаны все </a:t>
            </a:r>
            <a:r>
              <a:rPr lang="ru-RU" sz="3200" dirty="0"/>
              <a:t>Законы. </a:t>
            </a:r>
            <a:r>
              <a:rPr lang="ru-RU" sz="3200" dirty="0"/>
              <a:t>Государственные символы (герб, флаг, гимн) – честь и достоинство каждой державы. </a:t>
            </a:r>
            <a:endParaRPr lang="ru-RU" sz="3200" dirty="0"/>
          </a:p>
          <a:p>
            <a:pPr marL="36576" indent="0">
              <a:buNone/>
            </a:pPr>
            <a:r>
              <a:rPr lang="ru-RU" sz="3200" dirty="0"/>
              <a:t>Черный </a:t>
            </a:r>
            <a:r>
              <a:rPr lang="ru-RU" sz="3200" dirty="0"/>
              <a:t>цвет на флаге </a:t>
            </a:r>
            <a:r>
              <a:rPr lang="ru-RU" sz="3200" dirty="0"/>
              <a:t>символизирует плодородную землю и уголь Донбасса, синий – дух народа и воды Азовского моря, красный цвет символизирует кровь, пролитую за свободу народа.</a:t>
            </a:r>
          </a:p>
          <a:p>
            <a:pPr marL="36576" indent="0">
              <a:buNone/>
            </a:pPr>
            <a:r>
              <a:rPr lang="ru-RU" sz="3200" dirty="0"/>
              <a:t> </a:t>
            </a:r>
            <a:r>
              <a:rPr lang="ru-RU" sz="3200" dirty="0"/>
              <a:t>Сегодня предлагаю вам изготовить сувенир, используя цвета флага нашей Республики.</a:t>
            </a:r>
          </a:p>
        </p:txBody>
      </p:sp>
    </p:spTree>
    <p:extLst>
      <p:ext uri="{BB962C8B-B14F-4D97-AF65-F5344CB8AC3E}">
        <p14:creationId xmlns:p14="http://schemas.microsoft.com/office/powerpoint/2010/main" val="16006866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48680"/>
            <a:ext cx="6172200" cy="1008112"/>
          </a:xfrm>
        </p:spPr>
        <p:style>
          <a:lnRef idx="1">
            <a:schemeClr val="accent3"/>
          </a:lnRef>
          <a:fillRef idx="2">
            <a:schemeClr val="accent3"/>
          </a:fillRef>
          <a:effectRef idx="1">
            <a:schemeClr val="accent3"/>
          </a:effectRef>
          <a:fontRef idx="minor">
            <a:schemeClr val="dk1"/>
          </a:fontRef>
        </p:style>
        <p:txBody>
          <a:bodyPr>
            <a:normAutofit/>
          </a:bodyPr>
          <a:lstStyle/>
          <a:p>
            <a:r>
              <a:rPr lang="ru-RU" sz="3200" dirty="0" smtClean="0">
                <a:solidFill>
                  <a:schemeClr val="bg1"/>
                </a:solidFill>
                <a:latin typeface="Corbel" panose="020B0503020204020204" pitchFamily="34" charset="0"/>
              </a:rPr>
              <a:t/>
            </a:r>
            <a:br>
              <a:rPr lang="ru-RU" sz="3200" dirty="0" smtClean="0">
                <a:solidFill>
                  <a:schemeClr val="bg1"/>
                </a:solidFill>
                <a:latin typeface="Corbel" panose="020B0503020204020204" pitchFamily="34" charset="0"/>
              </a:rPr>
            </a:br>
            <a:r>
              <a:rPr lang="ru-RU" sz="3200" dirty="0" smtClean="0">
                <a:solidFill>
                  <a:schemeClr val="bg1"/>
                </a:solidFill>
                <a:latin typeface="Corbel" panose="020B0503020204020204" pitchFamily="34" charset="0"/>
              </a:rPr>
              <a:t>Подготовка </a:t>
            </a:r>
            <a:r>
              <a:rPr lang="ru-RU" sz="3200" dirty="0">
                <a:solidFill>
                  <a:schemeClr val="bg1"/>
                </a:solidFill>
                <a:latin typeface="Corbel" panose="020B0503020204020204" pitchFamily="34" charset="0"/>
              </a:rPr>
              <a:t>рабочего места:</a:t>
            </a:r>
            <a:endParaRPr lang="ru-RU" dirty="0">
              <a:solidFill>
                <a:schemeClr val="bg1"/>
              </a:solidFill>
              <a:latin typeface="Corbel" panose="020B0503020204020204" pitchFamily="34" charset="0"/>
            </a:endParaRPr>
          </a:p>
        </p:txBody>
      </p:sp>
      <p:sp>
        <p:nvSpPr>
          <p:cNvPr id="3" name="Текст 2"/>
          <p:cNvSpPr>
            <a:spLocks noGrp="1"/>
          </p:cNvSpPr>
          <p:nvPr>
            <p:ph type="body" idx="1"/>
          </p:nvPr>
        </p:nvSpPr>
        <p:spPr>
          <a:xfrm>
            <a:off x="395536" y="2348880"/>
            <a:ext cx="6172200" cy="3888854"/>
          </a:xfrm>
        </p:spPr>
        <p:style>
          <a:lnRef idx="1">
            <a:schemeClr val="accent3"/>
          </a:lnRef>
          <a:fillRef idx="2">
            <a:schemeClr val="accent3"/>
          </a:fillRef>
          <a:effectRef idx="1">
            <a:schemeClr val="accent3"/>
          </a:effectRef>
          <a:fontRef idx="minor">
            <a:schemeClr val="dk1"/>
          </a:fontRef>
        </p:style>
        <p:txBody>
          <a:bodyPr>
            <a:normAutofit/>
          </a:bodyPr>
          <a:lstStyle/>
          <a:p>
            <a:pPr>
              <a:buFont typeface="Arial" pitchFamily="34" charset="0"/>
              <a:buChar char="•"/>
              <a:defRPr/>
            </a:pPr>
            <a:r>
              <a:rPr lang="ru-RU" sz="2800" dirty="0">
                <a:solidFill>
                  <a:schemeClr val="bg1"/>
                </a:solidFill>
              </a:rPr>
              <a:t>Уберите все лишнее с рабочей поверхности;</a:t>
            </a:r>
          </a:p>
          <a:p>
            <a:pPr>
              <a:buFont typeface="Arial" pitchFamily="34" charset="0"/>
              <a:buChar char="•"/>
              <a:defRPr/>
            </a:pPr>
            <a:r>
              <a:rPr lang="ru-RU" sz="2800" dirty="0">
                <a:solidFill>
                  <a:schemeClr val="bg1"/>
                </a:solidFill>
              </a:rPr>
              <a:t>Застелите рабочую поверхность клеенкой или бумагой;</a:t>
            </a:r>
          </a:p>
          <a:p>
            <a:pPr>
              <a:buFont typeface="Arial" pitchFamily="34" charset="0"/>
              <a:buChar char="•"/>
              <a:defRPr/>
            </a:pPr>
            <a:r>
              <a:rPr lang="ru-RU" sz="2800" dirty="0">
                <a:solidFill>
                  <a:schemeClr val="bg1"/>
                </a:solidFill>
              </a:rPr>
              <a:t>Подготовьте материалы и инструменты для работы.</a:t>
            </a:r>
          </a:p>
          <a:p>
            <a:endParaRPr lang="ru-RU" sz="2800" dirty="0"/>
          </a:p>
        </p:txBody>
      </p:sp>
    </p:spTree>
    <p:extLst>
      <p:ext uri="{BB962C8B-B14F-4D97-AF65-F5344CB8AC3E}">
        <p14:creationId xmlns:p14="http://schemas.microsoft.com/office/powerpoint/2010/main" val="30526684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ru-RU" dirty="0" smtClean="0">
                <a:solidFill>
                  <a:schemeClr val="bg1"/>
                </a:solidFill>
              </a:rPr>
              <a:t>Для работы нам понадобятся:</a:t>
            </a:r>
            <a:endParaRPr lang="ru-RU" dirty="0">
              <a:solidFill>
                <a:schemeClr val="bg1"/>
              </a:solidFill>
            </a:endParaRPr>
          </a:p>
        </p:txBody>
      </p:sp>
      <p:pic>
        <p:nvPicPr>
          <p:cNvPr id="4" name="Объект 3"/>
          <p:cNvPicPr>
            <a:picLocks noGrp="1" noChangeAspect="1"/>
          </p:cNvPicPr>
          <p:nvPr>
            <p:ph idx="1"/>
          </p:nvPr>
        </p:nvPicPr>
        <p:blipFill rotWithShape="1">
          <a:blip r:embed="rId2">
            <a:extLst>
              <a:ext uri="{28A0092B-C50C-407E-A947-70E740481C1C}">
                <a14:useLocalDpi xmlns:a14="http://schemas.microsoft.com/office/drawing/2010/main" val="0"/>
              </a:ext>
            </a:extLst>
          </a:blip>
          <a:srcRect l="-1154" t="2412" r="1154" b="9446"/>
          <a:stretch/>
        </p:blipFill>
        <p:spPr>
          <a:xfrm>
            <a:off x="395536" y="1893245"/>
            <a:ext cx="3425939" cy="4295645"/>
          </a:xfrm>
          <a:prstGeom prst="round2DiagRect">
            <a:avLst>
              <a:gd name="adj1" fmla="val 16667"/>
              <a:gd name="adj2" fmla="val 0"/>
            </a:avLst>
          </a:prstGeom>
          <a:ln w="88900" cap="sq">
            <a:solidFill>
              <a:schemeClr val="tx2">
                <a:lumMod val="25000"/>
              </a:schemeClr>
            </a:solidFill>
            <a:miter lim="800000"/>
          </a:ln>
          <a:effectLst>
            <a:outerShdw blurRad="254000" algn="tl" rotWithShape="0">
              <a:srgbClr val="000000">
                <a:alpha val="43000"/>
              </a:srgbClr>
            </a:outerShdw>
          </a:effectLst>
        </p:spPr>
      </p:pic>
      <p:sp>
        <p:nvSpPr>
          <p:cNvPr id="5" name="TextBox 4"/>
          <p:cNvSpPr txBox="1"/>
          <p:nvPr/>
        </p:nvSpPr>
        <p:spPr>
          <a:xfrm>
            <a:off x="4283968" y="2132856"/>
            <a:ext cx="3672408" cy="378565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marL="285750" indent="-285750">
              <a:buFont typeface="Arial" panose="020B0604020202020204" pitchFamily="34" charset="0"/>
              <a:buChar char="•"/>
            </a:pPr>
            <a:r>
              <a:rPr lang="ru-RU" sz="2400" dirty="0" smtClean="0">
                <a:solidFill>
                  <a:schemeClr val="bg1"/>
                </a:solidFill>
              </a:rPr>
              <a:t>Цветная двусторонняя бумага (красный, черный, синий);</a:t>
            </a:r>
          </a:p>
          <a:p>
            <a:pPr marL="285750" indent="-285750">
              <a:buFont typeface="Arial" panose="020B0604020202020204" pitchFamily="34" charset="0"/>
              <a:buChar char="•"/>
            </a:pPr>
            <a:r>
              <a:rPr lang="ru-RU" sz="2400" dirty="0" smtClean="0">
                <a:solidFill>
                  <a:schemeClr val="bg1"/>
                </a:solidFill>
              </a:rPr>
              <a:t>Ножницы, линейка карандаш, маркер, клей, шпажка;</a:t>
            </a:r>
          </a:p>
          <a:p>
            <a:pPr marL="285750" indent="-285750">
              <a:buFont typeface="Arial" panose="020B0604020202020204" pitchFamily="34" charset="0"/>
              <a:buChar char="•"/>
            </a:pPr>
            <a:r>
              <a:rPr lang="ru-RU" sz="2400" dirty="0" smtClean="0">
                <a:solidFill>
                  <a:schemeClr val="bg1"/>
                </a:solidFill>
              </a:rPr>
              <a:t>Шаблоны сердец (3 размера);</a:t>
            </a:r>
          </a:p>
          <a:p>
            <a:pPr marL="285750" indent="-285750">
              <a:buFont typeface="Arial" panose="020B0604020202020204" pitchFamily="34" charset="0"/>
              <a:buChar char="•"/>
            </a:pPr>
            <a:r>
              <a:rPr lang="ru-RU" sz="2400" dirty="0" smtClean="0">
                <a:solidFill>
                  <a:schemeClr val="bg1"/>
                </a:solidFill>
              </a:rPr>
              <a:t>Распечатанные шаблоны голубей.</a:t>
            </a:r>
            <a:endParaRPr lang="ru-RU" sz="2400" dirty="0">
              <a:solidFill>
                <a:schemeClr val="bg1"/>
              </a:solidFill>
            </a:endParaRPr>
          </a:p>
        </p:txBody>
      </p:sp>
    </p:spTree>
    <p:extLst>
      <p:ext uri="{BB962C8B-B14F-4D97-AF65-F5344CB8AC3E}">
        <p14:creationId xmlns:p14="http://schemas.microsoft.com/office/powerpoint/2010/main" val="30907987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850106"/>
          </a:xfrm>
        </p:spPr>
        <p:style>
          <a:lnRef idx="1">
            <a:schemeClr val="accent3"/>
          </a:lnRef>
          <a:fillRef idx="2">
            <a:schemeClr val="accent3"/>
          </a:fillRef>
          <a:effectRef idx="1">
            <a:schemeClr val="accent3"/>
          </a:effectRef>
          <a:fontRef idx="minor">
            <a:schemeClr val="dk1"/>
          </a:fontRef>
        </p:style>
        <p:txBody>
          <a:bodyPr/>
          <a:lstStyle/>
          <a:p>
            <a:r>
              <a:rPr lang="ru-RU" sz="3200" dirty="0"/>
              <a:t>Приступаем к работе:</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5576" y="1268760"/>
            <a:ext cx="1947150" cy="2952329"/>
          </a:xfrm>
          <a:prstGeom prst="snip2DiagRect">
            <a:avLst/>
          </a:prstGeom>
          <a:solidFill>
            <a:srgbClr val="FFFFFF">
              <a:shade val="85000"/>
            </a:srgbClr>
          </a:solidFill>
          <a:ln w="88900" cap="sq">
            <a:solidFill>
              <a:schemeClr val="bg2">
                <a:lumMod val="7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7942" b="13601"/>
          <a:stretch/>
        </p:blipFill>
        <p:spPr bwMode="auto">
          <a:xfrm>
            <a:off x="755576" y="4323190"/>
            <a:ext cx="1944216" cy="2397087"/>
          </a:xfrm>
          <a:prstGeom prst="round2DiagRect">
            <a:avLst>
              <a:gd name="adj1" fmla="val 16667"/>
              <a:gd name="adj2" fmla="val 0"/>
            </a:avLst>
          </a:prstGeom>
          <a:ln w="57150">
            <a:solidFill>
              <a:schemeClr val="tx2">
                <a:lumMod val="50000"/>
              </a:schemeClr>
            </a:solidFill>
            <a:miter lim="800000"/>
            <a:headEnd/>
            <a:tailEnd/>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5" name="TextBox 4"/>
          <p:cNvSpPr txBox="1"/>
          <p:nvPr/>
        </p:nvSpPr>
        <p:spPr>
          <a:xfrm>
            <a:off x="3707904" y="2132856"/>
            <a:ext cx="4176464" cy="120032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ru-RU" sz="2400" dirty="0" smtClean="0"/>
              <a:t>Отмерьте с помощью линейки полосу шириной 1,5 см.</a:t>
            </a:r>
            <a:endParaRPr lang="ru-RU" sz="2400" dirty="0"/>
          </a:p>
        </p:txBody>
      </p:sp>
      <p:sp>
        <p:nvSpPr>
          <p:cNvPr id="6" name="TextBox 5"/>
          <p:cNvSpPr txBox="1"/>
          <p:nvPr/>
        </p:nvSpPr>
        <p:spPr>
          <a:xfrm>
            <a:off x="3707904" y="4437112"/>
            <a:ext cx="4176464" cy="193899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ru-RU" sz="2400" dirty="0" smtClean="0"/>
              <a:t>Отрежьте 3 полосы и выложите их в таком порядке, как они расположены на нашем флаге.</a:t>
            </a:r>
            <a:endParaRPr lang="ru-RU" sz="2400" dirty="0"/>
          </a:p>
        </p:txBody>
      </p:sp>
    </p:spTree>
    <p:extLst>
      <p:ext uri="{BB962C8B-B14F-4D97-AF65-F5344CB8AC3E}">
        <p14:creationId xmlns:p14="http://schemas.microsoft.com/office/powerpoint/2010/main" val="4386966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t="1" b="1387"/>
          <a:stretch/>
        </p:blipFill>
        <p:spPr>
          <a:xfrm>
            <a:off x="683568" y="1556792"/>
            <a:ext cx="2572104" cy="4508585"/>
          </a:xfrm>
          <a:prstGeom prst="snip2DiagRect">
            <a:avLst/>
          </a:prstGeom>
          <a:solidFill>
            <a:srgbClr val="FFFFFF">
              <a:shade val="85000"/>
            </a:srgbClr>
          </a:solidFill>
          <a:ln w="88900" cap="sq">
            <a:solidFill>
              <a:schemeClr val="bg2">
                <a:lumMod val="7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8" name="Объект 7"/>
          <p:cNvSpPr>
            <a:spLocks noGrp="1"/>
          </p:cNvSpPr>
          <p:nvPr>
            <p:ph sz="half" idx="2"/>
          </p:nvPr>
        </p:nvSpPr>
        <p:spPr/>
        <p:style>
          <a:lnRef idx="1">
            <a:schemeClr val="accent3"/>
          </a:lnRef>
          <a:fillRef idx="2">
            <a:schemeClr val="accent3"/>
          </a:fillRef>
          <a:effectRef idx="1">
            <a:schemeClr val="accent3"/>
          </a:effectRef>
          <a:fontRef idx="minor">
            <a:schemeClr val="dk1"/>
          </a:fontRef>
        </p:style>
        <p:txBody>
          <a:bodyPr/>
          <a:lstStyle/>
          <a:p>
            <a:r>
              <a:rPr lang="ru-RU" dirty="0" smtClean="0"/>
              <a:t>Склейте полосы между собой, отступая на 0,5 см от края.</a:t>
            </a:r>
          </a:p>
          <a:p>
            <a:r>
              <a:rPr lang="ru-RU" dirty="0" smtClean="0"/>
              <a:t>Нижнюю полосу подрежьте на 0,5 см.</a:t>
            </a:r>
            <a:endParaRPr lang="ru-RU" dirty="0"/>
          </a:p>
        </p:txBody>
      </p:sp>
    </p:spTree>
    <p:extLst>
      <p:ext uri="{BB962C8B-B14F-4D97-AF65-F5344CB8AC3E}">
        <p14:creationId xmlns:p14="http://schemas.microsoft.com/office/powerpoint/2010/main" val="384493403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99592" y="980728"/>
            <a:ext cx="2546204" cy="4525963"/>
          </a:xfrm>
          <a:prstGeom prst="snip2DiagRect">
            <a:avLst/>
          </a:prstGeom>
          <a:solidFill>
            <a:srgbClr val="FFFFFF">
              <a:shade val="85000"/>
            </a:srgbClr>
          </a:solidFill>
          <a:ln w="88900" cap="sq">
            <a:solidFill>
              <a:schemeClr val="bg2">
                <a:lumMod val="7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6" name="Объект 5"/>
          <p:cNvSpPr>
            <a:spLocks noGrp="1"/>
          </p:cNvSpPr>
          <p:nvPr>
            <p:ph sz="half" idx="2"/>
          </p:nvPr>
        </p:nvSpPr>
        <p:spPr>
          <a:xfrm>
            <a:off x="3923928" y="1340768"/>
            <a:ext cx="3456384" cy="4104456"/>
          </a:xfrm>
        </p:spPr>
        <p:style>
          <a:lnRef idx="1">
            <a:schemeClr val="accent3"/>
          </a:lnRef>
          <a:fillRef idx="2">
            <a:schemeClr val="accent3"/>
          </a:fillRef>
          <a:effectRef idx="1">
            <a:schemeClr val="accent3"/>
          </a:effectRef>
          <a:fontRef idx="minor">
            <a:schemeClr val="dk1"/>
          </a:fontRef>
        </p:style>
        <p:txBody>
          <a:bodyPr/>
          <a:lstStyle/>
          <a:p>
            <a:r>
              <a:rPr lang="ru-RU" dirty="0" smtClean="0"/>
              <a:t>Из ленты сверните бант, загибая полосы друг на друга.</a:t>
            </a:r>
          </a:p>
          <a:p>
            <a:r>
              <a:rPr lang="ru-RU" dirty="0" smtClean="0"/>
              <a:t>Склейте их между собой.</a:t>
            </a:r>
            <a:endParaRPr lang="ru-RU" dirty="0"/>
          </a:p>
        </p:txBody>
      </p:sp>
    </p:spTree>
    <p:extLst>
      <p:ext uri="{BB962C8B-B14F-4D97-AF65-F5344CB8AC3E}">
        <p14:creationId xmlns:p14="http://schemas.microsoft.com/office/powerpoint/2010/main" val="12749546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ru-RU" dirty="0" smtClean="0"/>
              <a:t>Изготовление сердец:</a:t>
            </a:r>
            <a:endParaRPr lang="ru-RU" dirty="0"/>
          </a:p>
        </p:txBody>
      </p:sp>
      <p:pic>
        <p:nvPicPr>
          <p:cNvPr id="4" name="Объект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39552" y="1628800"/>
            <a:ext cx="2546204" cy="4525963"/>
          </a:xfrm>
          <a:prstGeom prst="round2DiagRect">
            <a:avLst>
              <a:gd name="adj1" fmla="val 16667"/>
              <a:gd name="adj2" fmla="val 0"/>
            </a:avLst>
          </a:prstGeom>
          <a:ln w="88900" cap="sq">
            <a:solidFill>
              <a:schemeClr val="tx2">
                <a:lumMod val="50000"/>
              </a:schemeClr>
            </a:solidFill>
            <a:miter lim="800000"/>
          </a:ln>
          <a:effectLst>
            <a:outerShdw blurRad="254000" algn="tl" rotWithShape="0">
              <a:srgbClr val="000000">
                <a:alpha val="43000"/>
              </a:srgbClr>
            </a:outerShdw>
          </a:effectLst>
        </p:spPr>
      </p:pic>
      <p:sp>
        <p:nvSpPr>
          <p:cNvPr id="7" name="Объект 6"/>
          <p:cNvSpPr>
            <a:spLocks noGrp="1"/>
          </p:cNvSpPr>
          <p:nvPr>
            <p:ph sz="half" idx="2"/>
          </p:nvPr>
        </p:nvSpPr>
        <p:spPr/>
        <p:style>
          <a:lnRef idx="1">
            <a:schemeClr val="accent3"/>
          </a:lnRef>
          <a:fillRef idx="2">
            <a:schemeClr val="accent3"/>
          </a:fillRef>
          <a:effectRef idx="1">
            <a:schemeClr val="accent3"/>
          </a:effectRef>
          <a:fontRef idx="minor">
            <a:schemeClr val="dk1"/>
          </a:fontRef>
        </p:style>
        <p:txBody>
          <a:bodyPr/>
          <a:lstStyle/>
          <a:p>
            <a:r>
              <a:rPr lang="ru-RU" dirty="0" smtClean="0"/>
              <a:t>С помощью шаблона вырезать сердца разного размера.</a:t>
            </a:r>
          </a:p>
          <a:p>
            <a:r>
              <a:rPr lang="ru-RU" dirty="0" smtClean="0"/>
              <a:t>Обратите внимание, что сердце можно вырезать быстрее. Пример посередине.</a:t>
            </a:r>
            <a:endParaRPr lang="ru-RU" dirty="0"/>
          </a:p>
        </p:txBody>
      </p:sp>
    </p:spTree>
    <p:extLst>
      <p:ext uri="{BB962C8B-B14F-4D97-AF65-F5344CB8AC3E}">
        <p14:creationId xmlns:p14="http://schemas.microsoft.com/office/powerpoint/2010/main" val="4780655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Техническая">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Сетка">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645</TotalTime>
  <Words>634</Words>
  <Application>Microsoft Office PowerPoint</Application>
  <PresentationFormat>Экран (4:3)</PresentationFormat>
  <Paragraphs>55</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Техническая</vt:lpstr>
      <vt:lpstr>Муниципальное бюджетное учреждение дополнительного образования города Горловки «Городской Дворец детского и юношеского творчества»</vt:lpstr>
      <vt:lpstr>Цель: формирование патриотического интереса обучающихся  путем изготовления сувенира ко дню Донецкой Народной Республики.</vt:lpstr>
      <vt:lpstr>Презентация PowerPoint</vt:lpstr>
      <vt:lpstr> Подготовка рабочего места:</vt:lpstr>
      <vt:lpstr>Для работы нам понадобятся:</vt:lpstr>
      <vt:lpstr>Приступаем к работе:</vt:lpstr>
      <vt:lpstr>Презентация PowerPoint</vt:lpstr>
      <vt:lpstr>Презентация PowerPoint</vt:lpstr>
      <vt:lpstr>Изготовление сердец:</vt:lpstr>
      <vt:lpstr>Презентация PowerPoint</vt:lpstr>
      <vt:lpstr>Изготавливаем элементы декора:</vt:lpstr>
      <vt:lpstr>Сборка сувенира:</vt:lpstr>
      <vt:lpstr>Декорирование сувенира:</vt:lpstr>
      <vt:lpstr>Итог работы:</vt:lpstr>
      <vt:lpstr>.Завершение работы: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ллл</dc:title>
  <dc:creator>USER</dc:creator>
  <cp:lastModifiedBy>USER</cp:lastModifiedBy>
  <cp:revision>36</cp:revision>
  <dcterms:created xsi:type="dcterms:W3CDTF">2022-05-15T13:06:46Z</dcterms:created>
  <dcterms:modified xsi:type="dcterms:W3CDTF">2022-09-07T18:14:05Z</dcterms:modified>
</cp:coreProperties>
</file>