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67" r:id="rId3"/>
    <p:sldId id="263" r:id="rId4"/>
    <p:sldId id="271" r:id="rId5"/>
    <p:sldId id="265" r:id="rId6"/>
    <p:sldId id="268" r:id="rId7"/>
    <p:sldId id="264" r:id="rId8"/>
    <p:sldId id="272" r:id="rId9"/>
    <p:sldId id="276" r:id="rId10"/>
    <p:sldId id="277" r:id="rId11"/>
    <p:sldId id="274" r:id="rId12"/>
    <p:sldId id="270" r:id="rId13"/>
    <p:sldId id="279" r:id="rId14"/>
    <p:sldId id="266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38" autoAdjust="0"/>
    <p:restoredTop sz="94660"/>
  </p:normalViewPr>
  <p:slideViewPr>
    <p:cSldViewPr>
      <p:cViewPr varScale="1">
        <p:scale>
          <a:sx n="67" d="100"/>
          <a:sy n="6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850E3-02EA-478A-9A5E-2E7B306144AD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9A64A-DD0E-41C6-8956-57328FFCA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screen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 descr="C:\Users\Admin\Downloads\1820523136_0-64-2912-1702_1920x0_80_0_0_e7bd924f543373cb1cce19028b9e026f.jpg"/>
          <p:cNvPicPr>
            <a:picLocks noChangeAspect="1" noChangeArrowheads="1"/>
          </p:cNvPicPr>
          <p:nvPr/>
        </p:nvPicPr>
        <p:blipFill>
          <a:blip r:embed="rId3" cstate="screen"/>
          <a:srcRect l="4118" t="19869" r="2941"/>
          <a:stretch>
            <a:fillRect/>
          </a:stretch>
        </p:blipFill>
        <p:spPr bwMode="auto">
          <a:xfrm>
            <a:off x="899592" y="2708920"/>
            <a:ext cx="7344816" cy="38151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87824" y="1772816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«…Россия открывает не только двери родного дома, она открывает сердце своё…» </a:t>
            </a:r>
          </a:p>
          <a:p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                                                                 В.В.Путин     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764704"/>
            <a:ext cx="5040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МОКУ   «</a:t>
            </a:r>
            <a:r>
              <a:rPr lang="ru-RU" sz="1600" dirty="0" err="1" smtClean="0"/>
              <a:t>Чильчинская</a:t>
            </a:r>
            <a:r>
              <a:rPr lang="ru-RU" sz="1600" dirty="0" smtClean="0"/>
              <a:t> СОШ»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5949280"/>
            <a:ext cx="230425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Разговор о важном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 октября 2022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602128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Учитель начальных классов Дорофеева Р.А.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C:\Users\Admin\Downloads\MPvsvhu1nO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764704"/>
            <a:ext cx="5367069" cy="3003426"/>
          </a:xfrm>
          <a:prstGeom prst="rect">
            <a:avLst/>
          </a:prstGeom>
          <a:noFill/>
        </p:spPr>
      </p:pic>
      <p:pic>
        <p:nvPicPr>
          <p:cNvPr id="4" name="Picture 2" descr="C:\Users\Admin\Downloads\img6.jpg"/>
          <p:cNvPicPr>
            <a:picLocks noChangeAspect="1" noChangeArrowheads="1"/>
          </p:cNvPicPr>
          <p:nvPr/>
        </p:nvPicPr>
        <p:blipFill>
          <a:blip r:embed="rId4" cstate="screen"/>
          <a:srcRect l="4348" t="11623" r="3261"/>
          <a:stretch>
            <a:fillRect/>
          </a:stretch>
        </p:blipFill>
        <p:spPr bwMode="auto">
          <a:xfrm>
            <a:off x="899592" y="3290270"/>
            <a:ext cx="5976664" cy="32076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609329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РОССИИ.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C:\Users\Admin\Downloads\cf159c37-e9cd-4eee-9804-2125f7024e0e.jpeg"/>
          <p:cNvPicPr>
            <a:picLocks noChangeAspect="1" noChangeArrowheads="1"/>
          </p:cNvPicPr>
          <p:nvPr/>
        </p:nvPicPr>
        <p:blipFill>
          <a:blip r:embed="rId3" cstate="screen"/>
          <a:srcRect l="-2020" r="-1010"/>
          <a:stretch>
            <a:fillRect/>
          </a:stretch>
        </p:blipFill>
        <p:spPr bwMode="auto">
          <a:xfrm>
            <a:off x="755576" y="3573016"/>
            <a:ext cx="5616624" cy="2978817"/>
          </a:xfrm>
          <a:prstGeom prst="rect">
            <a:avLst/>
          </a:prstGeom>
          <a:noFill/>
        </p:spPr>
      </p:pic>
      <p:pic>
        <p:nvPicPr>
          <p:cNvPr id="4" name="Picture 2" descr="C:\Users\Admin\Downloads\dnr_7.jpg"/>
          <p:cNvPicPr>
            <a:picLocks noChangeAspect="1" noChangeArrowheads="1"/>
          </p:cNvPicPr>
          <p:nvPr/>
        </p:nvPicPr>
        <p:blipFill>
          <a:blip r:embed="rId4" cstate="screen"/>
          <a:srcRect r="10584" b="8001"/>
          <a:stretch>
            <a:fillRect/>
          </a:stretch>
        </p:blipFill>
        <p:spPr bwMode="auto">
          <a:xfrm>
            <a:off x="4499992" y="764704"/>
            <a:ext cx="3744415" cy="29446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2636912"/>
            <a:ext cx="37444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</a:rPr>
              <a:t>Несколькими годами позже образовались города Луганск и Донецк, ставшие крупными промышленными российскими центрами.</a:t>
            </a:r>
            <a:endParaRPr lang="ru-RU" sz="1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screen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13" b="14508"/>
          <a:stretch>
            <a:fillRect/>
          </a:stretch>
        </p:blipFill>
        <p:spPr bwMode="auto">
          <a:xfrm>
            <a:off x="899592" y="3068960"/>
            <a:ext cx="7404422" cy="3456384"/>
          </a:xfrm>
          <a:prstGeom prst="rect">
            <a:avLst/>
          </a:prstGeom>
          <a:noFill/>
          <a:ln w="28575">
            <a:solidFill>
              <a:srgbClr val="F67E1A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808" y="764704"/>
            <a:ext cx="5400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2"/>
                </a:solidFill>
              </a:rPr>
              <a:t>      Донецкая  и Луганская  народные республики,  Запорожская  и Херсонская   области входили в состав Российского государства, и только лишь последние 30 лет существовали отдельно.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Жители этих регионов обратились к нам, к России, с </a:t>
            </a:r>
            <a:r>
              <a:rPr lang="ru-RU" sz="1600" dirty="0" smtClean="0">
                <a:solidFill>
                  <a:schemeClr val="tx2"/>
                </a:solidFill>
              </a:rPr>
              <a:t>просьбой </a:t>
            </a:r>
            <a:r>
              <a:rPr lang="ru-RU" sz="1600" dirty="0">
                <a:solidFill>
                  <a:schemeClr val="tx2"/>
                </a:solidFill>
              </a:rPr>
              <a:t>поддержать их желание вновь стать частью нашей большой страны - России, проголосовав за это в соответствии с международным правом, и мы откликнулись на их просьбу.</a:t>
            </a:r>
          </a:p>
          <a:p>
            <a:r>
              <a:rPr lang="ru-RU" sz="1600" dirty="0" smtClean="0">
                <a:solidFill>
                  <a:schemeClr val="tx2"/>
                </a:solidFill>
              </a:rPr>
              <a:t> </a:t>
            </a:r>
            <a:endParaRPr lang="ru-RU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Admin\Downloads\1124643140_0_127_3189_1921_1280x0_80_0_0_1bcca79fbc115e54a832bf801e50b8b6.jpg"/>
          <p:cNvPicPr>
            <a:picLocks noChangeAspect="1" noChangeArrowheads="1"/>
          </p:cNvPicPr>
          <p:nvPr/>
        </p:nvPicPr>
        <p:blipFill>
          <a:blip r:embed="rId3" cstate="screen"/>
          <a:srcRect r="10429"/>
          <a:stretch>
            <a:fillRect/>
          </a:stretch>
        </p:blipFill>
        <p:spPr bwMode="auto">
          <a:xfrm>
            <a:off x="1475656" y="2708920"/>
            <a:ext cx="6480720" cy="38065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15816" y="1196752"/>
            <a:ext cx="53285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</a:rPr>
              <a:t>Жители Донбасса, Запорожской и Херсонской областей практически единогласно проголосовали за вхождение в состав Российской Федерации.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Users\Admin\Downloads\Podpisanie_8ltp.jpg"/>
          <p:cNvPicPr>
            <a:picLocks noChangeAspect="1" noChangeArrowheads="1"/>
          </p:cNvPicPr>
          <p:nvPr/>
        </p:nvPicPr>
        <p:blipFill>
          <a:blip r:embed="rId3" cstate="screen"/>
          <a:srcRect r="11773" b="7056"/>
          <a:stretch>
            <a:fillRect/>
          </a:stretch>
        </p:blipFill>
        <p:spPr bwMode="auto">
          <a:xfrm>
            <a:off x="899593" y="692696"/>
            <a:ext cx="7344815" cy="44644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87624" y="530120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99592" y="5220488"/>
            <a:ext cx="745232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нашей стране теперь не 85, а 89 субъектов Российской Федерации,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число   россиян увеличилось более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 на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 млн.чел., а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население России превысило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152 млн. жителей.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Вновь российскими стали такие крупные города, как Донецк, Мариуполь, Луганск, Мелитополь, Энергодар, Херсон.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Admin\Downloads\KrPloshad_30.09.22_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20688"/>
            <a:ext cx="7416824" cy="56166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10800000" flipH="1" flipV="1">
            <a:off x="1259632" y="1095998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ВМЕСТЕ НАВСЕГДА! </a:t>
            </a:r>
            <a:r>
              <a:rPr lang="ru-RU" sz="2400" b="1" dirty="0" smtClean="0">
                <a:solidFill>
                  <a:schemeClr val="bg1"/>
                </a:solidFill>
              </a:rPr>
              <a:t>    ВЫБОР </a:t>
            </a:r>
            <a:r>
              <a:rPr lang="ru-RU" sz="2400" b="1" dirty="0" smtClean="0">
                <a:solidFill>
                  <a:schemeClr val="bg1"/>
                </a:solidFill>
              </a:rPr>
              <a:t>СДЕЛАН!</a:t>
            </a:r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4941168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Результаты референдумов восстановили историческую справедливость, вернув исконные русские, российские земли, а также укрепили суверенитет нашей страны.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screen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Users\Admin\Downloads\изображение_2022-09-29_174345560.png"/>
          <p:cNvPicPr>
            <a:picLocks noChangeAspect="1" noChangeArrowheads="1"/>
          </p:cNvPicPr>
          <p:nvPr/>
        </p:nvPicPr>
        <p:blipFill>
          <a:blip r:embed="rId3" cstate="screen"/>
          <a:srcRect r="1351" b="9091"/>
          <a:stretch>
            <a:fillRect/>
          </a:stretch>
        </p:blipFill>
        <p:spPr bwMode="auto">
          <a:xfrm>
            <a:off x="899592" y="2780928"/>
            <a:ext cx="7360246" cy="36724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31840" y="836712"/>
            <a:ext cx="48245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С 23 по 27 сентября  2022 года прошли референдумы в Донецкой и Луганской народных республиках,  Запорожской и Херсонской  областях  о  присоединении  к                     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РОССИИ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Admin\Downloads\3038e14c9912791471a4669478f8460a_o.jpg"/>
          <p:cNvPicPr>
            <a:picLocks noChangeAspect="1" noChangeArrowheads="1"/>
          </p:cNvPicPr>
          <p:nvPr/>
        </p:nvPicPr>
        <p:blipFill>
          <a:blip r:embed="rId3" cstate="screen"/>
          <a:srcRect l="2778" r="926" b="14945"/>
          <a:stretch>
            <a:fillRect/>
          </a:stretch>
        </p:blipFill>
        <p:spPr bwMode="auto">
          <a:xfrm>
            <a:off x="1259632" y="2780928"/>
            <a:ext cx="6840760" cy="36634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87824" y="980728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30 сентября  2022 года  </a:t>
            </a:r>
            <a:r>
              <a:rPr lang="ru-RU" sz="2000" dirty="0" smtClean="0">
                <a:solidFill>
                  <a:schemeClr val="tx2"/>
                </a:solidFill>
              </a:rPr>
              <a:t>в Москве в Большом Кремлёвском дворце состоялась церемония  подписания  договоров  о вхождении  этих территорий в состав нашей страны.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Admin\Downloads\00_karta-ukrai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88" y="557213"/>
            <a:ext cx="7515225" cy="5743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Admin\Downloads\1664547327756645442470313.jpg"/>
          <p:cNvPicPr>
            <a:picLocks noChangeAspect="1" noChangeArrowheads="1"/>
          </p:cNvPicPr>
          <p:nvPr/>
        </p:nvPicPr>
        <p:blipFill>
          <a:blip r:embed="rId3" cstate="screen"/>
          <a:srcRect t="3361" b="9266"/>
          <a:stretch>
            <a:fillRect/>
          </a:stretch>
        </p:blipFill>
        <p:spPr bwMode="auto">
          <a:xfrm>
            <a:off x="1043608" y="2780928"/>
            <a:ext cx="7142567" cy="37444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67944" y="2852936"/>
            <a:ext cx="25750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ВМЕСТЕ     НАВСЕГДА!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82423" y="1052736"/>
            <a:ext cx="511973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Историческое  возвращение  домой!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Admin\Downloads\7865_1664287692_39532.jpg"/>
          <p:cNvPicPr>
            <a:picLocks noChangeAspect="1" noChangeArrowheads="1"/>
          </p:cNvPicPr>
          <p:nvPr/>
        </p:nvPicPr>
        <p:blipFill>
          <a:blip r:embed="rId3" cstate="screen"/>
          <a:srcRect l="3676" t="-2614" r="21324" b="-4576"/>
          <a:stretch>
            <a:fillRect/>
          </a:stretch>
        </p:blipFill>
        <p:spPr bwMode="auto">
          <a:xfrm>
            <a:off x="827584" y="620688"/>
            <a:ext cx="7416824" cy="62373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1216949">
            <a:off x="2161427" y="1946130"/>
            <a:ext cx="3164964" cy="8545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sz="2000" dirty="0" smtClean="0">
                <a:solidFill>
                  <a:schemeClr val="tx2"/>
                </a:solidFill>
              </a:rPr>
              <a:t>Давайте  разберём,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что представляет   собой референдум?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183792">
            <a:off x="1411867" y="4945061"/>
            <a:ext cx="5287680" cy="6520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2"/>
                </a:solidFill>
              </a:rPr>
              <a:t>Референдум проводится в форме голосования  по какому – либо важному вопросу. 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Admin\Downloads\1e6865d34885c80120500f4e6257354e_o.jpg"/>
          <p:cNvPicPr>
            <a:picLocks noChangeAspect="1" noChangeArrowheads="1"/>
          </p:cNvPicPr>
          <p:nvPr/>
        </p:nvPicPr>
        <p:blipFill>
          <a:blip r:embed="rId3" cstate="screen"/>
          <a:srcRect l="11019" t="13506" r="13280" b="8366"/>
          <a:stretch>
            <a:fillRect/>
          </a:stretch>
        </p:blipFill>
        <p:spPr bwMode="auto">
          <a:xfrm>
            <a:off x="2699792" y="2132856"/>
            <a:ext cx="5544616" cy="42918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43808" y="764704"/>
            <a:ext cx="54726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Способ участия общественности в принятии  решений, важных  для государства и для каждого отдельного гражданина, называется референдумом.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Admin\Downloads\1124643140_0_127_3189_1921_1280x0_80_0_0_1bcca79fbc115e54a832bf801e50b8b6.jpg"/>
          <p:cNvPicPr>
            <a:picLocks noChangeAspect="1" noChangeArrowheads="1"/>
          </p:cNvPicPr>
          <p:nvPr/>
        </p:nvPicPr>
        <p:blipFill>
          <a:blip r:embed="rId3" cstate="screen"/>
          <a:srcRect r="10429"/>
          <a:stretch>
            <a:fillRect/>
          </a:stretch>
        </p:blipFill>
        <p:spPr bwMode="auto">
          <a:xfrm>
            <a:off x="1475656" y="2708920"/>
            <a:ext cx="6480720" cy="38065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15816" y="692696"/>
            <a:ext cx="53285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Референдум  считается состоявшимся, если проголосовало более 50% населения.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Несмотря на желание киевского режима  помешать гражданам  голосовать, референдумы состоялись.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Шаблоны\44751630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C:\Users\Admin\Downloads\image_big_217073.jpg"/>
          <p:cNvPicPr>
            <a:picLocks noChangeAspect="1" noChangeArrowheads="1"/>
          </p:cNvPicPr>
          <p:nvPr/>
        </p:nvPicPr>
        <p:blipFill>
          <a:blip r:embed="rId3" cstate="print"/>
          <a:srcRect t="1852" b="7407"/>
          <a:stretch>
            <a:fillRect/>
          </a:stretch>
        </p:blipFill>
        <p:spPr bwMode="auto">
          <a:xfrm>
            <a:off x="899592" y="3068960"/>
            <a:ext cx="7344816" cy="33843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71800" y="764704"/>
            <a:ext cx="5616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8 лет население Донецкой и Луганской народных республиках,  Запорожской и Херсонской  областях подвергалось постоянным обстрелам и жестокому обращению со стороны киевского режима. Многие люди вынуждены были стать беженцами, а оставшиеся в этих регионах более 6 миллионов человек  продолжали находиться в опасной для жизни ситуации.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382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26</cp:revision>
  <dcterms:created xsi:type="dcterms:W3CDTF">2022-10-02T05:57:14Z</dcterms:created>
  <dcterms:modified xsi:type="dcterms:W3CDTF">2022-10-02T10:15:45Z</dcterms:modified>
</cp:coreProperties>
</file>