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2" r:id="rId13"/>
    <p:sldId id="273" r:id="rId14"/>
    <p:sldId id="276" r:id="rId15"/>
    <p:sldId id="274" r:id="rId16"/>
    <p:sldId id="275" r:id="rId17"/>
    <p:sldId id="277" r:id="rId18"/>
    <p:sldId id="287" r:id="rId19"/>
    <p:sldId id="278" r:id="rId20"/>
    <p:sldId id="285" r:id="rId21"/>
    <p:sldId id="286" r:id="rId22"/>
    <p:sldId id="288" r:id="rId23"/>
    <p:sldId id="281" r:id="rId24"/>
    <p:sldId id="282" r:id="rId25"/>
    <p:sldId id="283" r:id="rId26"/>
    <p:sldId id="284" r:id="rId27"/>
    <p:sldId id="280" r:id="rId28"/>
    <p:sldId id="279" r:id="rId29"/>
    <p:sldId id="25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klass.ru/p/geometria/9-klass/sootnosheniia-mezhdu-storonami-i-uglami-treugolnika-skaliarnoe-proizvedeni_-9222/sinus-kosinus-tangens-ugla-9280/re-6bb7eefc-bb7b-431d-8170-4e31a6adcb6d" TargetMode="External"/><Relationship Id="rId2" Type="http://schemas.openxmlformats.org/officeDocument/2006/relationships/hyperlink" Target="https://resh.edu.ru/subject/lesson/2509/conspect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ge.sdamgia.ru/test?theme=95" TargetMode="External"/><Relationship Id="rId4" Type="http://schemas.openxmlformats.org/officeDocument/2006/relationships/hyperlink" Target="https://wiki.eduvdom.com/subjects/geometry/&#1086;&#1087;&#1088;.&#1090;&#1088;&#1080;&#1075;&#1086;&#1085;&#1086;&#1084;&#1077;&#1090;&#1088;&#1080;&#1095;&#1077;&#1089;&#1082;&#1080;&#1093;_&#1092;&#1091;&#1085;&#1082;&#1094;&#1080;&#1081;_&#1091;&#1075;&#1083;&#1072;_&#1086;&#1090;_0_&#1076;&#1086;_18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Определение тригонометрических функций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углов </a:t>
            </a:r>
            <a:r>
              <a:rPr lang="ru-RU" dirty="0"/>
              <a:t>от 0° до 180°.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Косинус </a:t>
            </a:r>
            <a:r>
              <a:rPr lang="ru-RU" dirty="0"/>
              <a:t>и синус прямого и тупого угла.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6113" y="4623515"/>
            <a:ext cx="3718627" cy="172576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b="1" dirty="0">
                <a:solidFill>
                  <a:schemeClr val="bg1"/>
                </a:solidFill>
              </a:rPr>
              <a:t>учитель математики</a:t>
            </a:r>
          </a:p>
          <a:p>
            <a:r>
              <a:rPr lang="ru-RU" b="1" dirty="0">
                <a:solidFill>
                  <a:schemeClr val="bg1"/>
                </a:solidFill>
              </a:rPr>
              <a:t>МБОУ Г.ГОРЛОВКИ «ШКОЛА № 42</a:t>
            </a:r>
          </a:p>
          <a:p>
            <a:r>
              <a:rPr lang="ru-RU" b="1" dirty="0">
                <a:solidFill>
                  <a:schemeClr val="bg1"/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04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1820" y="1828800"/>
                <a:ext cx="8409903" cy="502920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 algn="just">
                  <a:buNone/>
                </a:pPr>
                <a:r>
                  <a:rPr lang="ru-RU" sz="2400" dirty="0"/>
                  <a:t>Найдём значения синуса, косинуса, тангенса и котангенса угла, равного нулю градусов. Для этого рассмотрим луч </a:t>
                </a:r>
                <a:r>
                  <a:rPr lang="ru-RU" sz="2400" i="1" dirty="0"/>
                  <a:t>ОА</a:t>
                </a:r>
                <a:r>
                  <a:rPr lang="ru-RU" sz="2400" dirty="0"/>
                  <a:t>. Он пересекает единичную полуокружность в точке </a:t>
                </a:r>
                <a:r>
                  <a:rPr lang="ru-RU" sz="2400" i="1" dirty="0"/>
                  <a:t>А</a:t>
                </a:r>
                <a:r>
                  <a:rPr lang="ru-RU" sz="2400" dirty="0" smtClean="0"/>
                  <a:t>.</a:t>
                </a:r>
              </a:p>
              <a:p>
                <a:pPr marL="0" indent="0" algn="just">
                  <a:buNone/>
                </a:pPr>
                <a:r>
                  <a:rPr lang="ru-RU" sz="2400" dirty="0" smtClean="0"/>
                  <a:t> </a:t>
                </a:r>
                <a:r>
                  <a:rPr lang="ru-RU" sz="2400" dirty="0"/>
                  <a:t>Ордината точки </a:t>
                </a:r>
                <a:r>
                  <a:rPr lang="ru-RU" sz="2400" i="1" dirty="0"/>
                  <a:t>А</a:t>
                </a:r>
                <a:r>
                  <a:rPr lang="ru-RU" sz="2400" dirty="0"/>
                  <a:t> равна нулю, значит синус нуля градусов равен нулю: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0°</m:t>
                        </m:r>
                      </m:e>
                    </m:func>
                  </m:oMath>
                </a14:m>
                <a:r>
                  <a:rPr lang="ru-RU" sz="2400" dirty="0"/>
                  <a:t> = 0. </a:t>
                </a:r>
                <a:endParaRPr lang="ru-RU" sz="2400" dirty="0" smtClean="0"/>
              </a:p>
              <a:p>
                <a:pPr marL="0" indent="0" algn="just">
                  <a:buNone/>
                </a:pPr>
                <a:r>
                  <a:rPr lang="ru-RU" sz="2400" dirty="0" smtClean="0"/>
                  <a:t>Абсцисса </a:t>
                </a:r>
                <a:r>
                  <a:rPr lang="ru-RU" sz="2400" dirty="0"/>
                  <a:t>точки </a:t>
                </a:r>
                <a:r>
                  <a:rPr lang="ru-RU" sz="2400" i="1" dirty="0"/>
                  <a:t>А</a:t>
                </a:r>
                <a:r>
                  <a:rPr lang="ru-RU" sz="2400" dirty="0"/>
                  <a:t> равна единице, значит косинус нуля градусов равен одному: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0°</m:t>
                        </m:r>
                      </m:e>
                    </m:func>
                  </m:oMath>
                </a14:m>
                <a:r>
                  <a:rPr lang="ru-RU" sz="2400" dirty="0"/>
                  <a:t> = 1. </a:t>
                </a:r>
                <a:endParaRPr lang="ru-RU" sz="2400" dirty="0" smtClean="0"/>
              </a:p>
              <a:p>
                <a:pPr marL="0" indent="0" algn="just">
                  <a:buNone/>
                </a:pPr>
                <a:r>
                  <a:rPr lang="ru-RU" sz="2400" dirty="0" smtClean="0"/>
                  <a:t>Чтобы </a:t>
                </a:r>
                <a:r>
                  <a:rPr lang="ru-RU" sz="2400" dirty="0"/>
                  <a:t>найти значение тангенса угла, равного нулю градусов, разделим значение синуса этого угла на значение косинуса. Тангенс угла, равного нулю градусов, равен нулю:         </a:t>
                </a:r>
                <a:endParaRPr lang="ru-RU" sz="2400" dirty="0" smtClean="0"/>
              </a:p>
              <a:p>
                <a:pPr marL="0" indent="0" algn="just">
                  <a:buNone/>
                </a:pPr>
                <a:r>
                  <a:rPr lang="en-US" sz="2400" dirty="0" err="1" smtClean="0"/>
                  <a:t>tg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0°= 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0°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0°</m:t>
                            </m:r>
                          </m:e>
                        </m:func>
                      </m:den>
                    </m:f>
                  </m:oMath>
                </a14:m>
                <a:r>
                  <a:rPr lang="ru-RU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0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2400" dirty="0"/>
                  <a:t> = 0. </a:t>
                </a:r>
                <a:endParaRPr lang="ru-RU" sz="2400" dirty="0" smtClean="0"/>
              </a:p>
              <a:p>
                <a:pPr marL="0" indent="0" algn="just">
                  <a:buNone/>
                </a:pPr>
                <a:r>
                  <a:rPr lang="ru-RU" sz="2400" dirty="0" smtClean="0"/>
                  <a:t>Котангенс </a:t>
                </a:r>
                <a:r>
                  <a:rPr lang="ru-RU" sz="2400" dirty="0"/>
                  <a:t>угла, равного нулю градусов не определён, так как синус угла, равного нулю градусов, равен нулю и в формуле котангенса знаменатель обращается в нуль: </a:t>
                </a:r>
                <a:r>
                  <a:rPr lang="en-US" sz="2400" dirty="0" err="1"/>
                  <a:t>ctg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0°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0°</m:t>
                            </m:r>
                          </m:e>
                        </m:func>
                      </m:den>
                    </m:f>
                  </m:oMath>
                </a14:m>
                <a:r>
                  <a:rPr lang="ru-RU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2400" dirty="0"/>
                  <a:t>  – значение не определено</a:t>
                </a:r>
              </a:p>
              <a:p>
                <a:pPr marL="0" indent="0" algn="just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820" y="1828800"/>
                <a:ext cx="8409903" cy="5029200"/>
              </a:xfrm>
              <a:blipFill rotWithShape="0">
                <a:blip r:embed="rId2"/>
                <a:stretch>
                  <a:fillRect l="-725" t="-3152" r="-7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237" y="1828800"/>
            <a:ext cx="3814963" cy="2524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3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7577" y="1725769"/>
                <a:ext cx="7057624" cy="5132231"/>
              </a:xfrm>
            </p:spPr>
            <p:txBody>
              <a:bodyPr/>
              <a:lstStyle/>
              <a:p>
                <a:pPr fontAlgn="base"/>
                <a:r>
                  <a:rPr lang="ru-RU" sz="2400" dirty="0"/>
                  <a:t>Рассмотрев </a:t>
                </a:r>
                <a:r>
                  <a:rPr lang="ru-RU" sz="2400" dirty="0" smtClean="0"/>
                  <a:t>луч </a:t>
                </a:r>
                <a:r>
                  <a:rPr lang="ru-RU" sz="2400" i="1" dirty="0" smtClean="0"/>
                  <a:t>ОВ</a:t>
                </a:r>
                <a:r>
                  <a:rPr lang="ru-RU" sz="2400" dirty="0" smtClean="0"/>
                  <a:t>, </a:t>
                </a:r>
                <a:r>
                  <a:rPr lang="ru-RU" sz="2400" dirty="0"/>
                  <a:t>получим значения синуса, косинуса, тангенса и котангенса для </a:t>
                </a:r>
                <a:r>
                  <a:rPr lang="ru-RU" sz="2400" dirty="0" smtClean="0"/>
                  <a:t>угла </a:t>
                </a:r>
                <a:r>
                  <a:rPr lang="ru-RU" sz="2400" dirty="0"/>
                  <a:t>девяносто </a:t>
                </a:r>
                <a:r>
                  <a:rPr lang="ru-RU" sz="2400" dirty="0" smtClean="0"/>
                  <a:t>градусов: </a:t>
                </a:r>
                <a:endParaRPr lang="ru-RU" sz="2400" dirty="0"/>
              </a:p>
              <a:p>
                <a:pPr fontAlgn="base"/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90°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dirty="0" smtClean="0"/>
                  <a:t>1 </a:t>
                </a:r>
                <a:endParaRPr lang="ru-RU" sz="2400" dirty="0" smtClean="0"/>
              </a:p>
              <a:p>
                <a:pPr fontAlgn="base"/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90°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dirty="0" smtClean="0"/>
                  <a:t>0 </a:t>
                </a:r>
                <a:endParaRPr lang="ru-RU" sz="2400" dirty="0"/>
              </a:p>
              <a:p>
                <a:pPr fontAlgn="base"/>
                <a:r>
                  <a:rPr lang="en-US" sz="2400" dirty="0" err="1"/>
                  <a:t>tg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90°  </m:t>
                    </m:r>
                    <m:r>
                      <a:rPr lang="ru-RU" sz="2400">
                        <a:latin typeface="Cambria Math" panose="02040503050406030204" pitchFamily="18" charset="0"/>
                      </a:rPr>
                      <m:t>не определён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    </m:t>
                    </m:r>
                  </m:oMath>
                </a14:m>
                <a:endParaRPr lang="ru-RU" sz="2400" dirty="0"/>
              </a:p>
              <a:p>
                <a:pPr fontAlgn="base"/>
                <a:r>
                  <a:rPr lang="ru-RU" sz="2400" dirty="0"/>
                  <a:t>с</a:t>
                </a:r>
                <a:r>
                  <a:rPr lang="en-US" sz="2400" dirty="0" err="1"/>
                  <a:t>tg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90°=0</m:t>
                    </m:r>
                  </m:oMath>
                </a14:m>
                <a:endParaRPr lang="ru-RU" sz="24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7577" y="1725769"/>
                <a:ext cx="7057624" cy="5132231"/>
              </a:xfrm>
              <a:blipFill rotWithShape="0">
                <a:blip r:embed="rId2"/>
                <a:stretch>
                  <a:fillRect l="-8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350" y="2073499"/>
            <a:ext cx="4497544" cy="3103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2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7577" y="1725769"/>
                <a:ext cx="7057624" cy="5132231"/>
              </a:xfrm>
            </p:spPr>
            <p:txBody>
              <a:bodyPr/>
              <a:lstStyle/>
              <a:p>
                <a:pPr fontAlgn="base"/>
                <a:r>
                  <a:rPr lang="ru-RU" sz="2400" dirty="0"/>
                  <a:t>Рассмотрев </a:t>
                </a:r>
                <a:r>
                  <a:rPr lang="ru-RU" sz="2400" dirty="0" smtClean="0"/>
                  <a:t>луч </a:t>
                </a:r>
                <a:r>
                  <a:rPr lang="ru-RU" sz="2400" i="1" dirty="0" smtClean="0"/>
                  <a:t>ОС</a:t>
                </a:r>
                <a:r>
                  <a:rPr lang="ru-RU" sz="2400" dirty="0"/>
                  <a:t>, получим значения синуса, косинуса, тангенса и котангенса для </a:t>
                </a:r>
                <a:r>
                  <a:rPr lang="ru-RU" sz="2400" dirty="0" smtClean="0"/>
                  <a:t>угла сто </a:t>
                </a:r>
                <a:r>
                  <a:rPr lang="ru-RU" sz="2400" dirty="0"/>
                  <a:t>восемьдесят градусов: </a:t>
                </a:r>
              </a:p>
              <a:p>
                <a:pPr fontAlgn="base"/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180°</m:t>
                        </m:r>
                      </m:e>
                    </m:func>
                  </m:oMath>
                </a14:m>
                <a:r>
                  <a:rPr lang="en-US" sz="2400" dirty="0"/>
                  <a:t> = </a:t>
                </a:r>
                <a:r>
                  <a:rPr lang="en-US" sz="2400" dirty="0" smtClean="0"/>
                  <a:t>0</a:t>
                </a:r>
                <a:endParaRPr lang="ru-RU" sz="2400" dirty="0" smtClean="0"/>
              </a:p>
              <a:p>
                <a:pPr fontAlgn="base"/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180°</m:t>
                        </m:r>
                      </m:e>
                    </m:func>
                  </m:oMath>
                </a14:m>
                <a:r>
                  <a:rPr lang="en-US" sz="2400" dirty="0"/>
                  <a:t> = –</a:t>
                </a:r>
                <a:r>
                  <a:rPr lang="en-US" sz="2400" dirty="0" smtClean="0"/>
                  <a:t>1</a:t>
                </a:r>
                <a:endParaRPr lang="ru-RU" sz="2400" dirty="0"/>
              </a:p>
              <a:p>
                <a:pPr fontAlgn="base"/>
                <a:r>
                  <a:rPr lang="en-US" sz="2400" dirty="0" err="1"/>
                  <a:t>tg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180°=0</m:t>
                    </m:r>
                  </m:oMath>
                </a14:m>
                <a:endParaRPr lang="ru-RU" sz="2400" dirty="0"/>
              </a:p>
              <a:p>
                <a:pPr fontAlgn="base"/>
                <a:r>
                  <a:rPr lang="ru-RU" sz="2400" dirty="0"/>
                  <a:t>с</a:t>
                </a:r>
                <a:r>
                  <a:rPr lang="en-US" sz="2400" dirty="0" err="1"/>
                  <a:t>tg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180°  </m:t>
                    </m:r>
                    <m:r>
                      <a:rPr lang="ru-RU" sz="2400">
                        <a:latin typeface="Cambria Math" panose="02040503050406030204" pitchFamily="18" charset="0"/>
                      </a:rPr>
                      <m:t>не определён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endParaRPr lang="ru-RU" sz="24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7577" y="1725769"/>
                <a:ext cx="7057624" cy="5132231"/>
              </a:xfrm>
              <a:blipFill rotWithShape="0">
                <a:blip r:embed="rId2"/>
                <a:stretch>
                  <a:fillRect l="-8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260" y="2073499"/>
            <a:ext cx="4381634" cy="3065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237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66" y="2038243"/>
            <a:ext cx="7988454" cy="8337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66" y="2871989"/>
            <a:ext cx="7988454" cy="7776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244" y="3876540"/>
            <a:ext cx="4133353" cy="27162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66" y="3649624"/>
            <a:ext cx="7825933" cy="21845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41113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47" y="2020070"/>
            <a:ext cx="8508669" cy="6587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47" y="2833352"/>
            <a:ext cx="6078391" cy="23439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500" y="3090930"/>
            <a:ext cx="4878105" cy="31240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05520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Формулы приведения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839" y="1945306"/>
            <a:ext cx="6099877" cy="4522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921778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Основное  тригонометрическое  тождество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31" y="1828800"/>
            <a:ext cx="10922614" cy="9148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31" y="3011490"/>
            <a:ext cx="4972744" cy="31532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970" y="3217478"/>
            <a:ext cx="5719854" cy="1109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82003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83" y="1885010"/>
            <a:ext cx="7738347" cy="487830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613638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Значения тригонометрических функций некоторых углов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57" y="2078194"/>
            <a:ext cx="8799485" cy="4554198"/>
          </a:xfrm>
        </p:spPr>
      </p:pic>
    </p:spTree>
    <p:extLst>
      <p:ext uri="{BB962C8B-B14F-4D97-AF65-F5344CB8AC3E}">
        <p14:creationId xmlns:p14="http://schemas.microsoft.com/office/powerpoint/2010/main" val="2403402071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8" y="1936347"/>
            <a:ext cx="8260186" cy="47220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5846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ВСПОМНИ!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46500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Что называется синусом острого угла прямоугольного треугольника 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Синусом </a:t>
            </a:r>
            <a:r>
              <a:rPr lang="ru-RU" dirty="0">
                <a:solidFill>
                  <a:srgbClr val="FF0000"/>
                </a:solidFill>
              </a:rPr>
              <a:t>острого угла прямоугольного </a:t>
            </a:r>
            <a:r>
              <a:rPr lang="ru-RU" dirty="0" smtClean="0">
                <a:solidFill>
                  <a:srgbClr val="FF0000"/>
                </a:solidFill>
              </a:rPr>
              <a:t>треугольника называется отношение противолежащего катета к гипотенузе.</a:t>
            </a:r>
          </a:p>
          <a:p>
            <a:r>
              <a:rPr lang="ru-RU" dirty="0">
                <a:solidFill>
                  <a:schemeClr val="tx1"/>
                </a:solidFill>
              </a:rPr>
              <a:t>Что называется </a:t>
            </a:r>
            <a:r>
              <a:rPr lang="ru-RU" dirty="0" smtClean="0">
                <a:solidFill>
                  <a:schemeClr val="tx1"/>
                </a:solidFill>
              </a:rPr>
              <a:t>косинусом </a:t>
            </a:r>
            <a:r>
              <a:rPr lang="ru-RU" dirty="0">
                <a:solidFill>
                  <a:schemeClr val="tx1"/>
                </a:solidFill>
              </a:rPr>
              <a:t>острого угла прямоугольного треугольника 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Косинусом </a:t>
            </a:r>
            <a:r>
              <a:rPr lang="ru-RU" dirty="0">
                <a:solidFill>
                  <a:srgbClr val="FF0000"/>
                </a:solidFill>
              </a:rPr>
              <a:t>острого угла прямоугольного </a:t>
            </a:r>
            <a:r>
              <a:rPr lang="ru-RU" dirty="0" smtClean="0">
                <a:solidFill>
                  <a:srgbClr val="FF0000"/>
                </a:solidFill>
              </a:rPr>
              <a:t>треугольника называется </a:t>
            </a:r>
            <a:r>
              <a:rPr lang="ru-RU" dirty="0">
                <a:solidFill>
                  <a:srgbClr val="FF0000"/>
                </a:solidFill>
              </a:rPr>
              <a:t>отношение </a:t>
            </a:r>
            <a:r>
              <a:rPr lang="ru-RU" dirty="0" smtClean="0">
                <a:solidFill>
                  <a:srgbClr val="FF0000"/>
                </a:solidFill>
              </a:rPr>
              <a:t>прилежащего </a:t>
            </a:r>
            <a:r>
              <a:rPr lang="ru-RU" dirty="0">
                <a:solidFill>
                  <a:srgbClr val="FF0000"/>
                </a:solidFill>
              </a:rPr>
              <a:t>катета к гипотенузе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Что называется </a:t>
            </a:r>
            <a:r>
              <a:rPr lang="ru-RU" dirty="0" smtClean="0">
                <a:solidFill>
                  <a:schemeClr val="tx1"/>
                </a:solidFill>
              </a:rPr>
              <a:t>тангенсом </a:t>
            </a:r>
            <a:r>
              <a:rPr lang="ru-RU" dirty="0">
                <a:solidFill>
                  <a:schemeClr val="tx1"/>
                </a:solidFill>
              </a:rPr>
              <a:t>острого угла прямоугольного треугольника 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Тангенсом </a:t>
            </a:r>
            <a:r>
              <a:rPr lang="ru-RU" dirty="0">
                <a:solidFill>
                  <a:srgbClr val="FF0000"/>
                </a:solidFill>
              </a:rPr>
              <a:t>острого угла прямоугольного </a:t>
            </a:r>
            <a:r>
              <a:rPr lang="ru-RU" dirty="0" smtClean="0">
                <a:solidFill>
                  <a:srgbClr val="FF0000"/>
                </a:solidFill>
              </a:rPr>
              <a:t>треугольника называется отношение противолежащего катета к прилежащему катету.</a:t>
            </a:r>
          </a:p>
          <a:p>
            <a:r>
              <a:rPr lang="ru-RU" dirty="0">
                <a:solidFill>
                  <a:schemeClr val="tx1"/>
                </a:solidFill>
              </a:rPr>
              <a:t>Что называется </a:t>
            </a:r>
            <a:r>
              <a:rPr lang="ru-RU" dirty="0" smtClean="0">
                <a:solidFill>
                  <a:schemeClr val="tx1"/>
                </a:solidFill>
              </a:rPr>
              <a:t>котангенсом </a:t>
            </a:r>
            <a:r>
              <a:rPr lang="ru-RU" dirty="0">
                <a:solidFill>
                  <a:schemeClr val="tx1"/>
                </a:solidFill>
              </a:rPr>
              <a:t>острого угла прямоугольного треугольника 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Котангенсом </a:t>
            </a:r>
            <a:r>
              <a:rPr lang="ru-RU" dirty="0">
                <a:solidFill>
                  <a:srgbClr val="FF0000"/>
                </a:solidFill>
              </a:rPr>
              <a:t>острого угла прямоугольного треугольника называется отношение </a:t>
            </a:r>
            <a:r>
              <a:rPr lang="ru-RU" dirty="0" smtClean="0">
                <a:solidFill>
                  <a:srgbClr val="FF0000"/>
                </a:solidFill>
              </a:rPr>
              <a:t>прилежащего </a:t>
            </a:r>
            <a:r>
              <a:rPr lang="ru-RU" dirty="0">
                <a:solidFill>
                  <a:srgbClr val="FF0000"/>
                </a:solidFill>
              </a:rPr>
              <a:t>катета к </a:t>
            </a:r>
            <a:r>
              <a:rPr lang="ru-RU" dirty="0" smtClean="0">
                <a:solidFill>
                  <a:srgbClr val="FF0000"/>
                </a:solidFill>
              </a:rPr>
              <a:t>противолежащему катету.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8741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080818"/>
            <a:ext cx="11214259" cy="37017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4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"/>
          <a:stretch/>
        </p:blipFill>
        <p:spPr>
          <a:xfrm>
            <a:off x="443441" y="2189407"/>
            <a:ext cx="11533060" cy="40439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3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"/>
          <a:stretch/>
        </p:blipFill>
        <p:spPr>
          <a:xfrm>
            <a:off x="2472744" y="2060619"/>
            <a:ext cx="6628040" cy="46995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53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себя. Выбери правильные ответы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83" y="1881085"/>
            <a:ext cx="7431109" cy="48193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717442" y="3142445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17442" y="4609867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743200" y="5373249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730321" y="5846739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743200" y="6263425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7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Проверь себя. Выбери правильные ответы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710" y="1988041"/>
            <a:ext cx="7965016" cy="45293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101661" y="2985943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69462" y="3851242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99513" y="4545896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80195" y="5775905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069462" y="4971780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37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Проверь себя. Выбери </a:t>
            </a:r>
            <a:r>
              <a:rPr lang="ru-RU" dirty="0" smtClean="0"/>
              <a:t>правильный ответ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196" y="1990850"/>
            <a:ext cx="8415607" cy="44614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084230" y="5072320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65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Проверь себя. Выбери </a:t>
            </a:r>
            <a:r>
              <a:rPr lang="ru-RU" dirty="0" smtClean="0"/>
              <a:t>правильный ответ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41" y="1929113"/>
            <a:ext cx="10494317" cy="46262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994078" y="5175351"/>
            <a:ext cx="167426" cy="218941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66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414" y="1872132"/>
            <a:ext cx="6461781" cy="4846336"/>
          </a:xfrm>
        </p:spPr>
      </p:pic>
    </p:spTree>
    <p:extLst>
      <p:ext uri="{BB962C8B-B14F-4D97-AF65-F5344CB8AC3E}">
        <p14:creationId xmlns:p14="http://schemas.microsoft.com/office/powerpoint/2010/main" val="38888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009" y="1819888"/>
            <a:ext cx="8408261" cy="367830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Читать </a:t>
            </a:r>
            <a:r>
              <a:rPr lang="ru-RU" sz="3200" dirty="0"/>
              <a:t>§ 1, п. 97, </a:t>
            </a:r>
            <a:r>
              <a:rPr lang="ru-RU" sz="3200" dirty="0" smtClean="0"/>
              <a:t>98. </a:t>
            </a:r>
          </a:p>
          <a:p>
            <a:r>
              <a:rPr lang="ru-RU" sz="3200" dirty="0" smtClean="0"/>
              <a:t>Выполнить в тетради № 1013 (а), 1014 (б), 1015 (б, в)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054" y="1715956"/>
            <a:ext cx="3286930" cy="46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90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://resh.edu.ru/subject/lesson/2509/conspect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https://www.yaklass.ru/p/geometria/9-klass/sootnosheniia-mezhdu-storonami-i-uglami-treugolnika-skaliarnoe-proizvedeni_-</a:t>
            </a:r>
            <a:r>
              <a:rPr lang="en-US" dirty="0" smtClean="0">
                <a:hlinkClick r:id="rId3"/>
              </a:rPr>
              <a:t>9222/sinus-kosinus-tangens-ugla-9280/re-6bb7eefc-bb7b-431d-8170-4e31a6adcb6d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https://wiki.eduvdom.com/subjects/geometry/</a:t>
            </a:r>
            <a:r>
              <a:rPr lang="ru-RU" dirty="0" smtClean="0">
                <a:hlinkClick r:id="rId4"/>
              </a:rPr>
              <a:t>опр.тригонометрических_функций_угла_от_0_до_180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oge.sdamgia.ru/test?theme=95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52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161" y="1890564"/>
            <a:ext cx="11029615" cy="3678303"/>
          </a:xfrm>
        </p:spPr>
        <p:txBody>
          <a:bodyPr/>
          <a:lstStyle/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прямоугольной системе координат </a:t>
            </a:r>
            <a:r>
              <a:rPr lang="ru-RU" altLang="ru-RU" sz="3600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Оху </a:t>
            </a:r>
            <a:r>
              <a:rPr lang="ru-RU" alt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построим полуокружность, расположенную в первом и втором квадрантах, с центром в начале координат и радиусом, равным единице.</a:t>
            </a:r>
            <a:endParaRPr lang="ru-RU" altLang="ru-RU" sz="3600" dirty="0">
              <a:solidFill>
                <a:schemeClr val="tx1"/>
              </a:solidFill>
            </a:endParaRPr>
          </a:p>
          <a:p>
            <a:pPr marL="0" lvl="0" indent="45085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2049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7" t="65669" r="15581" b="18051"/>
          <a:stretch>
            <a:fillRect/>
          </a:stretch>
        </p:blipFill>
        <p:spPr bwMode="auto">
          <a:xfrm>
            <a:off x="4468968" y="4054861"/>
            <a:ext cx="3734874" cy="279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419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79952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60610" y="1777285"/>
                <a:ext cx="7791717" cy="4855334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ru-RU" sz="2400" dirty="0"/>
                  <a:t>Из точки </a:t>
                </a:r>
                <a:r>
                  <a:rPr lang="ru-RU" sz="2400" i="1" dirty="0"/>
                  <a:t>О </a:t>
                </a:r>
                <a:r>
                  <a:rPr lang="ru-RU" sz="2400" dirty="0"/>
                  <a:t>проведём луч </a:t>
                </a:r>
                <a:r>
                  <a:rPr lang="en-US" sz="2400" i="1" dirty="0"/>
                  <a:t>m</a:t>
                </a:r>
                <a:r>
                  <a:rPr lang="ru-RU" sz="2400" dirty="0"/>
                  <a:t>, который пересекает построенную полуокружность в точке </a:t>
                </a:r>
                <a:r>
                  <a:rPr lang="ru-RU" sz="2400" i="1" dirty="0"/>
                  <a:t>М</a:t>
                </a:r>
                <a:r>
                  <a:rPr lang="ru-RU" sz="2400" dirty="0"/>
                  <a:t> с координатами </a:t>
                </a:r>
                <a:r>
                  <a:rPr lang="ru-RU" sz="2400" i="1" dirty="0"/>
                  <a:t>х</a:t>
                </a:r>
                <a:r>
                  <a:rPr lang="ru-RU" sz="2400" dirty="0"/>
                  <a:t>; </a:t>
                </a:r>
                <a:r>
                  <a:rPr lang="ru-RU" sz="2400" i="1" dirty="0"/>
                  <a:t>у.</a:t>
                </a:r>
                <a:endParaRPr lang="ru-RU" sz="2400" dirty="0"/>
              </a:p>
              <a:p>
                <a:pPr marL="0" indent="0" algn="just" fontAlgn="base">
                  <a:buNone/>
                </a:pPr>
                <a:r>
                  <a:rPr lang="ru-RU" sz="2400" dirty="0"/>
                  <a:t>Обозначим угол между лучом </a:t>
                </a:r>
                <a:r>
                  <a:rPr lang="en-US" sz="2400" i="1" dirty="0"/>
                  <a:t>m</a:t>
                </a:r>
                <a:r>
                  <a:rPr lang="ru-RU" sz="2400" dirty="0"/>
                  <a:t> и положительной полуосью абсцисс буквой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marL="0" indent="0" algn="just" fontAlgn="base">
                  <a:buNone/>
                </a:pPr>
                <a:r>
                  <a:rPr lang="ru-RU" sz="2400" dirty="0"/>
                  <a:t>Если угол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/>
                  <a:t> острый, то в прямоугольном треугольнике </a:t>
                </a:r>
                <a:r>
                  <a:rPr lang="ru-RU" sz="2400" i="1" dirty="0"/>
                  <a:t>МОН</a:t>
                </a:r>
                <a:r>
                  <a:rPr lang="ru-RU" sz="2400" dirty="0"/>
                  <a:t> длина катета </a:t>
                </a:r>
                <a:r>
                  <a:rPr lang="ru-RU" sz="2400" i="1" dirty="0"/>
                  <a:t>ОН</a:t>
                </a:r>
                <a:r>
                  <a:rPr lang="ru-RU" sz="2400" dirty="0"/>
                  <a:t>   равна значению абсциссы точки </a:t>
                </a:r>
                <a:r>
                  <a:rPr lang="ru-RU" sz="2400" i="1" dirty="0"/>
                  <a:t>М</a:t>
                </a:r>
                <a:r>
                  <a:rPr lang="ru-RU" sz="2400" dirty="0"/>
                  <a:t>, то есть </a:t>
                </a:r>
                <a:r>
                  <a:rPr lang="ru-RU" sz="2400" i="1" dirty="0"/>
                  <a:t>х</a:t>
                </a:r>
                <a:r>
                  <a:rPr lang="ru-RU" sz="2400" dirty="0"/>
                  <a:t>, длина катета </a:t>
                </a:r>
                <a:r>
                  <a:rPr lang="ru-RU" sz="2400" i="1" dirty="0"/>
                  <a:t>МН</a:t>
                </a:r>
                <a:r>
                  <a:rPr lang="ru-RU" sz="2400" dirty="0"/>
                  <a:t> равна ординате точки </a:t>
                </a:r>
                <a:r>
                  <a:rPr lang="ru-RU" sz="2400" i="1" dirty="0"/>
                  <a:t>М</a:t>
                </a:r>
                <a:r>
                  <a:rPr lang="ru-RU" sz="2400" dirty="0"/>
                  <a:t>, то есть </a:t>
                </a:r>
                <a:r>
                  <a:rPr lang="ru-RU" sz="2400" i="1" dirty="0"/>
                  <a:t>у</a:t>
                </a:r>
                <a:r>
                  <a:rPr lang="ru-RU" sz="2400" dirty="0"/>
                  <a:t>, а длина гипотенузы </a:t>
                </a:r>
                <a:r>
                  <a:rPr lang="ru-RU" sz="2400" i="1" dirty="0"/>
                  <a:t>ОМ</a:t>
                </a:r>
                <a:r>
                  <a:rPr lang="ru-RU" sz="2400" dirty="0"/>
                  <a:t> равна единице.</a:t>
                </a:r>
              </a:p>
              <a:p>
                <a:pPr marL="0" indent="0" algn="just" fontAlgn="base">
                  <a:buNone/>
                </a:pPr>
                <a:endParaRPr lang="ru-RU" dirty="0"/>
              </a:p>
              <a:p>
                <a:pPr algn="just"/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610" y="1777285"/>
                <a:ext cx="7791717" cy="4855334"/>
              </a:xfrm>
              <a:blipFill rotWithShape="0">
                <a:blip r:embed="rId2"/>
                <a:stretch>
                  <a:fillRect l="-1174" r="-12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327" y="1901177"/>
            <a:ext cx="3889419" cy="276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96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29677" y="4353059"/>
                <a:ext cx="11029615" cy="2504941"/>
              </a:xfrm>
            </p:spPr>
            <p:txBody>
              <a:bodyPr>
                <a:normAutofit fontScale="92500"/>
              </a:bodyPr>
              <a:lstStyle/>
              <a:p>
                <a:pPr marL="0" indent="0" fontAlgn="base">
                  <a:buNone/>
                </a:pPr>
                <a:r>
                  <a:rPr lang="ru-RU" sz="2400" dirty="0"/>
                  <a:t>В прямоугольном треугольнике </a:t>
                </a:r>
                <a:r>
                  <a:rPr lang="ru-RU" sz="2400" i="1" dirty="0"/>
                  <a:t>МОН</a:t>
                </a:r>
                <a:r>
                  <a:rPr lang="ru-RU" sz="2400" dirty="0"/>
                  <a:t> синус острого угла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/>
                  <a:t> равен отношению противолежащего катета </a:t>
                </a:r>
                <a:r>
                  <a:rPr lang="ru-RU" sz="2400" i="1" dirty="0"/>
                  <a:t>МН</a:t>
                </a:r>
                <a:r>
                  <a:rPr lang="ru-RU" sz="2400" dirty="0"/>
                  <a:t> к гипотенузе </a:t>
                </a:r>
                <a:r>
                  <a:rPr lang="ru-RU" sz="2400" i="1" dirty="0"/>
                  <a:t>ОМ: </a:t>
                </a:r>
                <a:endParaRPr lang="ru-RU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 sz="24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= 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МН </m:t>
                              </m:r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ОМ </m:t>
                              </m:r>
                            </m:den>
                          </m:f>
                        </m:e>
                      </m:func>
                      <m:r>
                        <a:rPr lang="ru-RU" sz="24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ru-RU" sz="2400" i="1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ru-RU" sz="2400" dirty="0"/>
              </a:p>
              <a:p>
                <a:pPr marL="0" indent="0" fontAlgn="base">
                  <a:buNone/>
                </a:pPr>
                <a:r>
                  <a:rPr lang="ru-RU" sz="2400" dirty="0"/>
                  <a:t>То есть синус острого угла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/>
                  <a:t> равен ординате </a:t>
                </a:r>
                <a:r>
                  <a:rPr lang="ru-RU" sz="2400" i="1" dirty="0"/>
                  <a:t>у</a:t>
                </a:r>
                <a:r>
                  <a:rPr lang="ru-RU" sz="2400" dirty="0"/>
                  <a:t> точки </a:t>
                </a:r>
                <a:r>
                  <a:rPr lang="ru-RU" sz="2400" i="1" dirty="0"/>
                  <a:t>М: </a:t>
                </a:r>
                <a:endParaRPr lang="ru-RU" sz="2400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 sz="24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= 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func>
                    </m:oMath>
                  </m:oMathPara>
                </a14:m>
                <a:endParaRPr lang="ru-RU" sz="24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9677" y="4353059"/>
                <a:ext cx="11029615" cy="2504941"/>
              </a:xfrm>
              <a:blipFill rotWithShape="0">
                <a:blip r:embed="rId2"/>
                <a:stretch>
                  <a:fillRect l="-719" t="-63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399" y="1643599"/>
            <a:ext cx="4566231" cy="2889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6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2403" y="4340180"/>
                <a:ext cx="11029615" cy="2517820"/>
              </a:xfrm>
            </p:spPr>
            <p:txBody>
              <a:bodyPr>
                <a:normAutofit lnSpcReduction="10000"/>
              </a:bodyPr>
              <a:lstStyle/>
              <a:p>
                <a:pPr marL="0" indent="0" fontAlgn="base">
                  <a:buNone/>
                </a:pPr>
                <a:r>
                  <a:rPr lang="ru-RU" sz="2400" dirty="0"/>
                  <a:t>В прямоугольном треугольнике </a:t>
                </a:r>
                <a:r>
                  <a:rPr lang="ru-RU" sz="2400" i="1" dirty="0"/>
                  <a:t>МОН </a:t>
                </a:r>
                <a:r>
                  <a:rPr lang="ru-RU" sz="2400" dirty="0"/>
                  <a:t>косинус острого угла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/>
                  <a:t> равен отношению прилежащего катета </a:t>
                </a:r>
                <a:r>
                  <a:rPr lang="ru-RU" sz="2400" i="1" dirty="0"/>
                  <a:t>ОН</a:t>
                </a:r>
                <a:r>
                  <a:rPr lang="ru-RU" sz="2400" dirty="0"/>
                  <a:t> к гипотенузе </a:t>
                </a:r>
                <a:r>
                  <a:rPr lang="ru-RU" sz="2400" i="1" dirty="0"/>
                  <a:t>ОМ:</a:t>
                </a:r>
                <a:r>
                  <a:rPr lang="ru-RU" sz="2400" dirty="0"/>
                  <a:t> </a:t>
                </a:r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= 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ОН</m:t>
                              </m:r>
                            </m:num>
                            <m:den>
                              <m:r>
                                <a:rPr lang="ru-RU" sz="2400" i="1">
                                  <a:latin typeface="Cambria Math" panose="02040503050406030204" pitchFamily="18" charset="0"/>
                                </a:rPr>
                                <m:t>ОМ</m:t>
                              </m:r>
                            </m:den>
                          </m:f>
                        </m:e>
                      </m:func>
                      <m:r>
                        <a:rPr lang="ru-RU" sz="24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ru-RU" sz="240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2400" dirty="0"/>
              </a:p>
              <a:p>
                <a:pPr marL="0" indent="0" fontAlgn="base">
                  <a:buNone/>
                </a:pPr>
                <a:r>
                  <a:rPr lang="ru-RU" sz="2400" dirty="0"/>
                  <a:t>То есть косинус острого угла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/>
                  <a:t> равен абсциссе </a:t>
                </a:r>
                <a:r>
                  <a:rPr lang="ru-RU" sz="2400" i="1" dirty="0"/>
                  <a:t>х</a:t>
                </a:r>
                <a:r>
                  <a:rPr lang="ru-RU" sz="2400" dirty="0"/>
                  <a:t> точки </a:t>
                </a:r>
                <a:r>
                  <a:rPr lang="ru-RU" sz="2400" i="1" dirty="0"/>
                  <a:t>М:</a:t>
                </a:r>
                <a:endParaRPr lang="ru-RU" sz="2400" dirty="0"/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 sz="2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func>
                    </m:oMath>
                  </m:oMathPara>
                </a14:m>
                <a:endParaRPr lang="ru-RU" sz="24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2403" y="4340180"/>
                <a:ext cx="11029615" cy="2517820"/>
              </a:xfrm>
              <a:blipFill rotWithShape="0">
                <a:blip r:embed="rId2"/>
                <a:stretch>
                  <a:fillRect l="-829" t="-92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399" y="1643599"/>
            <a:ext cx="4566231" cy="2889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15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81192" y="1715956"/>
                <a:ext cx="11029615" cy="4142843"/>
              </a:xfrm>
            </p:spPr>
            <p:txBody>
              <a:bodyPr/>
              <a:lstStyle/>
              <a:p>
                <a:pPr marL="0" indent="0" fontAlgn="base">
                  <a:buNone/>
                </a:pPr>
                <a:r>
                  <a:rPr lang="ru-RU" sz="2400" dirty="0"/>
                  <a:t>Таким образом, для любого угла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/>
                  <a:t> из промежутка от 0 до 180 градусов синусом угла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/>
                  <a:t> называется ордината соответствующей точки </a:t>
                </a:r>
                <a:r>
                  <a:rPr lang="ru-RU" sz="2400" i="1" dirty="0"/>
                  <a:t>М</a:t>
                </a:r>
                <a:r>
                  <a:rPr lang="ru-RU" sz="2400" dirty="0"/>
                  <a:t> единичной полуокружности, а косинусом угла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ru-RU" sz="2400" dirty="0"/>
                  <a:t> – абсцисса данной точки: </a:t>
                </a:r>
              </a:p>
              <a:p>
                <a:pPr fontAlgn="base"/>
                <a:r>
                  <a:rPr lang="ru-RU" sz="2400" dirty="0"/>
                  <a:t>        если 0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</a:rPr>
                      <m:t>°≤ 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≤180°</m:t>
                    </m:r>
                  </m:oMath>
                </a14:m>
                <a:r>
                  <a:rPr lang="ru-RU" sz="2400" dirty="0"/>
                  <a:t> , то </a:t>
                </a:r>
              </a:p>
              <a:p>
                <a:pPr fontAlgn="base"/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ru-RU" sz="2400">
                            <a:latin typeface="Cambria Math" panose="02040503050406030204" pitchFamily="18" charset="0"/>
                          </a:rPr>
                          <m:t>                   </m:t>
                        </m:r>
                        <m:r>
                          <m:rPr>
                            <m:sty m:val="p"/>
                          </m:rPr>
                          <a:rPr lang="ru-RU" sz="24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= </m:t>
                        </m:r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func>
                  </m:oMath>
                </a14:m>
                <a:r>
                  <a:rPr lang="ru-RU" sz="2400" dirty="0" smtClean="0"/>
                  <a:t>,</a:t>
                </a:r>
              </a:p>
              <a:p>
                <a:pPr fontAlgn="base"/>
                <a14:m>
                  <m:oMath xmlns:m="http://schemas.openxmlformats.org/officeDocument/2006/math">
                    <m:func>
                      <m:func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ru-RU" sz="2400">
                            <a:latin typeface="Cambria Math" panose="02040503050406030204" pitchFamily="18" charset="0"/>
                          </a:rPr>
                          <m:t>                </m:t>
                        </m:r>
                        <m:r>
                          <m:rPr>
                            <m:sty m:val="p"/>
                          </m:rPr>
                          <a:rPr lang="ru-RU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ru-RU" sz="2400" dirty="0"/>
                  <a:t>,</a:t>
                </a:r>
              </a:p>
              <a:p>
                <a:pPr marL="0" indent="0" fontAlgn="base">
                  <a:buNone/>
                </a:pPr>
                <a:r>
                  <a:rPr lang="ru-RU" sz="2400" dirty="0"/>
                  <a:t>где (</a:t>
                </a:r>
                <a:r>
                  <a:rPr lang="en-US" sz="2400" i="1" dirty="0"/>
                  <a:t>x</a:t>
                </a:r>
                <a:r>
                  <a:rPr lang="ru-RU" sz="2400" dirty="0"/>
                  <a:t>; </a:t>
                </a:r>
                <a:r>
                  <a:rPr lang="en-US" sz="2400" i="1" dirty="0"/>
                  <a:t>y</a:t>
                </a:r>
                <a:r>
                  <a:rPr lang="ru-RU" sz="2400" dirty="0"/>
                  <a:t>) – координаты соответствующей точки единичной полуокружности.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1715956"/>
                <a:ext cx="11029615" cy="4142843"/>
              </a:xfrm>
              <a:blipFill rotWithShape="0">
                <a:blip r:embed="rId2"/>
                <a:stretch>
                  <a:fillRect l="-8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9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 fontAlgn="base">
                  <a:buNone/>
                </a:pPr>
                <a:r>
                  <a:rPr lang="ru-RU" sz="2800" dirty="0"/>
                  <a:t>Так как абсциссы всех точек единичной полуокружности находятся в промежутке от минус единицы до единицы, то справедливо неравенство</a:t>
                </a:r>
                <a:r>
                  <a:rPr lang="ru-RU" sz="2800" dirty="0" smtClean="0"/>
                  <a:t>:</a:t>
                </a:r>
              </a:p>
              <a:p>
                <a:pPr marL="0" indent="0" algn="ctr" fontAlgn="base">
                  <a:buNone/>
                </a:pPr>
                <a:r>
                  <a:rPr lang="ru-RU" sz="2800" dirty="0" smtClean="0"/>
                  <a:t> </a:t>
                </a:r>
                <a:r>
                  <a:rPr lang="ru-RU" sz="2800" dirty="0"/>
                  <a:t>–1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 ≤ </m:t>
                    </m:r>
                    <m:func>
                      <m:func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sz="28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  <m:r>
                      <a:rPr lang="ru-RU" sz="2800" i="1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endParaRPr lang="ru-RU" sz="2800" dirty="0"/>
              </a:p>
              <a:p>
                <a:pPr marL="0" indent="0" algn="just" fontAlgn="base">
                  <a:buNone/>
                </a:pPr>
                <a:r>
                  <a:rPr lang="ru-RU" sz="2800" dirty="0"/>
                  <a:t>Так как ординаты всех точек единичной полуокружности находятся в промежутке от нуля до единицы, то справедливо неравенство</a:t>
                </a:r>
                <a:r>
                  <a:rPr lang="ru-RU" sz="2800" b="1" dirty="0"/>
                  <a:t>: </a:t>
                </a:r>
                <a:endParaRPr lang="ru-RU" sz="2800" b="1" dirty="0" smtClean="0"/>
              </a:p>
              <a:p>
                <a:pPr marL="0" indent="0" algn="ctr" fontAlgn="base">
                  <a:buNone/>
                </a:pPr>
                <a:r>
                  <a:rPr lang="ru-RU" sz="2800" b="1" dirty="0"/>
                  <a:t>0</a:t>
                </a:r>
                <a14:m>
                  <m:oMath xmlns:m="http://schemas.openxmlformats.org/officeDocument/2006/math">
                    <m:r>
                      <a:rPr lang="ru-RU" sz="2800" b="1" i="1">
                        <a:latin typeface="Cambria Math" panose="02040503050406030204" pitchFamily="18" charset="0"/>
                      </a:rPr>
                      <m:t> ≤ </m:t>
                    </m:r>
                    <m:func>
                      <m:func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ru-RU" sz="2800" b="1" i="1">
                            <a:latin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r>
                          <a:rPr lang="ru-RU" sz="2800" b="1" i="1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</m:func>
                    <m:r>
                      <a:rPr lang="ru-RU" sz="2800" b="1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ru-RU" sz="2800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ru-RU" sz="28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105" t="-5638" r="-1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2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34852" y="2180496"/>
                <a:ext cx="11275956" cy="3949848"/>
              </a:xfrm>
            </p:spPr>
            <p:txBody>
              <a:bodyPr>
                <a:normAutofit/>
              </a:bodyPr>
              <a:lstStyle/>
              <a:p>
                <a:pPr marL="0" indent="0" algn="just" fontAlgn="base">
                  <a:buNone/>
                </a:pPr>
                <a:r>
                  <a:rPr lang="ru-RU" sz="2800" dirty="0"/>
                  <a:t>Тангенсом угла альфа называется отношение синуса альфа к косинусу альфа:</a:t>
                </a:r>
              </a:p>
              <a:p>
                <a:pPr algn="ctr" fontAlgn="base"/>
                <a:r>
                  <a:rPr lang="en-US" sz="2800" dirty="0" err="1"/>
                  <a:t>tg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func>
                      </m:den>
                    </m:f>
                  </m:oMath>
                </a14:m>
                <a:endParaRPr lang="ru-RU" sz="2800" dirty="0"/>
              </a:p>
              <a:p>
                <a:pPr marL="0" indent="0" algn="just" fontAlgn="base">
                  <a:buNone/>
                </a:pPr>
                <a:r>
                  <a:rPr lang="ru-RU" sz="2800" dirty="0"/>
                  <a:t>Котангенсом угла альфа называется отношение косинуса альфа к синусу альфа:</a:t>
                </a:r>
              </a:p>
              <a:p>
                <a:pPr algn="ctr" fontAlgn="base"/>
                <a:r>
                  <a:rPr lang="en-US" sz="2800" dirty="0" err="1"/>
                  <a:t>ctg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func>
                      </m:den>
                    </m:f>
                  </m:oMath>
                </a14:m>
                <a:endParaRPr lang="ru-RU" sz="2800" dirty="0"/>
              </a:p>
              <a:p>
                <a:pPr algn="ctr"/>
                <a:endParaRPr lang="ru-RU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852" y="2180496"/>
                <a:ext cx="11275956" cy="3949848"/>
              </a:xfrm>
              <a:blipFill rotWithShape="0">
                <a:blip r:embed="rId2"/>
                <a:stretch>
                  <a:fillRect l="-1135" t="-3549" r="-10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84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100</TotalTime>
  <Words>490</Words>
  <Application>Microsoft Office PowerPoint</Application>
  <PresentationFormat>Широкоэкранный</PresentationFormat>
  <Paragraphs>94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Arial</vt:lpstr>
      <vt:lpstr>Calibri</vt:lpstr>
      <vt:lpstr>Cambria Math</vt:lpstr>
      <vt:lpstr>Corbel</vt:lpstr>
      <vt:lpstr>Gill Sans MT</vt:lpstr>
      <vt:lpstr>Times New Roman</vt:lpstr>
      <vt:lpstr>Wingdings 2</vt:lpstr>
      <vt:lpstr>Дивиденд</vt:lpstr>
      <vt:lpstr>Определение тригонометрических функций  углов от 0° до 180°.  Косинус и синус прямого и тупого угла.</vt:lpstr>
      <vt:lpstr>ВСПОМНИ!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Формулы приведения</vt:lpstr>
      <vt:lpstr>Основное  тригонометрическое  тождество</vt:lpstr>
      <vt:lpstr>Презентация PowerPoint</vt:lpstr>
      <vt:lpstr>Значения тригонометрических функций некоторых углов</vt:lpstr>
      <vt:lpstr>Пример 1</vt:lpstr>
      <vt:lpstr>Пример 2</vt:lpstr>
      <vt:lpstr>Пример 3</vt:lpstr>
      <vt:lpstr>Пример 4</vt:lpstr>
      <vt:lpstr>Проверь себя. Выбери правильные ответы</vt:lpstr>
      <vt:lpstr>Проверь себя. Выбери правильные ответы</vt:lpstr>
      <vt:lpstr>Проверь себя. Выбери правильный ответ</vt:lpstr>
      <vt:lpstr>Проверь себя. Выбери правильный ответ</vt:lpstr>
      <vt:lpstr>РЕФЛЕКСИЯ</vt:lpstr>
      <vt:lpstr>Домашнее  Задание</vt:lpstr>
      <vt:lpstr>Использованные 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тригонометрических функций углов от 0° до 180°.  Косинус и синус прямого и тупого угла.</dc:title>
  <dc:creator>ОШ42</dc:creator>
  <cp:lastModifiedBy>ОШ42</cp:lastModifiedBy>
  <cp:revision>40</cp:revision>
  <dcterms:created xsi:type="dcterms:W3CDTF">2022-09-18T13:04:31Z</dcterms:created>
  <dcterms:modified xsi:type="dcterms:W3CDTF">2022-09-18T16:43:47Z</dcterms:modified>
</cp:coreProperties>
</file>