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1" r:id="rId4"/>
    <p:sldId id="262" r:id="rId5"/>
    <p:sldId id="268" r:id="rId6"/>
    <p:sldId id="269" r:id="rId7"/>
    <p:sldId id="258" r:id="rId8"/>
    <p:sldId id="264" r:id="rId9"/>
    <p:sldId id="265" r:id="rId10"/>
    <p:sldId id="266" r:id="rId11"/>
    <p:sldId id="267" r:id="rId12"/>
    <p:sldId id="260" r:id="rId13"/>
    <p:sldId id="259" r:id="rId14"/>
    <p:sldId id="263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9/18/2022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resh.edu.ru/subject/lesson/2032/conspect/" TargetMode="External"/><Relationship Id="rId2" Type="http://schemas.openxmlformats.org/officeDocument/2006/relationships/hyperlink" Target="https://videouroki.net/video/22-tieoriema-o-ploshchadi-trieughol-nika.html#:~:text=&#1058;&#1077;&#1086;&#1088;&#1077;&#1084;&#1072;.%20&#1055;&#1083;&#1086;&#1097;&#1072;&#1076;&#1100;%20&#1090;&#1088;&#1077;&#1091;&#1075;&#1086;&#1083;&#1100;&#1085;&#1080;&#1082;&#1072;%20&#1088;&#1072;&#1074;&#1085;&#1072;%20&#1087;&#1086;&#1083;&#1086;&#1074;&#1080;&#1085;&#1077;,&#1084;&#1086;&#1078;&#1085;&#1086;%20&#1079;&#1072;&#1087;&#1080;&#1089;&#1072;&#1090;&#1100;%2C%20&#1095;&#1090;&#1086;%20&#1087;&#1083;&#1086;&#1097;&#1072;&#1076;&#1100;%20&#1090;&#1088;&#1077;&#1091;&#1075;&#1086;&#1083;&#1100;&#1085;&#1080;&#1082;&#1072;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oge.sdamgia.ru/search?search=&#1087;&#1083;&#1086;&#1097;&#1072;&#1076;&#1100;%20&#1090;&#1088;&#1077;&#1091;&#1075;&#1086;&#1083;&#1100;&#1085;&#1080;&#1082;&#1072;&amp;page=4" TargetMode="External"/><Relationship Id="rId4" Type="http://schemas.openxmlformats.org/officeDocument/2006/relationships/hyperlink" Target="https://www.evkova.org/ploschad-treugolnika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Теорема о площади треугольника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450186" y="4968189"/>
            <a:ext cx="3256710" cy="1381096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Подготовила:</a:t>
            </a:r>
          </a:p>
          <a:p>
            <a:r>
              <a:rPr lang="ru-RU" b="1" dirty="0">
                <a:solidFill>
                  <a:schemeClr val="bg1"/>
                </a:solidFill>
              </a:rPr>
              <a:t>учитель математики</a:t>
            </a:r>
          </a:p>
          <a:p>
            <a:r>
              <a:rPr lang="ru-RU" b="1" dirty="0">
                <a:solidFill>
                  <a:schemeClr val="bg1"/>
                </a:solidFill>
              </a:rPr>
              <a:t>МБОУ Г.ГОРЛОВКИ «ШКОЛА № 42</a:t>
            </a:r>
          </a:p>
          <a:p>
            <a:r>
              <a:rPr lang="ru-RU" b="1" dirty="0">
                <a:solidFill>
                  <a:schemeClr val="bg1"/>
                </a:solidFill>
              </a:rPr>
              <a:t>Рыбина М.В.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9658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4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3353" y="2095311"/>
            <a:ext cx="5775492" cy="4376092"/>
          </a:xfrm>
        </p:spPr>
      </p:pic>
      <p:sp>
        <p:nvSpPr>
          <p:cNvPr id="5" name="Прямоугольник 4"/>
          <p:cNvSpPr/>
          <p:nvPr/>
        </p:nvSpPr>
        <p:spPr>
          <a:xfrm>
            <a:off x="8126569" y="5872766"/>
            <a:ext cx="3484239" cy="7083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ОТВЕТ:10 </a:t>
            </a:r>
            <a:r>
              <a:rPr lang="ru-RU" sz="3200" dirty="0"/>
              <a:t>см</a:t>
            </a:r>
            <a:r>
              <a:rPr lang="ru-RU" sz="3200" baseline="30000" dirty="0"/>
              <a:t>2</a:t>
            </a:r>
            <a:r>
              <a:rPr lang="ru-RU" sz="3200" dirty="0" smtClean="0"/>
              <a:t> </a:t>
            </a:r>
            <a:endParaRPr lang="ru-RU" sz="32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12753"/>
            <a:ext cx="1867437" cy="1945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1294219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5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0304" y="2180496"/>
            <a:ext cx="11430503" cy="3524845"/>
          </a:xfrm>
        </p:spPr>
        <p:txBody>
          <a:bodyPr>
            <a:normAutofit/>
          </a:bodyPr>
          <a:lstStyle/>
          <a:p>
            <a:r>
              <a:rPr lang="ru-RU" altLang="ru-RU" sz="3200" dirty="0">
                <a:solidFill>
                  <a:srgbClr val="1D1D1B"/>
                </a:solidFill>
                <a:latin typeface="robotoregular"/>
              </a:rPr>
              <a:t>Острый угол ромба равен 45°, а его площадь равна </a:t>
            </a:r>
            <a:r>
              <a:rPr lang="ru-RU" altLang="ru-RU" sz="3200" dirty="0">
                <a:solidFill>
                  <a:schemeClr val="tx1"/>
                </a:solidFill>
              </a:rPr>
              <a:t>  </a:t>
            </a:r>
            <a:r>
              <a:rPr lang="ru-RU" altLang="ru-RU" sz="3200" dirty="0" smtClean="0">
                <a:solidFill>
                  <a:schemeClr val="tx1"/>
                </a:solidFill>
              </a:rPr>
              <a:t>    </a:t>
            </a:r>
            <a:r>
              <a:rPr lang="ru-RU" altLang="ru-RU" sz="3200" dirty="0" smtClean="0">
                <a:solidFill>
                  <a:srgbClr val="1D1D1B"/>
                </a:solidFill>
                <a:latin typeface="robotoregular"/>
              </a:rPr>
              <a:t>. </a:t>
            </a:r>
            <a:r>
              <a:rPr lang="ru-RU" altLang="ru-RU" sz="3200" dirty="0">
                <a:solidFill>
                  <a:srgbClr val="1D1D1B"/>
                </a:solidFill>
                <a:latin typeface="robotoregular"/>
              </a:rPr>
              <a:t>Найдите сторону ромба.</a:t>
            </a:r>
            <a:r>
              <a:rPr lang="ru-RU" altLang="ru-RU" sz="3200" dirty="0">
                <a:solidFill>
                  <a:schemeClr val="tx1"/>
                </a:solidFill>
              </a:rPr>
              <a:t> </a:t>
            </a:r>
            <a:endParaRPr lang="ru-RU" altLang="ru-RU" sz="32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endParaRPr lang="ru-RU" sz="3200" dirty="0"/>
          </a:p>
        </p:txBody>
      </p:sp>
      <p:pic>
        <p:nvPicPr>
          <p:cNvPr id="1026" name="Picture 2" descr="https://resh.edu.ru/uploads/lesson_extract/2017-09-05_m-3-11750/2032/613/OEBPS/objects/b3_9_geom_14_08/images/eqn02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05529" y="3096122"/>
            <a:ext cx="963611" cy="574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8126569" y="5872766"/>
            <a:ext cx="3484239" cy="7083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ОТВЕТ:6 см </a:t>
            </a:r>
            <a:endParaRPr lang="ru-RU" sz="3200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12753"/>
            <a:ext cx="1867437" cy="1945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3262479"/>
      </p:ext>
    </p:extLst>
  </p:cSld>
  <p:clrMapOvr>
    <a:masterClrMapping/>
  </p:clrMapOvr>
  <p:transition spd="slow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рефлексия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1838" y="2052437"/>
            <a:ext cx="6217082" cy="4662812"/>
          </a:xfrm>
        </p:spPr>
      </p:pic>
    </p:spTree>
    <p:extLst>
      <p:ext uri="{BB962C8B-B14F-4D97-AF65-F5344CB8AC3E}">
        <p14:creationId xmlns:p14="http://schemas.microsoft.com/office/powerpoint/2010/main" val="3436400666"/>
      </p:ext>
    </p:extLst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Домашнее задание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1724" y="2123258"/>
            <a:ext cx="2969084" cy="4238311"/>
          </a:xfrm>
          <a:prstGeom prst="rect">
            <a:avLst/>
          </a:prstGeom>
        </p:spPr>
      </p:pic>
      <p:sp>
        <p:nvSpPr>
          <p:cNvPr id="5" name="Объект 2"/>
          <p:cNvSpPr txBox="1">
            <a:spLocks/>
          </p:cNvSpPr>
          <p:nvPr/>
        </p:nvSpPr>
        <p:spPr>
          <a:xfrm>
            <a:off x="465283" y="1958396"/>
            <a:ext cx="8176441" cy="45680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dirty="0" smtClean="0"/>
              <a:t>Читать § 2, п. 100. </a:t>
            </a:r>
          </a:p>
          <a:p>
            <a:r>
              <a:rPr lang="ru-RU" sz="3200" dirty="0" smtClean="0"/>
              <a:t>Выполнить в тетради № 1020 (а, б), 1022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4966529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Использованные источники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4852" y="2009104"/>
            <a:ext cx="11275956" cy="3849695"/>
          </a:xfrm>
        </p:spPr>
        <p:txBody>
          <a:bodyPr/>
          <a:lstStyle/>
          <a:p>
            <a:r>
              <a:rPr lang="en-US" dirty="0">
                <a:hlinkClick r:id="rId2"/>
              </a:rPr>
              <a:t>https://videouroki.net/video/22-tieoriema-o-ploshchadi-trieughol-nika.html#:~:text=</a:t>
            </a:r>
            <a:r>
              <a:rPr lang="ru-RU" dirty="0">
                <a:hlinkClick r:id="rId2"/>
              </a:rPr>
              <a:t>Теорема.%20Площадь%20треугольника%20равна%20половине,можно%20записать%2</a:t>
            </a:r>
            <a:r>
              <a:rPr lang="en-US" dirty="0">
                <a:hlinkClick r:id="rId2"/>
              </a:rPr>
              <a:t>C%20</a:t>
            </a:r>
            <a:r>
              <a:rPr lang="ru-RU" dirty="0" smtClean="0">
                <a:hlinkClick r:id="rId2"/>
              </a:rPr>
              <a:t>что%20площадь%20треугольника</a:t>
            </a:r>
            <a:endParaRPr lang="ru-RU" dirty="0" smtClean="0"/>
          </a:p>
          <a:p>
            <a:r>
              <a:rPr lang="en-US" dirty="0">
                <a:hlinkClick r:id="rId3"/>
              </a:rPr>
              <a:t>https://resh.edu.ru/subject/lesson/2032/conspect</a:t>
            </a:r>
            <a:r>
              <a:rPr lang="en-US" dirty="0" smtClean="0">
                <a:hlinkClick r:id="rId3"/>
              </a:rPr>
              <a:t>/</a:t>
            </a:r>
            <a:endParaRPr lang="ru-RU" dirty="0" smtClean="0"/>
          </a:p>
          <a:p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www.evkova.org/ploschad-treugolnika</a:t>
            </a:r>
            <a:endParaRPr lang="ru-RU" dirty="0" smtClean="0"/>
          </a:p>
          <a:p>
            <a:r>
              <a:rPr lang="en-US" dirty="0">
                <a:hlinkClick r:id="rId5"/>
              </a:rPr>
              <a:t>https://oge.sdamgia.ru/search?search=</a:t>
            </a:r>
            <a:r>
              <a:rPr lang="ru-RU" dirty="0">
                <a:hlinkClick r:id="rId5"/>
              </a:rPr>
              <a:t>площадь%20треугольника&amp;</a:t>
            </a:r>
            <a:r>
              <a:rPr lang="en-US" dirty="0" smtClean="0">
                <a:hlinkClick r:id="rId5"/>
              </a:rPr>
              <a:t>page=4</a:t>
            </a:r>
            <a:endParaRPr lang="ru-RU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38882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Повторим!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430" y="2313665"/>
            <a:ext cx="11159209" cy="2464398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8100" y="606810"/>
            <a:ext cx="1044513" cy="1188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0175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3427" y="2112136"/>
            <a:ext cx="7977382" cy="368335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08750"/>
            <a:ext cx="3639058" cy="254353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4395" y="5795494"/>
            <a:ext cx="7845380" cy="103035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8100" y="606810"/>
            <a:ext cx="1044513" cy="1188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8917763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581192" y="2180496"/>
                <a:ext cx="11029615" cy="4529397"/>
              </a:xfrm>
            </p:spPr>
            <p:txBody>
              <a:bodyPr>
                <a:normAutofit fontScale="92500" lnSpcReduction="10000"/>
              </a:bodyPr>
              <a:lstStyle/>
              <a:p>
                <a:pPr marL="0" indent="0" fontAlgn="base">
                  <a:buNone/>
                </a:pPr>
                <a:endParaRPr lang="ru-RU" dirty="0" smtClean="0"/>
              </a:p>
              <a:p>
                <a:pPr marL="0" indent="0" fontAlgn="base">
                  <a:buNone/>
                </a:pPr>
                <a:r>
                  <a:rPr lang="ru-RU" sz="2000" dirty="0" smtClean="0"/>
                  <a:t>Теперь </a:t>
                </a:r>
                <a:r>
                  <a:rPr lang="ru-RU" sz="2000" dirty="0"/>
                  <a:t>рассмотрим параллелограмм </a:t>
                </a:r>
                <a:r>
                  <a:rPr lang="ru-RU" sz="2000" i="1" dirty="0"/>
                  <a:t>АВС</a:t>
                </a:r>
                <a:r>
                  <a:rPr lang="en-US" sz="2000" i="1" dirty="0"/>
                  <a:t>D</a:t>
                </a:r>
                <a:r>
                  <a:rPr lang="ru-RU" sz="2000" i="1" dirty="0"/>
                  <a:t>.</a:t>
                </a:r>
                <a:endParaRPr lang="ru-RU" sz="2000" dirty="0"/>
              </a:p>
              <a:p>
                <a:pPr marL="0" indent="0" fontAlgn="base">
                  <a:buNone/>
                </a:pPr>
                <a:r>
                  <a:rPr lang="ru-RU" sz="2000" dirty="0"/>
                  <a:t>Диагональ </a:t>
                </a:r>
                <a:r>
                  <a:rPr lang="ru-RU" sz="2000" i="1" dirty="0"/>
                  <a:t>В</a:t>
                </a:r>
                <a:r>
                  <a:rPr lang="en-US" sz="2000" i="1" dirty="0"/>
                  <a:t>D </a:t>
                </a:r>
                <a:r>
                  <a:rPr lang="ru-RU" sz="2000" dirty="0"/>
                  <a:t>разбивает параллелограмм на два треугольника: треугольник АВ</a:t>
                </a:r>
                <a:r>
                  <a:rPr lang="en-US" sz="2000" dirty="0"/>
                  <a:t>D</a:t>
                </a:r>
                <a:r>
                  <a:rPr lang="ru-RU" sz="2000" dirty="0"/>
                  <a:t> и треугольник </a:t>
                </a:r>
                <a:r>
                  <a:rPr lang="ru-RU" sz="2000" i="1" dirty="0"/>
                  <a:t>С</a:t>
                </a:r>
                <a:r>
                  <a:rPr lang="en-US" sz="2000" i="1" dirty="0"/>
                  <a:t>D</a:t>
                </a:r>
                <a:r>
                  <a:rPr lang="ru-RU" sz="2000" i="1" dirty="0"/>
                  <a:t>В</a:t>
                </a:r>
                <a:r>
                  <a:rPr lang="ru-RU" sz="2000" dirty="0"/>
                  <a:t>. Тогда площадь параллелограмма будет равна сумме площадей этих треугольников: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000" i="1"/>
                        </m:ctrlPr>
                      </m:sSubPr>
                      <m:e>
                        <m:r>
                          <a:rPr lang="en-US" sz="2000" i="1"/>
                          <m:t>𝑆</m:t>
                        </m:r>
                      </m:e>
                      <m:sub>
                        <m:r>
                          <a:rPr lang="en-US" sz="2000" i="1"/>
                          <m:t>𝐴𝐵𝐶𝐷</m:t>
                        </m:r>
                        <m:r>
                          <a:rPr lang="en-US" sz="2000" i="1"/>
                          <m:t> </m:t>
                        </m:r>
                      </m:sub>
                    </m:sSub>
                  </m:oMath>
                </a14:m>
                <a:r>
                  <a:rPr lang="ru-RU" sz="2000" dirty="0"/>
                  <a:t>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000" i="1"/>
                        </m:ctrlPr>
                      </m:sSubPr>
                      <m:e>
                        <m:r>
                          <a:rPr lang="en-US" sz="2000" i="1"/>
                          <m:t>𝑆</m:t>
                        </m:r>
                      </m:e>
                      <m:sub>
                        <m:r>
                          <a:rPr lang="en-US" sz="2000" i="1"/>
                          <m:t>𝐴𝐵𝐷</m:t>
                        </m:r>
                        <m:r>
                          <a:rPr lang="en-US" sz="2000" i="1"/>
                          <m:t> </m:t>
                        </m:r>
                      </m:sub>
                    </m:sSub>
                  </m:oMath>
                </a14:m>
                <a:r>
                  <a:rPr lang="ru-RU" sz="2000" dirty="0"/>
                  <a:t>+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000" i="1"/>
                        </m:ctrlPr>
                      </m:sSubPr>
                      <m:e>
                        <m:r>
                          <a:rPr lang="en-US" sz="2000" i="1"/>
                          <m:t>𝑆</m:t>
                        </m:r>
                      </m:e>
                      <m:sub>
                        <m:r>
                          <a:rPr lang="en-US" sz="2000" i="1"/>
                          <m:t>𝐶𝐷𝐵</m:t>
                        </m:r>
                        <m:r>
                          <a:rPr lang="en-US" sz="2000" i="1"/>
                          <m:t> </m:t>
                        </m:r>
                      </m:sub>
                    </m:sSub>
                  </m:oMath>
                </a14:m>
                <a:endParaRPr lang="ru-RU" sz="2000" dirty="0"/>
              </a:p>
              <a:p>
                <a:pPr marL="0" indent="0" fontAlgn="base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000" i="1"/>
                          </m:ctrlPr>
                        </m:sSubPr>
                        <m:e>
                          <m:r>
                            <a:rPr lang="en-US" sz="2000" i="1"/>
                            <m:t>𝑆</m:t>
                          </m:r>
                        </m:e>
                        <m:sub>
                          <m:r>
                            <a:rPr lang="en-US" sz="2000" i="1"/>
                            <m:t>𝐴𝐵𝐷</m:t>
                          </m:r>
                          <m:r>
                            <a:rPr lang="en-US" sz="2000" i="1"/>
                            <m:t> </m:t>
                          </m:r>
                        </m:sub>
                      </m:sSub>
                      <m:r>
                        <a:rPr lang="en-US" sz="2000" i="1"/>
                        <m:t>=</m:t>
                      </m:r>
                      <m:f>
                        <m:fPr>
                          <m:ctrlPr>
                            <a:rPr lang="ru-RU" sz="2000" i="1"/>
                          </m:ctrlPr>
                        </m:fPr>
                        <m:num>
                          <m:r>
                            <a:rPr lang="en-US" sz="2000" i="1"/>
                            <m:t>1</m:t>
                          </m:r>
                        </m:num>
                        <m:den>
                          <m:r>
                            <a:rPr lang="en-US" sz="2000" i="1"/>
                            <m:t>2 </m:t>
                          </m:r>
                        </m:den>
                      </m:f>
                      <m:r>
                        <a:rPr lang="en-US" sz="2000" i="1"/>
                        <m:t> </m:t>
                      </m:r>
                      <m:r>
                        <a:rPr lang="en-US" sz="2000" i="1"/>
                        <m:t>𝐴𝐵</m:t>
                      </m:r>
                      <m:r>
                        <a:rPr lang="en-US" sz="2000" i="1"/>
                        <m:t>  </m:t>
                      </m:r>
                      <m:r>
                        <a:rPr lang="en-US" sz="2000" i="1"/>
                        <m:t>𝐴𝐷</m:t>
                      </m:r>
                      <m:r>
                        <a:rPr lang="en-US" sz="2000" i="1"/>
                        <m:t> </m:t>
                      </m:r>
                      <m:func>
                        <m:funcPr>
                          <m:ctrlPr>
                            <a:rPr lang="ru-RU" sz="2000" i="1"/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/>
                            <m:t>sin</m:t>
                          </m:r>
                        </m:fName>
                        <m:e>
                          <m:r>
                            <a:rPr lang="en-US" sz="2000" i="1"/>
                            <m:t>𝐴</m:t>
                          </m:r>
                        </m:e>
                      </m:func>
                    </m:oMath>
                  </m:oMathPara>
                </a14:m>
                <a:endParaRPr lang="ru-RU" sz="2000" dirty="0"/>
              </a:p>
              <a:p>
                <a:pPr marL="0" indent="0" fontAlgn="base">
                  <a:buNone/>
                </a:pPr>
                <a:r>
                  <a:rPr lang="ru-RU" sz="2000" dirty="0"/>
                  <a:t>Треугольники </a:t>
                </a:r>
                <a:r>
                  <a:rPr lang="ru-RU" sz="2000" i="1" dirty="0"/>
                  <a:t>АВ</a:t>
                </a:r>
                <a:r>
                  <a:rPr lang="en-US" sz="2000" i="1" dirty="0"/>
                  <a:t>D</a:t>
                </a:r>
                <a:r>
                  <a:rPr lang="ru-RU" sz="2000" dirty="0"/>
                  <a:t> и </a:t>
                </a:r>
                <a:r>
                  <a:rPr lang="ru-RU" sz="2000" i="1" dirty="0"/>
                  <a:t>С</a:t>
                </a:r>
                <a:r>
                  <a:rPr lang="en-US" sz="2000" i="1" dirty="0"/>
                  <a:t>D</a:t>
                </a:r>
                <a:r>
                  <a:rPr lang="ru-RU" sz="2000" i="1" dirty="0"/>
                  <a:t>В</a:t>
                </a:r>
                <a:r>
                  <a:rPr lang="ru-RU" sz="2000" dirty="0"/>
                  <a:t> равны по трём сторонам. Следовательно,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000" i="1"/>
                        </m:ctrlPr>
                      </m:sSubPr>
                      <m:e>
                        <m:r>
                          <a:rPr lang="en-US" sz="2000" i="1"/>
                          <m:t>𝑆</m:t>
                        </m:r>
                      </m:e>
                      <m:sub>
                        <m:r>
                          <a:rPr lang="en-US" sz="2000" i="1"/>
                          <m:t>𝐴𝐵𝐷</m:t>
                        </m:r>
                        <m:r>
                          <a:rPr lang="en-US" sz="2000" i="1"/>
                          <m:t> </m:t>
                        </m:r>
                      </m:sub>
                    </m:sSub>
                  </m:oMath>
                </a14:m>
                <a:r>
                  <a:rPr lang="ru-RU" sz="2000" dirty="0"/>
                  <a:t>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000" i="1"/>
                        </m:ctrlPr>
                      </m:sSubPr>
                      <m:e>
                        <m:r>
                          <a:rPr lang="en-US" sz="2000" i="1"/>
                          <m:t>𝑆</m:t>
                        </m:r>
                      </m:e>
                      <m:sub>
                        <m:r>
                          <a:rPr lang="en-US" sz="2000" i="1"/>
                          <m:t>𝐶𝐷𝐵</m:t>
                        </m:r>
                        <m:r>
                          <a:rPr lang="en-US" sz="2000" i="1"/>
                          <m:t> </m:t>
                        </m:r>
                      </m:sub>
                    </m:sSub>
                  </m:oMath>
                </a14:m>
                <a:endParaRPr lang="ru-RU" sz="2000" dirty="0"/>
              </a:p>
              <a:p>
                <a:pPr marL="0" indent="0" fontAlgn="base">
                  <a:buNone/>
                </a:pPr>
                <a:r>
                  <a:rPr lang="ru-RU" sz="2000" dirty="0"/>
                  <a:t>Подставим формулу для вычисления площади треугольника в выражение для нахождения площади параллелограмма.</a:t>
                </a:r>
              </a:p>
              <a:p>
                <a:pPr marL="0" indent="0" fontAlgn="base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ru-RU" sz="2000" i="1"/>
                        </m:ctrlPr>
                      </m:sSubPr>
                      <m:e>
                        <m:r>
                          <a:rPr lang="en-US" sz="2000" i="1"/>
                          <m:t>𝑆</m:t>
                        </m:r>
                      </m:e>
                      <m:sub>
                        <m:r>
                          <a:rPr lang="en-US" sz="2000" i="1"/>
                          <m:t>𝐴𝐵𝐶𝐷</m:t>
                        </m:r>
                        <m:r>
                          <a:rPr lang="en-US" sz="2000" i="1"/>
                          <m:t> </m:t>
                        </m:r>
                      </m:sub>
                    </m:sSub>
                  </m:oMath>
                </a14:m>
                <a:r>
                  <a:rPr lang="ru-RU" sz="2000" dirty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/>
                        </m:ctrlPr>
                      </m:fPr>
                      <m:num>
                        <m:r>
                          <a:rPr lang="ru-RU" sz="2000" i="1"/>
                          <m:t>1</m:t>
                        </m:r>
                      </m:num>
                      <m:den>
                        <m:r>
                          <a:rPr lang="ru-RU" sz="2000" i="1"/>
                          <m:t>2 </m:t>
                        </m:r>
                      </m:den>
                    </m:f>
                    <m:r>
                      <a:rPr lang="en-US" sz="2000" i="1"/>
                      <m:t> </m:t>
                    </m:r>
                    <m:r>
                      <a:rPr lang="en-US" sz="2000" i="1"/>
                      <m:t>𝐴𝐵</m:t>
                    </m:r>
                    <m:r>
                      <a:rPr lang="en-US" sz="2000" i="1"/>
                      <m:t> </m:t>
                    </m:r>
                    <m:r>
                      <a:rPr lang="ru-RU" sz="2000" i="1">
                        <a:sym typeface="Symbol" panose="05050102010706020507" pitchFamily="18" charset="2"/>
                      </a:rPr>
                      <m:t></m:t>
                    </m:r>
                    <m:r>
                      <a:rPr lang="ru-RU" sz="2000" i="1"/>
                      <m:t> </m:t>
                    </m:r>
                    <m:r>
                      <a:rPr lang="en-US" sz="2000" i="1"/>
                      <m:t>𝐴𝐷</m:t>
                    </m:r>
                    <m:r>
                      <a:rPr lang="en-US" sz="2000" i="1"/>
                      <m:t> </m:t>
                    </m:r>
                    <m:func>
                      <m:funcPr>
                        <m:ctrlPr>
                          <a:rPr lang="ru-RU" sz="2000" i="1"/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/>
                          <m:t>sin</m:t>
                        </m:r>
                      </m:fName>
                      <m:e>
                        <m:r>
                          <a:rPr lang="en-US" sz="2000" i="1"/>
                          <m:t>𝐴</m:t>
                        </m:r>
                      </m:e>
                    </m:func>
                  </m:oMath>
                </a14:m>
                <a:r>
                  <a:rPr lang="en-US" sz="2000" i="1" dirty="0"/>
                  <a:t> </a:t>
                </a:r>
                <a:r>
                  <a:rPr lang="ru-RU" sz="2000" dirty="0"/>
                  <a:t>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/>
                        </m:ctrlPr>
                      </m:fPr>
                      <m:num>
                        <m:r>
                          <a:rPr lang="ru-RU" sz="2000" i="1"/>
                          <m:t>1</m:t>
                        </m:r>
                      </m:num>
                      <m:den>
                        <m:r>
                          <a:rPr lang="ru-RU" sz="2000" i="1"/>
                          <m:t>2 </m:t>
                        </m:r>
                      </m:den>
                    </m:f>
                    <m:r>
                      <a:rPr lang="en-US" sz="2000" i="1"/>
                      <m:t> </m:t>
                    </m:r>
                    <m:r>
                      <a:rPr lang="en-US" sz="2000" i="1"/>
                      <m:t>𝐴𝐵</m:t>
                    </m:r>
                    <m:r>
                      <a:rPr lang="en-US" sz="2000" i="1"/>
                      <m:t> </m:t>
                    </m:r>
                    <m:r>
                      <a:rPr lang="ru-RU" sz="2000" i="1">
                        <a:sym typeface="Symbol" panose="05050102010706020507" pitchFamily="18" charset="2"/>
                      </a:rPr>
                      <m:t></m:t>
                    </m:r>
                    <m:r>
                      <a:rPr lang="ru-RU" sz="2000" i="1"/>
                      <m:t> </m:t>
                    </m:r>
                    <m:r>
                      <a:rPr lang="en-US" sz="2000" i="1"/>
                      <m:t>𝐴𝐷</m:t>
                    </m:r>
                    <m:r>
                      <a:rPr lang="en-US" sz="2000" i="1"/>
                      <m:t> </m:t>
                    </m:r>
                    <m:func>
                      <m:funcPr>
                        <m:ctrlPr>
                          <a:rPr lang="ru-RU" sz="2000" i="1"/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/>
                          <m:t>sin</m:t>
                        </m:r>
                      </m:fName>
                      <m:e>
                        <m:r>
                          <a:rPr lang="en-US" sz="2000" i="1"/>
                          <m:t>𝐴</m:t>
                        </m:r>
                      </m:e>
                    </m:func>
                    <m:r>
                      <a:rPr lang="en-US" sz="2000" i="1"/>
                      <m:t> </m:t>
                    </m:r>
                  </m:oMath>
                </a14:m>
                <a:endParaRPr lang="ru-RU" sz="2000" dirty="0"/>
              </a:p>
              <a:p>
                <a:pPr marL="0" indent="0" fontAlgn="base">
                  <a:buNone/>
                </a:pPr>
                <a:r>
                  <a:rPr lang="ru-RU" sz="2000" dirty="0"/>
                  <a:t>Получаем, что площадь параллелограмма равна произведению двух его смежных сторон на синус угла между ними: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000" i="1"/>
                        </m:ctrlPr>
                      </m:sSubPr>
                      <m:e>
                        <m:r>
                          <a:rPr lang="en-US" sz="2000" i="1"/>
                          <m:t>𝑆</m:t>
                        </m:r>
                      </m:e>
                      <m:sub>
                        <m:r>
                          <a:rPr lang="en-US" sz="2000" i="1"/>
                          <m:t>𝐴𝐵𝐶𝐷</m:t>
                        </m:r>
                        <m:r>
                          <a:rPr lang="en-US" sz="2000" i="1"/>
                          <m:t> </m:t>
                        </m:r>
                      </m:sub>
                    </m:sSub>
                  </m:oMath>
                </a14:m>
                <a:r>
                  <a:rPr lang="ru-RU" sz="2000" dirty="0"/>
                  <a:t>= </a:t>
                </a:r>
                <a14:m>
                  <m:oMath xmlns:m="http://schemas.openxmlformats.org/officeDocument/2006/math">
                    <m:r>
                      <a:rPr lang="ru-RU" sz="2000" i="1"/>
                      <m:t> </m:t>
                    </m:r>
                    <m:r>
                      <a:rPr lang="en-US" sz="2000" i="1"/>
                      <m:t>𝐴𝐵</m:t>
                    </m:r>
                    <m:r>
                      <a:rPr lang="ru-RU" sz="2000" i="1"/>
                      <m:t>∙</m:t>
                    </m:r>
                    <m:r>
                      <a:rPr lang="en-US" sz="2000" i="1"/>
                      <m:t>𝐴𝐷</m:t>
                    </m:r>
                    <m:r>
                      <a:rPr lang="ru-RU" sz="2000" i="1"/>
                      <m:t>∙</m:t>
                    </m:r>
                    <m:func>
                      <m:funcPr>
                        <m:ctrlPr>
                          <a:rPr lang="ru-RU" sz="2000" i="1"/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/>
                          <m:t>sin</m:t>
                        </m:r>
                      </m:fName>
                      <m:e>
                        <m:r>
                          <a:rPr lang="en-US" sz="2000" i="1"/>
                          <m:t>𝐴</m:t>
                        </m:r>
                      </m:e>
                    </m:func>
                  </m:oMath>
                </a14:m>
                <a:r>
                  <a:rPr lang="en-US" sz="2000" i="1" dirty="0"/>
                  <a:t> </a:t>
                </a:r>
                <a:endParaRPr lang="ru-RU" sz="2000" dirty="0"/>
              </a:p>
              <a:p>
                <a:pPr marL="0" indent="0">
                  <a:buNone/>
                </a:pPr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81192" y="2180496"/>
                <a:ext cx="11029615" cy="4529397"/>
              </a:xfrm>
              <a:blipFill rotWithShape="0">
                <a:blip r:embed="rId2"/>
                <a:stretch>
                  <a:fillRect l="-497" r="-38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251" y="376908"/>
            <a:ext cx="3591563" cy="16783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8100" y="606810"/>
            <a:ext cx="1044513" cy="1188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1056113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1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7740" y="2026677"/>
            <a:ext cx="7255376" cy="462489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12753"/>
            <a:ext cx="1867437" cy="1945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353215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2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4485" y="1923648"/>
            <a:ext cx="6263030" cy="4271090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12753"/>
            <a:ext cx="1867437" cy="1945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4630569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1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12753"/>
            <a:ext cx="1867437" cy="1945247"/>
          </a:xfrm>
          <a:prstGeom prst="rect">
            <a:avLst/>
          </a:prstGeom>
        </p:spPr>
      </p:pic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478161" y="1884282"/>
            <a:ext cx="5394605" cy="691493"/>
          </a:xfrm>
        </p:spPr>
        <p:txBody>
          <a:bodyPr>
            <a:noAutofit/>
          </a:bodyPr>
          <a:lstStyle/>
          <a:p>
            <a:r>
              <a:rPr lang="ru-RU" sz="2400" dirty="0" smtClean="0"/>
              <a:t>Выберите правильные ответы</a:t>
            </a:r>
            <a:endParaRPr lang="ru-RU" sz="2400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5061" y="2503529"/>
            <a:ext cx="8262326" cy="3755603"/>
          </a:xfrm>
          <a:prstGeom prst="rect">
            <a:avLst/>
          </a:prstGeom>
        </p:spPr>
      </p:pic>
      <p:sp>
        <p:nvSpPr>
          <p:cNvPr id="10" name="Овал 9"/>
          <p:cNvSpPr/>
          <p:nvPr/>
        </p:nvSpPr>
        <p:spPr>
          <a:xfrm>
            <a:off x="3709115" y="4340180"/>
            <a:ext cx="218941" cy="19318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3709114" y="5911133"/>
            <a:ext cx="218941" cy="19318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9143962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2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12753"/>
            <a:ext cx="1867437" cy="194524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2542"/>
          <a:stretch/>
        </p:blipFill>
        <p:spPr>
          <a:xfrm>
            <a:off x="581192" y="2253803"/>
            <a:ext cx="10672298" cy="1416676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8126569" y="5872766"/>
            <a:ext cx="3484239" cy="7083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ОТВЕТ:8 см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707540947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3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1192" y="2180497"/>
            <a:ext cx="10816611" cy="1657408"/>
          </a:xfrm>
        </p:spPr>
        <p:txBody>
          <a:bodyPr>
            <a:normAutofit/>
          </a:bodyPr>
          <a:lstStyle/>
          <a:p>
            <a:r>
              <a:rPr lang="ru-RU" sz="3200" dirty="0"/>
              <a:t>Стороны параллелограмма равны 4 см и 6 см, угол между ними равен 30</a:t>
            </a:r>
            <a:r>
              <a:rPr lang="ru-RU" sz="3200" dirty="0" smtClean="0"/>
              <a:t>°. Найдите </a:t>
            </a:r>
            <a:r>
              <a:rPr lang="ru-RU" sz="3200" dirty="0"/>
              <a:t>площадь параллелограмма.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126569" y="5872766"/>
            <a:ext cx="3484239" cy="7083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ОТВЕТ:</a:t>
            </a:r>
            <a:r>
              <a:rPr lang="ru-RU" sz="3200" dirty="0"/>
              <a:t>12 см</a:t>
            </a:r>
            <a:r>
              <a:rPr lang="ru-RU" sz="3200" baseline="30000" dirty="0"/>
              <a:t>2</a:t>
            </a:r>
            <a:r>
              <a:rPr lang="ru-RU" sz="3200" dirty="0" smtClean="0"/>
              <a:t> </a:t>
            </a:r>
            <a:endParaRPr lang="ru-RU" sz="32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12753"/>
            <a:ext cx="1867437" cy="1945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0795101"/>
      </p:ext>
    </p:extLst>
  </p:cSld>
  <p:clrMapOvr>
    <a:masterClrMapping/>
  </p:clrMapOvr>
  <p:transition spd="med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Дивиденд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TM03457464[[fn=Дивиденд]]</Template>
  <TotalTime>58</TotalTime>
  <Words>138</Words>
  <Application>Microsoft Office PowerPoint</Application>
  <PresentationFormat>Широкоэкранный</PresentationFormat>
  <Paragraphs>37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Corbel</vt:lpstr>
      <vt:lpstr>Gill Sans MT</vt:lpstr>
      <vt:lpstr>robotoregular</vt:lpstr>
      <vt:lpstr>Symbol</vt:lpstr>
      <vt:lpstr>Wingdings 2</vt:lpstr>
      <vt:lpstr>Дивиденд</vt:lpstr>
      <vt:lpstr>Теорема о площади треугольника</vt:lpstr>
      <vt:lpstr>Повторим!</vt:lpstr>
      <vt:lpstr>Презентация PowerPoint</vt:lpstr>
      <vt:lpstr>Презентация PowerPoint</vt:lpstr>
      <vt:lpstr>Пример 1</vt:lpstr>
      <vt:lpstr>Пример 2</vt:lpstr>
      <vt:lpstr>Задача 1</vt:lpstr>
      <vt:lpstr>Задача 2</vt:lpstr>
      <vt:lpstr>Задача 3</vt:lpstr>
      <vt:lpstr>Задача 4</vt:lpstr>
      <vt:lpstr>Задача 5</vt:lpstr>
      <vt:lpstr>рефлексия</vt:lpstr>
      <vt:lpstr>Домашнее задание</vt:lpstr>
      <vt:lpstr>Использованные источники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Теорема о площади треугольника</dc:title>
  <dc:creator>ОШ42</dc:creator>
  <cp:lastModifiedBy>ОШ42</cp:lastModifiedBy>
  <cp:revision>16</cp:revision>
  <dcterms:created xsi:type="dcterms:W3CDTF">2022-09-18T17:22:09Z</dcterms:created>
  <dcterms:modified xsi:type="dcterms:W3CDTF">2022-09-18T18:20:10Z</dcterms:modified>
</cp:coreProperties>
</file>