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72" r:id="rId4"/>
    <p:sldId id="273" r:id="rId5"/>
    <p:sldId id="274" r:id="rId6"/>
    <p:sldId id="271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59" r:id="rId16"/>
    <p:sldId id="283" r:id="rId17"/>
    <p:sldId id="284" r:id="rId18"/>
    <p:sldId id="260" r:id="rId19"/>
    <p:sldId id="26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2041/main/" TargetMode="External"/><Relationship Id="rId2" Type="http://schemas.openxmlformats.org/officeDocument/2006/relationships/hyperlink" Target="https://skysmart.ru/articles/mathematic/teorema-kosinusov-i-sinuso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ppo-vm.at.ua/1/teorema_kosinusov-olimpiada.pdf" TargetMode="External"/><Relationship Id="rId5" Type="http://schemas.openxmlformats.org/officeDocument/2006/relationships/hyperlink" Target="https://planimetry-urok.sdamgia.ru/test?theme=86" TargetMode="External"/><Relationship Id="rId4" Type="http://schemas.openxmlformats.org/officeDocument/2006/relationships/hyperlink" Target="https://www.yaklass.ru/p/geometria/9-klass/sootnosheniia-mezhdu-storonami-i-uglami-treugolnika-skaliarnoe-proizvedeni_-9222/sootnosheniia-mezhdu-storonami-i-uglami-treugolnika-9281/re-7ad3359e-27dd-4ae0-9272-8f1ce3e75ec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782611"/>
          </a:xfrm>
        </p:spPr>
        <p:txBody>
          <a:bodyPr/>
          <a:lstStyle/>
          <a:p>
            <a:pPr algn="ctr"/>
            <a:r>
              <a:rPr lang="ru-RU" b="1" dirty="0"/>
              <a:t>Теорема </a:t>
            </a:r>
            <a:r>
              <a:rPr lang="ru-RU" b="1" dirty="0" err="1" smtClean="0"/>
              <a:t>КОсинусов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7780" y="4803820"/>
            <a:ext cx="3576960" cy="15403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b="1" dirty="0">
                <a:solidFill>
                  <a:schemeClr val="bg1"/>
                </a:solidFill>
              </a:rPr>
              <a:t>учитель математики</a:t>
            </a:r>
          </a:p>
          <a:p>
            <a:r>
              <a:rPr lang="ru-RU" b="1" dirty="0">
                <a:solidFill>
                  <a:schemeClr val="bg1"/>
                </a:solidFill>
              </a:rPr>
              <a:t>МБОУ Г.ГОРЛОВКИ «ШКОЛА № 42</a:t>
            </a:r>
          </a:p>
          <a:p>
            <a:r>
              <a:rPr lang="ru-RU" b="1" dirty="0">
                <a:solidFill>
                  <a:schemeClr val="bg1"/>
                </a:solidFill>
              </a:rPr>
              <a:t>Рыбина М.В.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5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" y="2318080"/>
            <a:ext cx="11362791" cy="271755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85" y="2102491"/>
            <a:ext cx="11425289" cy="28301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5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4119" y="2180497"/>
            <a:ext cx="7216688" cy="833160"/>
          </a:xfrm>
        </p:spPr>
        <p:txBody>
          <a:bodyPr/>
          <a:lstStyle/>
          <a:p>
            <a:r>
              <a:rPr lang="ru-RU" sz="3200" dirty="0" smtClean="0"/>
              <a:t>Решите задачу по данным рисунка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30" y="2180496"/>
            <a:ext cx="3692389" cy="20051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934" y="3845045"/>
            <a:ext cx="9825566" cy="2620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80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6546" y="2180497"/>
            <a:ext cx="6884261" cy="8589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Решите задачу по данным рисунка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8" y="2038170"/>
            <a:ext cx="3896269" cy="19814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157" y="4019647"/>
            <a:ext cx="9345902" cy="27545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0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699" y="1854558"/>
            <a:ext cx="11565227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треугольнике АВС </a:t>
            </a:r>
            <a:r>
              <a:rPr lang="ru-RU" i="1" dirty="0"/>
              <a:t>a</a:t>
            </a:r>
            <a:r>
              <a:rPr lang="ru-RU" dirty="0"/>
              <a:t>=13, </a:t>
            </a:r>
            <a:r>
              <a:rPr lang="ru-RU" i="1" dirty="0"/>
              <a:t>c</a:t>
            </a:r>
            <a:r>
              <a:rPr lang="ru-RU" dirty="0"/>
              <a:t>=15, α=60</a:t>
            </a:r>
            <a:r>
              <a:rPr lang="ru-RU" baseline="30000" dirty="0"/>
              <a:t>0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Найти сторону </a:t>
            </a:r>
            <a:r>
              <a:rPr lang="ru-RU" i="1" dirty="0"/>
              <a:t>b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Решение: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Запишем теорему косинусов для этой задачи:</a:t>
            </a:r>
          </a:p>
          <a:p>
            <a:pPr marL="0" indent="0" fontAlgn="t">
              <a:buNone/>
            </a:pPr>
            <a:r>
              <a:rPr lang="ru-RU" i="1" dirty="0"/>
              <a:t>a</a:t>
            </a:r>
            <a:r>
              <a:rPr lang="ru-RU" baseline="30000" dirty="0"/>
              <a:t>2</a:t>
            </a:r>
            <a:r>
              <a:rPr lang="ru-RU" dirty="0"/>
              <a:t>=</a:t>
            </a: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+</a:t>
            </a:r>
            <a:r>
              <a:rPr lang="ru-RU" i="1" dirty="0"/>
              <a:t>c</a:t>
            </a:r>
            <a:r>
              <a:rPr lang="ru-RU" baseline="30000" dirty="0"/>
              <a:t>2</a:t>
            </a:r>
            <a:r>
              <a:rPr lang="ru-RU" dirty="0"/>
              <a:t>−2⋅</a:t>
            </a:r>
            <a:r>
              <a:rPr lang="ru-RU" i="1" dirty="0"/>
              <a:t>b</a:t>
            </a:r>
            <a:r>
              <a:rPr lang="ru-RU" dirty="0"/>
              <a:t>⋅</a:t>
            </a:r>
            <a:r>
              <a:rPr lang="ru-RU" i="1" dirty="0"/>
              <a:t>c</a:t>
            </a:r>
            <a:r>
              <a:rPr lang="ru-RU" dirty="0"/>
              <a:t>⋅cosα</a:t>
            </a:r>
            <a:br>
              <a:rPr lang="ru-RU" dirty="0"/>
            </a:br>
            <a:r>
              <a:rPr lang="ru-RU" dirty="0"/>
              <a:t>132=</a:t>
            </a: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+152−2⋅</a:t>
            </a:r>
            <a:r>
              <a:rPr lang="ru-RU" i="1" dirty="0"/>
              <a:t>b</a:t>
            </a:r>
            <a:r>
              <a:rPr lang="ru-RU" dirty="0"/>
              <a:t>⋅15⋅cos600</a:t>
            </a:r>
            <a:br>
              <a:rPr lang="ru-RU" dirty="0"/>
            </a:br>
            <a:r>
              <a:rPr lang="ru-RU" dirty="0"/>
              <a:t>169=</a:t>
            </a: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+152−2⋅</a:t>
            </a:r>
            <a:r>
              <a:rPr lang="ru-RU" i="1" dirty="0"/>
              <a:t>b</a:t>
            </a:r>
            <a:r>
              <a:rPr lang="ru-RU" dirty="0"/>
              <a:t>⋅15⋅0,5</a:t>
            </a:r>
            <a:br>
              <a:rPr lang="ru-RU" dirty="0"/>
            </a:br>
            <a:r>
              <a:rPr lang="ru-RU" dirty="0"/>
              <a:t>169=</a:t>
            </a: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+225−15</a:t>
            </a:r>
            <a:r>
              <a:rPr lang="ru-RU" i="1" dirty="0"/>
              <a:t>b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+225−15b−169=0</a:t>
            </a:r>
            <a:br>
              <a:rPr lang="ru-RU" dirty="0"/>
            </a:br>
            <a:r>
              <a:rPr lang="ru-RU" i="1" dirty="0"/>
              <a:t>b</a:t>
            </a:r>
            <a:r>
              <a:rPr lang="ru-RU" baseline="30000" dirty="0"/>
              <a:t>2</a:t>
            </a:r>
            <a:r>
              <a:rPr lang="ru-RU" dirty="0"/>
              <a:t>−15b+56=0</a:t>
            </a:r>
            <a:br>
              <a:rPr lang="ru-RU" dirty="0"/>
            </a:br>
            <a:r>
              <a:rPr lang="ru-RU" dirty="0"/>
              <a:t>D=(−15)</a:t>
            </a:r>
            <a:r>
              <a:rPr lang="ru-RU" baseline="30000" dirty="0"/>
              <a:t>2</a:t>
            </a:r>
            <a:r>
              <a:rPr lang="ru-RU" dirty="0"/>
              <a:t>−4⋅1⋅56=225−224=1</a:t>
            </a:r>
            <a:br>
              <a:rPr lang="ru-RU" dirty="0"/>
            </a:br>
            <a:r>
              <a:rPr lang="ru-RU" i="1" dirty="0"/>
              <a:t>b</a:t>
            </a:r>
            <a:r>
              <a:rPr lang="ru-RU" baseline="-25000" dirty="0"/>
              <a:t>1</a:t>
            </a:r>
            <a:r>
              <a:rPr lang="ru-RU" dirty="0"/>
              <a:t>=8, </a:t>
            </a:r>
            <a:r>
              <a:rPr lang="ru-RU" i="1" dirty="0"/>
              <a:t>b</a:t>
            </a:r>
            <a:r>
              <a:rPr lang="ru-RU" baseline="-25000" dirty="0"/>
              <a:t>2</a:t>
            </a:r>
            <a:r>
              <a:rPr lang="ru-RU" dirty="0"/>
              <a:t>=7</a:t>
            </a:r>
            <a:br>
              <a:rPr lang="ru-RU" dirty="0"/>
            </a:br>
            <a:r>
              <a:rPr lang="ru-RU" dirty="0"/>
              <a:t>Эта задача имеет два решения, сторона </a:t>
            </a:r>
            <a:r>
              <a:rPr lang="ru-RU" i="1" dirty="0"/>
              <a:t>b</a:t>
            </a:r>
            <a:r>
              <a:rPr lang="ru-RU" dirty="0"/>
              <a:t> может равняться как семи так и восьми, если мы подставим вместо </a:t>
            </a:r>
            <a:r>
              <a:rPr lang="ru-RU" i="1" dirty="0"/>
              <a:t>b</a:t>
            </a:r>
            <a:r>
              <a:rPr lang="ru-RU" dirty="0"/>
              <a:t> семь или восемь в формулу теоремы косинусов , то оба эти ответа будут справедливыми.</a:t>
            </a:r>
            <a:br>
              <a:rPr lang="ru-RU" dirty="0"/>
            </a:br>
            <a:r>
              <a:rPr lang="ru-RU" dirty="0"/>
              <a:t>Ответ: 8 и 7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952" y="1854558"/>
            <a:ext cx="4803819" cy="34039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48176" y="4912753"/>
            <a:ext cx="1719328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5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4" y="1975163"/>
            <a:ext cx="5952365" cy="4464274"/>
          </a:xfrm>
        </p:spPr>
      </p:pic>
    </p:spTree>
    <p:extLst>
      <p:ext uri="{BB962C8B-B14F-4D97-AF65-F5344CB8AC3E}">
        <p14:creationId xmlns:p14="http://schemas.microsoft.com/office/powerpoint/2010/main" val="102524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ИТАК!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28" y="2013798"/>
            <a:ext cx="9461934" cy="4503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08524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ИТАК!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209" y="2089979"/>
            <a:ext cx="9312055" cy="3319148"/>
          </a:xfrm>
        </p:spPr>
      </p:pic>
    </p:spTree>
    <p:extLst>
      <p:ext uri="{BB962C8B-B14F-4D97-AF65-F5344CB8AC3E}">
        <p14:creationId xmlns:p14="http://schemas.microsoft.com/office/powerpoint/2010/main" val="320644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 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190" y="1948676"/>
            <a:ext cx="8176441" cy="4568034"/>
          </a:xfrm>
        </p:spPr>
        <p:txBody>
          <a:bodyPr/>
          <a:lstStyle/>
          <a:p>
            <a:r>
              <a:rPr lang="ru-RU" sz="3200" dirty="0"/>
              <a:t>Читать § </a:t>
            </a:r>
            <a:r>
              <a:rPr lang="ru-RU" sz="3200" dirty="0" smtClean="0"/>
              <a:t>2, </a:t>
            </a:r>
            <a:r>
              <a:rPr lang="ru-RU" sz="3200" dirty="0"/>
              <a:t>п. </a:t>
            </a:r>
            <a:r>
              <a:rPr lang="ru-RU" sz="3200" dirty="0" smtClean="0"/>
              <a:t>102. </a:t>
            </a:r>
            <a:endParaRPr lang="ru-RU" sz="3200" dirty="0"/>
          </a:p>
          <a:p>
            <a:r>
              <a:rPr lang="ru-RU" sz="3200" dirty="0"/>
              <a:t>Выполнить в тетради № </a:t>
            </a:r>
            <a:r>
              <a:rPr lang="ru-RU" sz="3200" dirty="0" smtClean="0"/>
              <a:t>1025 (</a:t>
            </a:r>
            <a:r>
              <a:rPr lang="ru-RU" sz="3200" dirty="0"/>
              <a:t>ж</a:t>
            </a:r>
            <a:r>
              <a:rPr lang="ru-RU" sz="3200" dirty="0" smtClean="0"/>
              <a:t>), 1031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054" y="1715956"/>
            <a:ext cx="3286930" cy="46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skysmart.ru/articles/mathematic/teorema-kosinusov-i-sinusov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https://resh.edu.ru/subject/lesson/2041/main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https://www.yaklass.ru/p/geometria/9-klass/sootnosheniia-mezhdu-storonami-i-uglami-treugolnika-skaliarnoe-proizvedeni_-</a:t>
            </a:r>
            <a:r>
              <a:rPr lang="en-US" dirty="0" smtClean="0">
                <a:hlinkClick r:id="rId4"/>
              </a:rPr>
              <a:t>9222/sootnosheniia-mezhdu-storonami-i-uglami-treugolnika-9281/re-7ad3359e-27dd-4ae0-9272-8f1ce3e75ec2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planimetry-urok.sdamgia.ru/test?theme=86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ippo-vm.at.ua/1/teorema_kosinusov-olimpiada.pdf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54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Давайте вспомним!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1957590"/>
            <a:ext cx="11029615" cy="46750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Мы знаем, как определить вид треугольника, если известны его углы.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Остроугольный </a:t>
            </a:r>
            <a:r>
              <a:rPr lang="ru-RU" sz="2800" dirty="0"/>
              <a:t>треугольник — это треугольник, все углы которого острые (то есть градусная мера каждого угла меньше девяноста градусов).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Прямоугольный </a:t>
            </a:r>
            <a:r>
              <a:rPr lang="ru-RU" sz="2800" dirty="0"/>
              <a:t>треугольник – это треугольник, в котором один угол прямой (то есть равен девяноста градусам).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Тупоугольный </a:t>
            </a:r>
            <a:r>
              <a:rPr lang="ru-RU" sz="2800" dirty="0"/>
              <a:t>треугольник – это треугольник, в котором один угол тупой (то есть больше девяноста градусов).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косинусов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81192" y="2180496"/>
                <a:ext cx="11029615" cy="4529397"/>
              </a:xfrm>
            </p:spPr>
            <p:txBody>
              <a:bodyPr>
                <a:normAutofit lnSpcReduction="10000"/>
              </a:bodyPr>
              <a:lstStyle/>
              <a:p>
                <a:pPr marL="0" indent="0" fontAlgn="base">
                  <a:buNone/>
                </a:pPr>
                <a:r>
                  <a:rPr lang="ru-RU" sz="2800" dirty="0"/>
                  <a:t>Сформулируем и докажем </a:t>
                </a:r>
                <a:r>
                  <a:rPr lang="ru-RU" sz="2800" i="1" dirty="0"/>
                  <a:t>теорему косинусов</a:t>
                </a:r>
                <a:r>
                  <a:rPr lang="ru-RU" sz="2800" dirty="0"/>
                  <a:t>, которая даст нам </a:t>
                </a:r>
                <a:r>
                  <a:rPr lang="ru-RU" sz="2800" dirty="0" smtClean="0"/>
                  <a:t>возможность:</a:t>
                </a:r>
              </a:p>
              <a:p>
                <a:pPr marL="514350" indent="-514350" fontAlgn="base">
                  <a:buAutoNum type="arabicParenR"/>
                </a:pPr>
                <a:r>
                  <a:rPr lang="ru-RU" sz="2800" dirty="0" smtClean="0"/>
                  <a:t>находить </a:t>
                </a:r>
                <a:r>
                  <a:rPr lang="ru-RU" sz="2800" dirty="0"/>
                  <a:t>длину стороны треугольника, если известны две другие его стороны и угол между </a:t>
                </a:r>
                <a:r>
                  <a:rPr lang="ru-RU" sz="2800" dirty="0" smtClean="0"/>
                  <a:t>ними;</a:t>
                </a:r>
              </a:p>
              <a:p>
                <a:pPr marL="514350" indent="-514350" fontAlgn="base">
                  <a:buAutoNum type="arabicParenR"/>
                </a:pPr>
                <a:r>
                  <a:rPr lang="ru-RU" sz="2800" dirty="0" smtClean="0"/>
                  <a:t>определять </a:t>
                </a:r>
                <a:r>
                  <a:rPr lang="ru-RU" sz="2800" dirty="0"/>
                  <a:t>вид треугольника, зная длины его сторон. </a:t>
                </a:r>
              </a:p>
              <a:p>
                <a:pPr marL="0" indent="0">
                  <a:buNone/>
                </a:pPr>
                <a:r>
                  <a:rPr lang="ru-RU" sz="2800" dirty="0"/>
                  <a:t>Теорема косинусов: </a:t>
                </a:r>
                <a:r>
                  <a:rPr lang="ru-RU" sz="2800" dirty="0">
                    <a:solidFill>
                      <a:srgbClr val="FF0000"/>
                    </a:solidFill>
                  </a:rPr>
                  <a:t>квадрат стороны треугольника равен сумме квадратов двух других его сторон минус удвоенное произведение этих сторон, умноженное на косинус угла между ними</a:t>
                </a:r>
                <a:r>
                  <a:rPr lang="ru-RU" sz="2800" dirty="0"/>
                  <a:t>: </a:t>
                </a:r>
                <a:endParaRPr lang="ru-RU" sz="2800" dirty="0" smtClean="0"/>
              </a:p>
              <a:p>
                <a:pPr marL="0" indent="0">
                  <a:buNone/>
                </a:pPr>
                <a:r>
                  <a:rPr lang="ru-RU" sz="2800" i="1" dirty="0" smtClean="0"/>
                  <a:t>а</a:t>
                </a:r>
                <a:r>
                  <a:rPr lang="ru-RU" sz="2800" baseline="30000" dirty="0" smtClean="0"/>
                  <a:t>2</a:t>
                </a:r>
                <a:r>
                  <a:rPr lang="ru-RU" sz="2800" dirty="0" smtClean="0"/>
                  <a:t> </a:t>
                </a:r>
                <a:r>
                  <a:rPr lang="ru-RU" sz="2800" dirty="0"/>
                  <a:t>= </a:t>
                </a:r>
                <a:r>
                  <a:rPr lang="en-US" sz="2800" i="1" dirty="0"/>
                  <a:t>b</a:t>
                </a:r>
                <a:r>
                  <a:rPr lang="ru-RU" sz="2800" baseline="30000" dirty="0"/>
                  <a:t>2 </a:t>
                </a:r>
                <a:r>
                  <a:rPr lang="ru-RU" sz="2800" dirty="0"/>
                  <a:t>+ </a:t>
                </a:r>
                <a:r>
                  <a:rPr lang="en-US" sz="2800" i="1" dirty="0"/>
                  <a:t>c</a:t>
                </a:r>
                <a:r>
                  <a:rPr lang="ru-RU" sz="2800" baseline="30000" dirty="0"/>
                  <a:t>2</a:t>
                </a:r>
                <a:r>
                  <a:rPr lang="ru-RU" sz="2800" dirty="0"/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–</m:t>
                    </m:r>
                  </m:oMath>
                </a14:m>
                <a:r>
                  <a:rPr lang="ru-RU" sz="2800" dirty="0"/>
                  <a:t> 2</a:t>
                </a:r>
                <a:r>
                  <a:rPr lang="en-US" sz="2800" i="1" dirty="0"/>
                  <a:t>bc </a:t>
                </a:r>
                <a:r>
                  <a:rPr lang="en-US" sz="2800" dirty="0"/>
                  <a:t>cos </a:t>
                </a:r>
                <a:r>
                  <a:rPr lang="en-US" sz="2800" i="1" dirty="0"/>
                  <a:t>A</a:t>
                </a:r>
                <a:endParaRPr lang="ru-RU" sz="2800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180496"/>
                <a:ext cx="11029615" cy="4529397"/>
              </a:xfrm>
              <a:blipFill rotWithShape="0">
                <a:blip r:embed="rId2"/>
                <a:stretch>
                  <a:fillRect l="-1105" t="-2692" r="-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2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теоремы косинусов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1" y="2032308"/>
            <a:ext cx="10151328" cy="461138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теоремы косинусов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7" y="1960311"/>
            <a:ext cx="10005971" cy="4401852"/>
          </a:xfr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115" y="3176520"/>
            <a:ext cx="3609573" cy="3185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9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041486"/>
            <a:ext cx="9272112" cy="44494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0" y="2144005"/>
            <a:ext cx="7762032" cy="44849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6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75" y="2003179"/>
            <a:ext cx="11201125" cy="32385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0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79" y="2167416"/>
            <a:ext cx="11640320" cy="29712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3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138</TotalTime>
  <Words>249</Words>
  <Application>Microsoft Office PowerPoint</Application>
  <PresentationFormat>Широкоэкранный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Cambria Math</vt:lpstr>
      <vt:lpstr>Corbel</vt:lpstr>
      <vt:lpstr>Gill Sans MT</vt:lpstr>
      <vt:lpstr>Wingdings 2</vt:lpstr>
      <vt:lpstr>Дивиденд</vt:lpstr>
      <vt:lpstr>Теорема КОсинусов </vt:lpstr>
      <vt:lpstr>Давайте вспомним!</vt:lpstr>
      <vt:lpstr>Теорема косинусов</vt:lpstr>
      <vt:lpstr>Доказательство теоремы косинусов</vt:lpstr>
      <vt:lpstr>Доказательство теоремы косинусов</vt:lpstr>
      <vt:lpstr>Выводы:</vt:lpstr>
      <vt:lpstr>Презентация PowerPoint</vt:lpstr>
      <vt:lpstr>Презентация PowerPoint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РеФЛЕКСИя</vt:lpstr>
      <vt:lpstr>ИТАК!</vt:lpstr>
      <vt:lpstr>ИТАК!</vt:lpstr>
      <vt:lpstr>ДОМАШНЕЕ   ЗАДАНИЕ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синусов </dc:title>
  <dc:creator>ОШ42</dc:creator>
  <cp:lastModifiedBy>ОШ42</cp:lastModifiedBy>
  <cp:revision>33</cp:revision>
  <dcterms:created xsi:type="dcterms:W3CDTF">2022-09-18T16:39:12Z</dcterms:created>
  <dcterms:modified xsi:type="dcterms:W3CDTF">2022-10-01T13:19:22Z</dcterms:modified>
</cp:coreProperties>
</file>