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5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9" r:id="rId12"/>
    <p:sldId id="264" r:id="rId13"/>
    <p:sldId id="266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obmk.ru/assets/&#1083;&#1077;&#1082;&#1094;&#1080;&#1103;-10.pdf" TargetMode="External"/><Relationship Id="rId2" Type="http://schemas.openxmlformats.org/officeDocument/2006/relationships/hyperlink" Target="https://skysmart.ru/media/texts/russian/sposoby-svyazi-predlozhenij-v-tekst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484784"/>
            <a:ext cx="8659688" cy="2088232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Текст и его строение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596064" cy="5675461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Публицистические.</a:t>
            </a:r>
            <a:r>
              <a:rPr lang="ru-RU" dirty="0" smtClean="0"/>
              <a:t> Как правило – тексты СМИ. </a:t>
            </a:r>
            <a:r>
              <a:rPr lang="ru-RU" dirty="0" smtClean="0"/>
              <a:t>(</a:t>
            </a:r>
            <a:r>
              <a:rPr lang="ru-RU" dirty="0" err="1" smtClean="0"/>
              <a:t>интервью,статья</a:t>
            </a:r>
            <a:r>
              <a:rPr lang="ru-RU" dirty="0" smtClean="0"/>
              <a:t>)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Научные.</a:t>
            </a:r>
            <a:r>
              <a:rPr lang="ru-RU" dirty="0" smtClean="0"/>
              <a:t> Как видно в названии – обслуживают науку на всех её уровнях</a:t>
            </a:r>
            <a:r>
              <a:rPr lang="ru-RU" dirty="0" smtClean="0"/>
              <a:t>.(доклад, статья, термин)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Разговорные. </a:t>
            </a:r>
            <a:r>
              <a:rPr lang="ru-RU" dirty="0" smtClean="0"/>
              <a:t>Обычная форма – устная, так как это тексты обыденного общения, простого разговора</a:t>
            </a:r>
            <a:r>
              <a:rPr lang="ru-RU" dirty="0" smtClean="0"/>
              <a:t>.(диалог, монолог).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Пример научного текста: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Грибы — древние гетеротрофные организмы, занимающие особое место в общей системе живой природы. Они могут быть как микроскопически малы, так и достигать нескольких метров. Поселяются на растениях, животных, человеке или на мёртвых органических остатках, на корнях деревьев и трав. Их роль в биоценозах велика и разнообразна. В цепи питания они являются </a:t>
            </a:r>
            <a:r>
              <a:rPr lang="ru-RU" sz="2400" dirty="0" err="1" smtClean="0">
                <a:solidFill>
                  <a:schemeClr val="tx1"/>
                </a:solidFill>
              </a:rPr>
              <a:t>редуцентами</a:t>
            </a:r>
            <a:r>
              <a:rPr lang="ru-RU" sz="2400" dirty="0" smtClean="0">
                <a:solidFill>
                  <a:schemeClr val="tx1"/>
                </a:solidFill>
              </a:rPr>
              <a:t> — организмами, питающимися мёртвыми органическими остатками, подвергающими эти остатки минерализации до простых органических соединений.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596064" cy="5819477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Способы связи предложений в </a:t>
            </a:r>
            <a:r>
              <a:rPr lang="ru-RU" dirty="0" smtClean="0">
                <a:solidFill>
                  <a:schemeClr val="tx1"/>
                </a:solidFill>
              </a:rPr>
              <a:t>тексте:</a:t>
            </a:r>
          </a:p>
          <a:p>
            <a:r>
              <a:rPr lang="ru-RU" dirty="0" smtClean="0"/>
              <a:t>Чтобы </a:t>
            </a:r>
            <a:r>
              <a:rPr lang="ru-RU" dirty="0" smtClean="0"/>
              <a:t>совокупность предложений можно было назвать текстом, они должны быть связаны друг с другом. Для этого используют три типа связи</a:t>
            </a:r>
            <a:r>
              <a:rPr lang="ru-RU" dirty="0" smtClean="0"/>
              <a:t>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последовательную </a:t>
            </a:r>
            <a:r>
              <a:rPr lang="ru-RU" dirty="0" smtClean="0">
                <a:solidFill>
                  <a:srgbClr val="FF0000"/>
                </a:solidFill>
              </a:rPr>
              <a:t>(цепную</a:t>
            </a:r>
            <a:r>
              <a:rPr lang="ru-RU" dirty="0" smtClean="0">
                <a:solidFill>
                  <a:srgbClr val="FF0000"/>
                </a:solidFill>
              </a:rPr>
              <a:t>),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параллельную,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смешанную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Последовательная, или цепная, связь </a:t>
            </a:r>
            <a:r>
              <a:rPr lang="ru-RU" sz="2400" dirty="0" smtClean="0"/>
              <a:t>— это способ связи предложений в тексте, при котором каждое следующее предложение связано с предыдущим.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Схема: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1→2→3→4→5→6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Параллельная связь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— это способ связи предложений в тексте, при котором все следующие предложения связаны 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первым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развивают и конкретизируют его.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Схема:                                            1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↑    ↑    ↑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2     3   4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Источник - </a:t>
            </a:r>
            <a:r>
              <a:rPr lang="ru-RU" dirty="0" err="1" smtClean="0"/>
              <a:t>Онлайн</a:t>
            </a:r>
            <a:r>
              <a:rPr lang="ru-RU" dirty="0" smtClean="0"/>
              <a:t> школа </a:t>
            </a:r>
            <a:r>
              <a:rPr lang="ru-RU" dirty="0" err="1" smtClean="0"/>
              <a:t>Skysmart</a:t>
            </a:r>
            <a:r>
              <a:rPr lang="ru-RU" dirty="0" smtClean="0"/>
              <a:t>: </a:t>
            </a:r>
            <a:r>
              <a:rPr lang="ru-RU" dirty="0" smtClean="0">
                <a:hlinkClick r:id="rId2"/>
              </a:rPr>
              <a:t>https://</a:t>
            </a:r>
            <a:r>
              <a:rPr lang="ru-RU" dirty="0" smtClean="0">
                <a:hlinkClick r:id="rId2"/>
              </a:rPr>
              <a:t>skysmart.ru/media/texts/russian/sposoby-svyazi-predlozhenij-v-tekste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http://sobmk.ru/assets/</a:t>
            </a:r>
            <a:r>
              <a:rPr lang="ru-RU" dirty="0" smtClean="0">
                <a:hlinkClick r:id="rId3"/>
              </a:rPr>
              <a:t>лекция-10.</a:t>
            </a:r>
            <a:r>
              <a:rPr lang="en-US" dirty="0" err="1" smtClean="0">
                <a:hlinkClick r:id="rId3"/>
              </a:rPr>
              <a:t>pdf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04724" cy="576064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Текст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произведение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речетворческого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процесса, обладающее завершенностью, объективированное в виде письменного документа, литературно обработанное в соответствии с типом этого документа, произведение, состоящее из названия (заголовка) и ряда особых единиц (сверхфразовых единств), объединенных разными типами лексической, грамматической, логической, стилистической связи, имеющее определенную целенаправленность и прагматическую установку»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dirty="0" smtClean="0"/>
              <a:t>Текст </a:t>
            </a:r>
            <a:r>
              <a:rPr lang="ru-RU" sz="2200" dirty="0" smtClean="0"/>
              <a:t>– наивысшая единица языка. Он состоит из более мелких языковых единиц – предложений и словосочетаний, слов.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dirty="0" smtClean="0"/>
              <a:t>Композиционно </a:t>
            </a:r>
            <a:r>
              <a:rPr lang="ru-RU" sz="2200" dirty="0" smtClean="0"/>
              <a:t>текст состоит из: предложений; абзацев; параграфов; разделов; глав.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452048" cy="553144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то, что положено в основу содержания, то, о чем повествуется, что описывается, предмет сочинения.</a:t>
            </a:r>
          </a:p>
          <a:p>
            <a:endParaRPr lang="ru-RU" b="1" dirty="0" smtClean="0"/>
          </a:p>
          <a:p>
            <a:r>
              <a:rPr lang="ru-RU" b="1" dirty="0" smtClean="0"/>
              <a:t>Основная мысль</a:t>
            </a:r>
            <a:r>
              <a:rPr lang="ru-RU" dirty="0" smtClean="0"/>
              <a:t> — это главный посыл, который автор хотел вложить в свое произведение, его ключевая идея. Она определяет содержание и напрямую связана с темой. Может быть выражена в одном или нескольких предложениях.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определить тему: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-    </a:t>
            </a:r>
            <a:r>
              <a:rPr lang="ru-RU" b="1" dirty="0" smtClean="0">
                <a:solidFill>
                  <a:schemeClr val="tx1"/>
                </a:solidFill>
              </a:rPr>
              <a:t>Заглавие</a:t>
            </a:r>
            <a:r>
              <a:rPr lang="ru-RU" b="1" dirty="0" smtClean="0">
                <a:solidFill>
                  <a:schemeClr val="tx1"/>
                </a:solidFill>
              </a:rPr>
              <a:t>. </a:t>
            </a:r>
            <a:r>
              <a:rPr lang="ru-RU" dirty="0" smtClean="0"/>
              <a:t>Иногда в нём </a:t>
            </a:r>
            <a:r>
              <a:rPr lang="ru-RU" dirty="0" smtClean="0"/>
              <a:t>отражается тема и содержание всего произведения. А</a:t>
            </a:r>
            <a:r>
              <a:rPr lang="ru-RU" dirty="0" smtClean="0"/>
              <a:t>ктуально </a:t>
            </a:r>
            <a:r>
              <a:rPr lang="ru-RU" dirty="0" smtClean="0"/>
              <a:t>для научных статей, текстов информационного и публицистического характера. Заглавия художественных произведений </a:t>
            </a:r>
            <a:r>
              <a:rPr lang="ru-RU" dirty="0" smtClean="0"/>
              <a:t>имеют </a:t>
            </a:r>
            <a:r>
              <a:rPr lang="ru-RU" dirty="0" smtClean="0"/>
              <a:t>образный характер. Они не всегда могут напрямую подсказать название темы. В случае художественных текстов нужно </a:t>
            </a:r>
            <a:r>
              <a:rPr lang="ru-RU" dirty="0" smtClean="0"/>
              <a:t>вдумчиво </a:t>
            </a:r>
            <a:r>
              <a:rPr lang="ru-RU" dirty="0" smtClean="0"/>
              <a:t>прочитать произведение и поразмыслить над связью между названием и темой.</a:t>
            </a:r>
          </a:p>
          <a:p>
            <a:pPr>
              <a:buNone/>
            </a:pPr>
            <a:r>
              <a:rPr lang="ru-RU" dirty="0" smtClean="0"/>
              <a:t>-   </a:t>
            </a:r>
            <a:r>
              <a:rPr lang="ru-RU" dirty="0" smtClean="0">
                <a:solidFill>
                  <a:schemeClr val="tx1"/>
                </a:solidFill>
              </a:rPr>
              <a:t>Подзаголовки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 smtClean="0"/>
              <a:t> </a:t>
            </a:r>
            <a:r>
              <a:rPr lang="ru-RU" dirty="0" smtClean="0"/>
              <a:t>Тексты разбиты </a:t>
            </a:r>
            <a:r>
              <a:rPr lang="ru-RU" dirty="0" smtClean="0"/>
              <a:t>на отдельные фрагменты, снабженные подзаголовками. Они связаны между собой и помогают определить тему произведения.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chemeClr val="tx1"/>
                </a:solidFill>
              </a:rPr>
              <a:t>Ключевые </a:t>
            </a:r>
            <a:r>
              <a:rPr lang="ru-RU" dirty="0" smtClean="0">
                <a:solidFill>
                  <a:schemeClr val="tx1"/>
                </a:solidFill>
              </a:rPr>
              <a:t>слова. </a:t>
            </a:r>
            <a:r>
              <a:rPr lang="ru-RU" dirty="0" smtClean="0"/>
              <a:t>Главные или опорные слова помогают лучше разобраться с тематикой текста. Особенно легко это сделать, если они носят специальный характер.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определить основную мысль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>
                <a:solidFill>
                  <a:schemeClr val="tx1"/>
                </a:solidFill>
              </a:rPr>
              <a:t>Поразмышлять </a:t>
            </a:r>
            <a:r>
              <a:rPr lang="ru-RU" dirty="0" smtClean="0">
                <a:solidFill>
                  <a:schemeClr val="tx1"/>
                </a:solidFill>
              </a:rPr>
              <a:t>над заголовком</a:t>
            </a:r>
            <a:r>
              <a:rPr lang="ru-RU" dirty="0" smtClean="0"/>
              <a:t>. Часто он связан с главной мыслью.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>
                <a:solidFill>
                  <a:schemeClr val="tx1"/>
                </a:solidFill>
              </a:rPr>
              <a:t>Попробовать </a:t>
            </a:r>
            <a:r>
              <a:rPr lang="ru-RU" dirty="0" smtClean="0">
                <a:solidFill>
                  <a:schemeClr val="tx1"/>
                </a:solidFill>
              </a:rPr>
              <a:t>кратко ответить на вопрос: «Что хотел сказать автор своим произведением?». </a:t>
            </a:r>
            <a:r>
              <a:rPr lang="ru-RU" dirty="0" smtClean="0"/>
              <a:t>Лучше всего, чтобы ответ укладывался в одно-два предложения.</a:t>
            </a:r>
          </a:p>
          <a:p>
            <a:pPr>
              <a:buNone/>
            </a:pPr>
            <a:r>
              <a:rPr lang="ru-RU" dirty="0" smtClean="0"/>
              <a:t>-  </a:t>
            </a:r>
            <a:r>
              <a:rPr lang="ru-RU" dirty="0" smtClean="0">
                <a:solidFill>
                  <a:schemeClr val="tx1"/>
                </a:solidFill>
              </a:rPr>
              <a:t>Из </a:t>
            </a:r>
            <a:r>
              <a:rPr lang="ru-RU" dirty="0" smtClean="0">
                <a:solidFill>
                  <a:schemeClr val="tx1"/>
                </a:solidFill>
              </a:rPr>
              <a:t>краткого пересказа текста убрать всё лишнее</a:t>
            </a:r>
            <a:r>
              <a:rPr lang="ru-RU" dirty="0" smtClean="0"/>
              <a:t>, сократив его до нескольких предложений.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признаки текста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Завершенность,</a:t>
            </a:r>
            <a:r>
              <a:rPr lang="ru-RU" dirty="0" smtClean="0"/>
              <a:t> которая подразумевает смысловую </a:t>
            </a:r>
            <a:r>
              <a:rPr lang="ru-RU" dirty="0" err="1" smtClean="0"/>
              <a:t>оконченность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Связность</a:t>
            </a:r>
            <a:r>
              <a:rPr lang="ru-RU" dirty="0" smtClean="0"/>
              <a:t>. Единство используемых стилистических средств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Стилевое единство</a:t>
            </a:r>
            <a:r>
              <a:rPr lang="ru-RU" dirty="0" smtClean="0"/>
              <a:t>. Любой текст оформляется согласно особенностям того или иного функционального стиля.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596064" cy="5747469"/>
          </a:xfrm>
        </p:spPr>
        <p:txBody>
          <a:bodyPr/>
          <a:lstStyle/>
          <a:p>
            <a:r>
              <a:rPr lang="ru-RU" b="1" dirty="0" err="1" smtClean="0"/>
              <a:t>Членимость</a:t>
            </a:r>
            <a:r>
              <a:rPr lang="ru-RU" b="1" dirty="0" smtClean="0"/>
              <a:t>,</a:t>
            </a:r>
            <a:r>
              <a:rPr lang="ru-RU" dirty="0" smtClean="0"/>
              <a:t> которая подразумевает, что текст состоит из нескольких предложений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Автономность:</a:t>
            </a:r>
            <a:r>
              <a:rPr lang="ru-RU" dirty="0" smtClean="0"/>
              <a:t> каждый текст имеет начало и конец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Информативность</a:t>
            </a:r>
            <a:r>
              <a:rPr lang="ru-RU" dirty="0" smtClean="0"/>
              <a:t> – текст несет определенную </a:t>
            </a:r>
            <a:r>
              <a:rPr lang="ru-RU" dirty="0" smtClean="0"/>
              <a:t>информацию</a:t>
            </a:r>
          </a:p>
          <a:p>
            <a:r>
              <a:rPr lang="ru-RU" b="1" dirty="0" smtClean="0"/>
              <a:t>Целостность</a:t>
            </a:r>
            <a:r>
              <a:rPr lang="ru-RU" dirty="0" smtClean="0"/>
              <a:t>. Данный признак подразумевает одновременное выполнение всех признаков текста.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812088" cy="567546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Смысловые типы речи: </a:t>
            </a:r>
            <a:endParaRPr lang="ru-RU" dirty="0" smtClean="0"/>
          </a:p>
          <a:p>
            <a:r>
              <a:rPr lang="ru-RU" b="1" dirty="0" smtClean="0"/>
              <a:t>Описание</a:t>
            </a:r>
            <a:r>
              <a:rPr lang="ru-RU" dirty="0" smtClean="0"/>
              <a:t>. </a:t>
            </a:r>
            <a:r>
              <a:rPr lang="ru-RU" dirty="0" smtClean="0"/>
              <a:t>Характеристика </a:t>
            </a:r>
            <a:r>
              <a:rPr lang="ru-RU" dirty="0" smtClean="0"/>
              <a:t>человека, природы, любой другой статичной картины. Автор описывает виденное (или выдуманное) со всех </a:t>
            </a:r>
            <a:r>
              <a:rPr lang="ru-RU" dirty="0" smtClean="0"/>
              <a:t>сторон</a:t>
            </a:r>
          </a:p>
          <a:p>
            <a:r>
              <a:rPr lang="ru-RU" dirty="0" smtClean="0"/>
              <a:t>. </a:t>
            </a:r>
            <a:r>
              <a:rPr lang="ru-RU" b="1" dirty="0" smtClean="0"/>
              <a:t>Повествование.</a:t>
            </a:r>
            <a:r>
              <a:rPr lang="ru-RU" dirty="0" smtClean="0"/>
              <a:t> Действие передается в развитии, обычно оно соотнесено с некоторой временной и пространственной </a:t>
            </a:r>
            <a:r>
              <a:rPr lang="ru-RU" dirty="0" smtClean="0"/>
              <a:t>канвой.</a:t>
            </a:r>
          </a:p>
          <a:p>
            <a:r>
              <a:rPr lang="ru-RU" b="1" dirty="0" smtClean="0"/>
              <a:t>Рассуждение</a:t>
            </a:r>
            <a:r>
              <a:rPr lang="ru-RU" b="1" dirty="0" smtClean="0"/>
              <a:t>.</a:t>
            </a:r>
            <a:r>
              <a:rPr lang="ru-RU" dirty="0" smtClean="0"/>
              <a:t> Являет собой изложение мыслей автора касательно ситуации, предмета, часто с философским </a:t>
            </a:r>
            <a:r>
              <a:rPr lang="ru-RU" dirty="0" smtClean="0"/>
              <a:t>оттенком.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668072" cy="5819477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 функциональному стилю тексты могут быть</a:t>
            </a:r>
            <a:r>
              <a:rPr lang="ru-RU" dirty="0" smtClean="0"/>
              <a:t>: 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b="1" dirty="0" smtClean="0">
                <a:solidFill>
                  <a:schemeClr val="tx1"/>
                </a:solidFill>
              </a:rPr>
              <a:t>Художественные. </a:t>
            </a:r>
            <a:r>
              <a:rPr lang="ru-RU" dirty="0" smtClean="0"/>
              <a:t>Основная единица в художественной литературе, что и отражено в </a:t>
            </a:r>
            <a:r>
              <a:rPr lang="ru-RU" dirty="0" smtClean="0"/>
              <a:t>названии.(</a:t>
            </a:r>
            <a:r>
              <a:rPr lang="ru-RU" dirty="0" err="1" smtClean="0"/>
              <a:t>рассказ,роман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Официально-деловые.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>Применяются в профессиональной сфере, для официального общения. Типичный формат реализации – письменный, часто это </a:t>
            </a:r>
            <a:r>
              <a:rPr lang="ru-RU" dirty="0" smtClean="0"/>
              <a:t>документы.(</a:t>
            </a:r>
            <a:r>
              <a:rPr lang="ru-RU" dirty="0" err="1" smtClean="0"/>
              <a:t>автобиография,заявление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555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 Текст -    это произведение речетворческого процесса, обладающее завершенностью, объективированное в виде письменного документа, литературно обработанное в соответствии с типом этого документа, произведение, состоящее из названия (заголовка) и ряда особых единиц (сверхфразовых единств), объединенных разными типами лексической, грамматической, логической, стилистической связи, имеющее определенную целенаправленность и прагматическую установку»  Текст – наивысшая единица языка. Он состоит из более мелких языковых единиц – предложений и словосочетаний, слов.  Композиционно текст состоит из: предложений; абзацев; параграфов; разделов; глав.            </vt:lpstr>
      <vt:lpstr>                 </vt:lpstr>
      <vt:lpstr>Как определить тему:</vt:lpstr>
      <vt:lpstr>Как определить основную мысль:</vt:lpstr>
      <vt:lpstr>Основные признаки текста:</vt:lpstr>
      <vt:lpstr>Слайд 7</vt:lpstr>
      <vt:lpstr>Слайд 8</vt:lpstr>
      <vt:lpstr>Слайд 9</vt:lpstr>
      <vt:lpstr>Слайд 10</vt:lpstr>
      <vt:lpstr>Пример научного текста:</vt:lpstr>
      <vt:lpstr>Слайд 12</vt:lpstr>
      <vt:lpstr>Последовательная, или цепная, связь — это способ связи предложений в тексте, при котором каждое следующее предложение связано с предыдущим. 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2021-10-05T13:46:08Z</dcterms:created>
  <dcterms:modified xsi:type="dcterms:W3CDTF">2022-10-02T10:35:22Z</dcterms:modified>
</cp:coreProperties>
</file>