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9" r:id="rId3"/>
    <p:sldId id="281" r:id="rId4"/>
    <p:sldId id="260" r:id="rId5"/>
    <p:sldId id="261" r:id="rId6"/>
    <p:sldId id="262" r:id="rId7"/>
    <p:sldId id="264" r:id="rId8"/>
    <p:sldId id="265" r:id="rId9"/>
    <p:sldId id="267" r:id="rId10"/>
    <p:sldId id="266" r:id="rId11"/>
    <p:sldId id="268" r:id="rId12"/>
    <p:sldId id="269" r:id="rId13"/>
    <p:sldId id="270" r:id="rId14"/>
    <p:sldId id="271" r:id="rId15"/>
    <p:sldId id="272" r:id="rId16"/>
    <p:sldId id="278" r:id="rId17"/>
    <p:sldId id="276" r:id="rId18"/>
    <p:sldId id="275" r:id="rId19"/>
    <p:sldId id="273" r:id="rId20"/>
    <p:sldId id="274" r:id="rId21"/>
    <p:sldId id="2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7614" autoAdjust="0"/>
    <p:restoredTop sz="94590" autoAdjust="0"/>
  </p:normalViewPr>
  <p:slideViewPr>
    <p:cSldViewPr>
      <p:cViewPr varScale="1">
        <p:scale>
          <a:sx n="82" d="100"/>
          <a:sy n="82" d="100"/>
        </p:scale>
        <p:origin x="893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469BB-03BE-44F7-BA4B-A851AEDC889B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4549B-267D-4518-9E34-F0C0F21D2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4549B-267D-4518-9E34-F0C0F21D26FD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4434-CDEF-41F3-8908-CE18D0F80996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F4C1F3-1E2F-403C-B1AF-C0BADCE5E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4434-CDEF-41F3-8908-CE18D0F80996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4C1F3-1E2F-403C-B1AF-C0BADCE5E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FF4C1F3-1E2F-403C-B1AF-C0BADCE5E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4434-CDEF-41F3-8908-CE18D0F80996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3D1D1-97FF-4DEF-9142-BA2B180B4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4434-CDEF-41F3-8908-CE18D0F80996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FF4C1F3-1E2F-403C-B1AF-C0BADCE5E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4434-CDEF-41F3-8908-CE18D0F80996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F4C1F3-1E2F-403C-B1AF-C0BADCE5E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7674434-CDEF-41F3-8908-CE18D0F80996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4C1F3-1E2F-403C-B1AF-C0BADCE5E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4434-CDEF-41F3-8908-CE18D0F80996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FF4C1F3-1E2F-403C-B1AF-C0BADCE5E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4434-CDEF-41F3-8908-CE18D0F80996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FF4C1F3-1E2F-403C-B1AF-C0BADCE5E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4434-CDEF-41F3-8908-CE18D0F80996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FF4C1F3-1E2F-403C-B1AF-C0BADCE5E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F4C1F3-1E2F-403C-B1AF-C0BADCE5E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4434-CDEF-41F3-8908-CE18D0F80996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FF4C1F3-1E2F-403C-B1AF-C0BADCE5E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7674434-CDEF-41F3-8908-CE18D0F80996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7674434-CDEF-41F3-8908-CE18D0F80996}" type="datetimeFigureOut">
              <a:rPr lang="ru-RU" smtClean="0"/>
              <a:pPr/>
              <a:t>25.09.2020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F4C1F3-1E2F-403C-B1AF-C0BADCE5E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819400"/>
            <a:ext cx="7215238" cy="3467120"/>
          </a:xfrm>
        </p:spPr>
        <p:txBody>
          <a:bodyPr>
            <a:normAutofit/>
          </a:bodyPr>
          <a:lstStyle/>
          <a:p>
            <a:r>
              <a:rPr lang="ru-RU" dirty="0"/>
              <a:t>Клетка – это </a:t>
            </a:r>
          </a:p>
          <a:p>
            <a:r>
              <a:rPr lang="ru-RU" dirty="0"/>
              <a:t>элементарная живая система,</a:t>
            </a:r>
          </a:p>
          <a:p>
            <a:r>
              <a:rPr lang="ru-RU" dirty="0"/>
              <a:t>основная </a:t>
            </a:r>
          </a:p>
          <a:p>
            <a:r>
              <a:rPr lang="ru-RU" dirty="0"/>
              <a:t>структурно-функциональная единица живого организма, </a:t>
            </a:r>
          </a:p>
          <a:p>
            <a:pPr>
              <a:defRPr/>
            </a:pPr>
            <a:r>
              <a:rPr lang="ru-RU" dirty="0"/>
              <a:t>способная к </a:t>
            </a:r>
          </a:p>
          <a:p>
            <a:r>
              <a:rPr lang="ru-RU" dirty="0"/>
              <a:t>самообновлению,</a:t>
            </a:r>
          </a:p>
          <a:p>
            <a:r>
              <a:rPr lang="ru-RU" dirty="0" err="1"/>
              <a:t>саморегуляции</a:t>
            </a:r>
            <a:endParaRPr lang="ru-RU" dirty="0"/>
          </a:p>
          <a:p>
            <a:r>
              <a:rPr lang="ru-RU" dirty="0"/>
              <a:t>и</a:t>
            </a:r>
          </a:p>
          <a:p>
            <a:r>
              <a:rPr lang="ru-RU" dirty="0"/>
              <a:t>самовоспроизведению.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Строение растительной и животной клетки</a:t>
            </a:r>
            <a:r>
              <a:rPr lang="en-US" dirty="0"/>
              <a:t>                                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/>
              <a:t>Название органоида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/>
              <a:t>Функции органоида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142844" y="2471383"/>
            <a:ext cx="4643470" cy="381840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>
                <a:solidFill>
                  <a:srgbClr val="C00000"/>
                </a:solidFill>
              </a:rPr>
              <a:t>Эндоплазматическая сеть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5143504" y="2471382"/>
            <a:ext cx="3786214" cy="4100889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Связывает все части клетки с </a:t>
            </a:r>
            <a:r>
              <a:rPr lang="ru-RU" dirty="0" err="1"/>
              <a:t>цитоплазматичес-кой</a:t>
            </a:r>
            <a:r>
              <a:rPr lang="ru-RU" dirty="0"/>
              <a:t> мембраной.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Участвует в образовании и транспортировке различных органических веществ.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Органоиды клетки</a:t>
            </a:r>
          </a:p>
        </p:txBody>
      </p:sp>
      <p:pic>
        <p:nvPicPr>
          <p:cNvPr id="23556" name="Picture 4" descr="D:\Данные\Desktop\э 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643314"/>
            <a:ext cx="4352183" cy="28574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/>
              <a:t>Название органоида</a:t>
            </a:r>
          </a:p>
          <a:p>
            <a:pPr algn="ctr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/>
              <a:t>Функции органоида</a:t>
            </a:r>
          </a:p>
          <a:p>
            <a:pPr algn="ctr"/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ru-RU" b="1" dirty="0">
                <a:solidFill>
                  <a:srgbClr val="C00000"/>
                </a:solidFill>
              </a:rPr>
              <a:t>Аппарат Гольджи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Накапливает и поставляет в цитоплазму белки, жиры, углеводы.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Органоиды клетки</a:t>
            </a:r>
          </a:p>
        </p:txBody>
      </p:sp>
      <p:pic>
        <p:nvPicPr>
          <p:cNvPr id="24579" name="Picture 3" descr="D:\Данные\Desktop\ап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1" y="3857628"/>
            <a:ext cx="4315747" cy="23526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/>
              <a:t>Название органоида</a:t>
            </a:r>
          </a:p>
          <a:p>
            <a:pPr algn="ctr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/>
              <a:t>Функции органоида</a:t>
            </a:r>
          </a:p>
          <a:p>
            <a:pPr algn="ctr"/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ru-RU" b="1" dirty="0">
                <a:solidFill>
                  <a:srgbClr val="C00000"/>
                </a:solidFill>
              </a:rPr>
              <a:t>Лизосомы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Участвуют во внутриклеточном переваривании отмерших частей клетки.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Органоиды клетки</a:t>
            </a:r>
          </a:p>
        </p:txBody>
      </p:sp>
      <p:pic>
        <p:nvPicPr>
          <p:cNvPr id="25603" name="Picture 3" descr="D:\Данные\Desktop\Рисунок2 (6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928934"/>
            <a:ext cx="3286148" cy="34376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/>
              <a:t>Название органоида</a:t>
            </a:r>
          </a:p>
          <a:p>
            <a:pPr algn="ctr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/>
              <a:t>Функции органоида</a:t>
            </a:r>
          </a:p>
          <a:p>
            <a:pPr algn="ctr"/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ru-RU" b="1" dirty="0">
                <a:solidFill>
                  <a:srgbClr val="C00000"/>
                </a:solidFill>
              </a:rPr>
              <a:t>Рибосомы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Служат местом сборки сложных молекул белков.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Органоиды клетки</a:t>
            </a:r>
          </a:p>
        </p:txBody>
      </p:sp>
      <p:pic>
        <p:nvPicPr>
          <p:cNvPr id="26629" name="Picture 5" descr="D:\Данные\Desktop\риб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429000"/>
            <a:ext cx="3000396" cy="28163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/>
              <a:t>Название органоида</a:t>
            </a:r>
          </a:p>
          <a:p>
            <a:pPr algn="ctr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/>
              <a:t>Функции органоида</a:t>
            </a:r>
          </a:p>
          <a:p>
            <a:pPr algn="ctr"/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ru-RU" b="1" dirty="0">
                <a:solidFill>
                  <a:srgbClr val="C00000"/>
                </a:solidFill>
              </a:rPr>
              <a:t>Митохондрии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«Энергетическое депо».</a:t>
            </a:r>
          </a:p>
          <a:p>
            <a:pPr marL="514350" indent="-514350">
              <a:buNone/>
            </a:pPr>
            <a:r>
              <a:rPr lang="ru-RU" dirty="0"/>
              <a:t>Место образования и накопления энергии.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Органоиды клетки</a:t>
            </a:r>
          </a:p>
        </p:txBody>
      </p:sp>
      <p:pic>
        <p:nvPicPr>
          <p:cNvPr id="27651" name="Picture 3" descr="D:\Данные\Desktop\ми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429000"/>
            <a:ext cx="3810000" cy="3114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Данные\Desktop\хл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8167" y="4714885"/>
            <a:ext cx="3636842" cy="2000264"/>
          </a:xfrm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/>
              <a:t>Название органоида</a:t>
            </a:r>
          </a:p>
          <a:p>
            <a:pPr algn="ctr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/>
              <a:t>Функции органоида</a:t>
            </a:r>
          </a:p>
          <a:p>
            <a:pPr algn="ctr"/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6"/>
            </a:pPr>
            <a:r>
              <a:rPr lang="ru-RU" b="1" dirty="0">
                <a:solidFill>
                  <a:srgbClr val="C00000"/>
                </a:solidFill>
              </a:rPr>
              <a:t>Пластиды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lphaLcParenR"/>
            </a:pPr>
            <a:r>
              <a:rPr lang="ru-RU" sz="2400" dirty="0"/>
              <a:t>Лейкопласты (бесцветные)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400" dirty="0"/>
              <a:t>Хромопласты (красно-желтые)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2400" dirty="0"/>
              <a:t>Хлоропласты (зеленые)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4800600" y="2428868"/>
            <a:ext cx="4038600" cy="3929090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lphaLcPeriod"/>
            </a:pPr>
            <a:r>
              <a:rPr lang="ru-RU" dirty="0"/>
              <a:t>Накопление и запас питательных веществ.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/>
              <a:t>Обеспечивают многообразие окрасок цветов и плодов.</a:t>
            </a:r>
          </a:p>
          <a:p>
            <a:pPr marL="514350" indent="-514350">
              <a:buFont typeface="+mj-lt"/>
              <a:buAutoNum type="alphaLcPeriod"/>
            </a:pPr>
            <a:r>
              <a:rPr lang="ru-RU" dirty="0"/>
              <a:t>Придают зеленый цвет растениям и участвуют в процессе фотосинтеза.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Органоиды клетки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15140" y="214290"/>
            <a:ext cx="2143140" cy="1000132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у растений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F:\клетка\1333280282200072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01613"/>
            <a:ext cx="5643562" cy="615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Содержимое 3"/>
          <p:cNvSpPr>
            <a:spLocks noGrp="1"/>
          </p:cNvSpPr>
          <p:nvPr>
            <p:ph sz="half" idx="1"/>
          </p:nvPr>
        </p:nvSpPr>
        <p:spPr>
          <a:xfrm>
            <a:off x="301625" y="1371600"/>
            <a:ext cx="4038600" cy="46815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857875" y="428604"/>
            <a:ext cx="3071813" cy="5929334"/>
          </a:xfrm>
        </p:spPr>
        <p:txBody>
          <a:bodyPr/>
          <a:lstStyle/>
          <a:p>
            <a:r>
              <a:rPr lang="ru-RU" sz="2400" dirty="0"/>
              <a:t>Обеспечивают многообразие окрасок цветов и плодов.</a:t>
            </a:r>
          </a:p>
          <a:p>
            <a:endParaRPr lang="ru-RU" sz="2400" dirty="0"/>
          </a:p>
          <a:p>
            <a:r>
              <a:rPr lang="ru-RU" sz="2400" dirty="0"/>
              <a:t>Придают зеленый цвет и участвуют в процессе фотосинтеза.</a:t>
            </a:r>
          </a:p>
          <a:p>
            <a:endParaRPr lang="ru-RU" sz="2400" dirty="0"/>
          </a:p>
          <a:p>
            <a:r>
              <a:rPr lang="ru-RU" sz="2400" dirty="0"/>
              <a:t>Накапливают и запасают питательные вещества.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/>
              <a:t>Название органоида</a:t>
            </a:r>
          </a:p>
          <a:p>
            <a:pPr algn="ctr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/>
              <a:t>Функции органоида</a:t>
            </a:r>
          </a:p>
          <a:p>
            <a:pPr algn="ctr"/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7"/>
            </a:pP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Вакуоль</a:t>
            </a:r>
          </a:p>
          <a:p>
            <a:pPr marL="514350" indent="-514350">
              <a:buSzPct val="110000"/>
              <a:buFont typeface="Palatino Linotype" pitchFamily="18" charset="0"/>
              <a:buChar char="!"/>
            </a:pPr>
            <a:r>
              <a:rPr lang="ru-RU" sz="2800" dirty="0"/>
              <a:t>Неживая часть растительной клетки.</a:t>
            </a:r>
          </a:p>
          <a:p>
            <a:pPr marL="514350" indent="-514350">
              <a:buNone/>
            </a:pPr>
            <a:r>
              <a:rPr lang="ru-RU" sz="2800" dirty="0"/>
              <a:t>Пузырек с клеточным соком.</a:t>
            </a:r>
          </a:p>
          <a:p>
            <a:pPr marL="514350" indent="-514350">
              <a:buNone/>
            </a:pP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4800600" y="2428868"/>
            <a:ext cx="4038600" cy="392909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dirty="0"/>
              <a:t>Накапливает запасные питательные вещества.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/>
              <a:t>Регулирует водно-солевой обмен.</a:t>
            </a:r>
          </a:p>
          <a:p>
            <a:pPr marL="514350" indent="-514350">
              <a:buFont typeface="+mj-lt"/>
              <a:buAutoNum type="arabicPeriod"/>
            </a:pPr>
            <a:endParaRPr lang="ru-RU" sz="2400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Органоиды клетки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15140" y="214290"/>
            <a:ext cx="2143140" cy="1000132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Только у растений</a:t>
            </a:r>
            <a:r>
              <a:rPr lang="en-US" sz="2800" b="1" dirty="0">
                <a:solidFill>
                  <a:srgbClr val="C00000"/>
                </a:solidFill>
              </a:rPr>
              <a:t>!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34818" name="Picture 2" descr="D:\Данные\Desktop\Рисунок3 (2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214818"/>
            <a:ext cx="2897268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/>
              <a:t>Название органоида</a:t>
            </a:r>
          </a:p>
          <a:p>
            <a:pPr algn="ctr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/>
              <a:t>Функции органоида</a:t>
            </a:r>
          </a:p>
          <a:p>
            <a:pPr algn="ctr"/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8"/>
            </a:pPr>
            <a:r>
              <a:rPr lang="ru-RU" b="1" dirty="0">
                <a:solidFill>
                  <a:srgbClr val="C00000"/>
                </a:solidFill>
              </a:rPr>
              <a:t>Клеточный центр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4800600" y="2428868"/>
            <a:ext cx="4038600" cy="392909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Принимает участие в делении клеток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Органоиды клетки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15140" y="214290"/>
            <a:ext cx="2143140" cy="1000132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У животных и низших растений</a:t>
            </a:r>
            <a:r>
              <a:rPr lang="en-US" sz="2000" b="1" dirty="0">
                <a:solidFill>
                  <a:srgbClr val="C00000"/>
                </a:solidFill>
              </a:rPr>
              <a:t>!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35842" name="Picture 2" descr="D:\Данные\Desktop\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143248"/>
            <a:ext cx="2786082" cy="3512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1752" y="228600"/>
            <a:ext cx="8534400" cy="105726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/>
              <a:t>Сравнительная характеристика растительной и животной клеток</a:t>
            </a:r>
          </a:p>
        </p:txBody>
      </p:sp>
      <p:sp>
        <p:nvSpPr>
          <p:cNvPr id="114701" name="Rectangle 13"/>
          <p:cNvSpPr>
            <a:spLocks noChangeArrowheads="1"/>
          </p:cNvSpPr>
          <p:nvPr/>
        </p:nvSpPr>
        <p:spPr bwMode="auto">
          <a:xfrm>
            <a:off x="6011863" y="4614863"/>
            <a:ext cx="288131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Нет.</a:t>
            </a:r>
          </a:p>
        </p:txBody>
      </p:sp>
      <p:sp>
        <p:nvSpPr>
          <p:cNvPr id="114700" name="Rectangle 12"/>
          <p:cNvSpPr>
            <a:spLocks noChangeArrowheads="1"/>
          </p:cNvSpPr>
          <p:nvPr/>
        </p:nvSpPr>
        <p:spPr bwMode="auto">
          <a:xfrm>
            <a:off x="3132138" y="4614863"/>
            <a:ext cx="28797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Есть.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Хлоропласты, хромопласты, лейкопласты</a:t>
            </a:r>
          </a:p>
        </p:txBody>
      </p:sp>
      <p:sp>
        <p:nvSpPr>
          <p:cNvPr id="114699" name="Rectangle 11"/>
          <p:cNvSpPr>
            <a:spLocks noChangeArrowheads="1"/>
          </p:cNvSpPr>
          <p:nvPr/>
        </p:nvSpPr>
        <p:spPr bwMode="auto">
          <a:xfrm>
            <a:off x="250825" y="4614863"/>
            <a:ext cx="288131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2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ru-RU" sz="2400" dirty="0"/>
              <a:t>Пластиды </a:t>
            </a:r>
          </a:p>
        </p:txBody>
      </p:sp>
      <p:sp>
        <p:nvSpPr>
          <p:cNvPr id="114698" name="Rectangle 10"/>
          <p:cNvSpPr>
            <a:spLocks noChangeArrowheads="1"/>
          </p:cNvSpPr>
          <p:nvPr/>
        </p:nvSpPr>
        <p:spPr bwMode="auto">
          <a:xfrm>
            <a:off x="6011863" y="2708275"/>
            <a:ext cx="2881312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Нет.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Клетка может менять форму</a:t>
            </a:r>
          </a:p>
        </p:txBody>
      </p:sp>
      <p:sp>
        <p:nvSpPr>
          <p:cNvPr id="114697" name="Rectangle 9"/>
          <p:cNvSpPr>
            <a:spLocks noChangeArrowheads="1"/>
          </p:cNvSpPr>
          <p:nvPr/>
        </p:nvSpPr>
        <p:spPr bwMode="auto">
          <a:xfrm>
            <a:off x="3132138" y="2708275"/>
            <a:ext cx="2879725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Есть.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Клетка имеет постоянную форму</a:t>
            </a:r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auto">
          <a:xfrm>
            <a:off x="250825" y="2708275"/>
            <a:ext cx="2881313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1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ru-RU" sz="2400" dirty="0"/>
              <a:t>Клеточная стенка (из целлюлозы)</a:t>
            </a:r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auto">
          <a:xfrm>
            <a:off x="6011863" y="1600200"/>
            <a:ext cx="288131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800" dirty="0"/>
              <a:t>Животная клетка</a:t>
            </a:r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3132138" y="1600200"/>
            <a:ext cx="28797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800" dirty="0"/>
              <a:t>Растительная клетка</a:t>
            </a:r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250825" y="1600200"/>
            <a:ext cx="28813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800" dirty="0"/>
              <a:t>Признак </a:t>
            </a:r>
          </a:p>
        </p:txBody>
      </p:sp>
      <p:sp>
        <p:nvSpPr>
          <p:cNvPr id="32780" name="Line 14"/>
          <p:cNvSpPr>
            <a:spLocks noChangeShapeType="1"/>
          </p:cNvSpPr>
          <p:nvPr/>
        </p:nvSpPr>
        <p:spPr bwMode="auto">
          <a:xfrm>
            <a:off x="250825" y="1600200"/>
            <a:ext cx="864235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1" name="Line 15"/>
          <p:cNvSpPr>
            <a:spLocks noChangeShapeType="1"/>
          </p:cNvSpPr>
          <p:nvPr/>
        </p:nvSpPr>
        <p:spPr bwMode="auto">
          <a:xfrm>
            <a:off x="250825" y="2708275"/>
            <a:ext cx="86423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2" name="Line 16"/>
          <p:cNvSpPr>
            <a:spLocks noChangeShapeType="1"/>
          </p:cNvSpPr>
          <p:nvPr/>
        </p:nvSpPr>
        <p:spPr bwMode="auto">
          <a:xfrm>
            <a:off x="250825" y="4614863"/>
            <a:ext cx="86423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3" name="Line 17"/>
          <p:cNvSpPr>
            <a:spLocks noChangeShapeType="1"/>
          </p:cNvSpPr>
          <p:nvPr/>
        </p:nvSpPr>
        <p:spPr bwMode="auto">
          <a:xfrm>
            <a:off x="250825" y="6519863"/>
            <a:ext cx="864235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4" name="Line 18"/>
          <p:cNvSpPr>
            <a:spLocks noChangeShapeType="1"/>
          </p:cNvSpPr>
          <p:nvPr/>
        </p:nvSpPr>
        <p:spPr bwMode="auto">
          <a:xfrm>
            <a:off x="250825" y="1600200"/>
            <a:ext cx="0" cy="49196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5" name="Line 19"/>
          <p:cNvSpPr>
            <a:spLocks noChangeShapeType="1"/>
          </p:cNvSpPr>
          <p:nvPr/>
        </p:nvSpPr>
        <p:spPr bwMode="auto">
          <a:xfrm>
            <a:off x="3132138" y="1600200"/>
            <a:ext cx="0" cy="4919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6" name="Line 20"/>
          <p:cNvSpPr>
            <a:spLocks noChangeShapeType="1"/>
          </p:cNvSpPr>
          <p:nvPr/>
        </p:nvSpPr>
        <p:spPr bwMode="auto">
          <a:xfrm>
            <a:off x="6011863" y="1600200"/>
            <a:ext cx="0" cy="4919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7" name="Line 21"/>
          <p:cNvSpPr>
            <a:spLocks noChangeShapeType="1"/>
          </p:cNvSpPr>
          <p:nvPr/>
        </p:nvSpPr>
        <p:spPr bwMode="auto">
          <a:xfrm>
            <a:off x="8893175" y="1600200"/>
            <a:ext cx="0" cy="49196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46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4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4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4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146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14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14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"/>
                                        <p:tgtEl>
                                          <p:spTgt spid="114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114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 tmFilter="0,0; .5, 1; 1, 1"/>
                                        <p:tgtEl>
                                          <p:spTgt spid="114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0" grpId="0"/>
      <p:bldP spid="114701" grpId="0"/>
      <p:bldP spid="114700" grpId="0"/>
      <p:bldP spid="114699" grpId="0"/>
      <p:bldP spid="114698" grpId="0"/>
      <p:bldP spid="114697" grpId="0"/>
      <p:bldP spid="114696" grpId="0"/>
      <p:bldP spid="114695" grpId="0"/>
      <p:bldP spid="114694" grpId="0"/>
      <p:bldP spid="11469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Autofit/>
          </a:bodyPr>
          <a:lstStyle/>
          <a:p>
            <a:br>
              <a:rPr lang="ru-RU" sz="2800" dirty="0"/>
            </a:br>
            <a:br>
              <a:rPr lang="ru-RU" sz="2800" dirty="0"/>
            </a:br>
            <a:r>
              <a:rPr lang="ru-RU" sz="2800" dirty="0"/>
              <a:t>По строению клетки все живые организмы делятся на две группы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доядерные</a:t>
            </a:r>
            <a:endParaRPr lang="ru-RU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dirty="0"/>
              <a:t>или</a:t>
            </a:r>
          </a:p>
          <a:p>
            <a:pPr algn="ctr">
              <a:buNone/>
            </a:pPr>
            <a:r>
              <a:rPr lang="ru-RU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прокариоты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бактерии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сине-зеленые водоросли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ядерные</a:t>
            </a:r>
          </a:p>
          <a:p>
            <a:pPr algn="ctr">
              <a:buNone/>
            </a:pPr>
            <a:r>
              <a:rPr lang="ru-RU" dirty="0"/>
              <a:t>или</a:t>
            </a:r>
          </a:p>
          <a:p>
            <a:pPr algn="ctr">
              <a:buNone/>
            </a:pPr>
            <a:r>
              <a:rPr lang="ru-RU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эукариоты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грибы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растения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животные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9" name="Rectangle 13"/>
          <p:cNvSpPr>
            <a:spLocks noChangeArrowheads="1"/>
          </p:cNvSpPr>
          <p:nvPr/>
        </p:nvSpPr>
        <p:spPr bwMode="auto">
          <a:xfrm>
            <a:off x="5943600" y="5032375"/>
            <a:ext cx="2743200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Есть. </a:t>
            </a:r>
          </a:p>
        </p:txBody>
      </p:sp>
      <p:sp>
        <p:nvSpPr>
          <p:cNvPr id="116748" name="Rectangle 12"/>
          <p:cNvSpPr>
            <a:spLocks noChangeArrowheads="1"/>
          </p:cNvSpPr>
          <p:nvPr/>
        </p:nvSpPr>
        <p:spPr bwMode="auto">
          <a:xfrm>
            <a:off x="3200400" y="5032375"/>
            <a:ext cx="2743200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sz="2400">
                <a:latin typeface="Georgia" pitchFamily="18" charset="0"/>
              </a:rPr>
              <a:t>Есть у низших </a:t>
            </a:r>
            <a:r>
              <a:rPr lang="ru-RU" sz="2400" dirty="0">
                <a:latin typeface="Georgia" pitchFamily="18" charset="0"/>
              </a:rPr>
              <a:t>растений.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 </a:t>
            </a:r>
          </a:p>
        </p:txBody>
      </p:sp>
      <p:sp>
        <p:nvSpPr>
          <p:cNvPr id="116747" name="Rectangle 11"/>
          <p:cNvSpPr>
            <a:spLocks noChangeArrowheads="1"/>
          </p:cNvSpPr>
          <p:nvPr/>
        </p:nvSpPr>
        <p:spPr bwMode="auto">
          <a:xfrm>
            <a:off x="457200" y="5032375"/>
            <a:ext cx="2743200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5. Клеточный центр</a:t>
            </a:r>
          </a:p>
        </p:txBody>
      </p:sp>
      <p:sp>
        <p:nvSpPr>
          <p:cNvPr id="116746" name="Rectangle 10"/>
          <p:cNvSpPr>
            <a:spLocks noChangeArrowheads="1"/>
          </p:cNvSpPr>
          <p:nvPr/>
        </p:nvSpPr>
        <p:spPr bwMode="auto">
          <a:xfrm>
            <a:off x="5943600" y="3362325"/>
            <a:ext cx="2743200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Гликоген.</a:t>
            </a:r>
          </a:p>
        </p:txBody>
      </p:sp>
      <p:sp>
        <p:nvSpPr>
          <p:cNvPr id="116745" name="Rectangle 9"/>
          <p:cNvSpPr>
            <a:spLocks noChangeArrowheads="1"/>
          </p:cNvSpPr>
          <p:nvPr/>
        </p:nvSpPr>
        <p:spPr bwMode="auto">
          <a:xfrm>
            <a:off x="3200400" y="3362325"/>
            <a:ext cx="2743200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Крахмал.</a:t>
            </a:r>
          </a:p>
        </p:txBody>
      </p:sp>
      <p:sp>
        <p:nvSpPr>
          <p:cNvPr id="116744" name="Rectangle 8"/>
          <p:cNvSpPr>
            <a:spLocks noChangeArrowheads="1"/>
          </p:cNvSpPr>
          <p:nvPr/>
        </p:nvSpPr>
        <p:spPr bwMode="auto">
          <a:xfrm>
            <a:off x="457200" y="3362325"/>
            <a:ext cx="2743200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4. Основной запасной углевод</a:t>
            </a:r>
          </a:p>
        </p:txBody>
      </p:sp>
      <p:sp>
        <p:nvSpPr>
          <p:cNvPr id="116743" name="Rectangle 7"/>
          <p:cNvSpPr>
            <a:spLocks noChangeArrowheads="1"/>
          </p:cNvSpPr>
          <p:nvPr/>
        </p:nvSpPr>
        <p:spPr bwMode="auto">
          <a:xfrm>
            <a:off x="5943600" y="277813"/>
            <a:ext cx="27432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Есть.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Многочисленные мелкие, выполняющие в основном функцию внутриклеточного пищеварения</a:t>
            </a:r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3200400" y="277813"/>
            <a:ext cx="27432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Есть.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В зрелых клетках крупная, как правило одиночная</a:t>
            </a:r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auto">
          <a:xfrm>
            <a:off x="457200" y="277813"/>
            <a:ext cx="27432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/>
              <a:t>3. Вакуоли </a:t>
            </a:r>
          </a:p>
        </p:txBody>
      </p:sp>
      <p:sp>
        <p:nvSpPr>
          <p:cNvPr id="33803" name="Line 14"/>
          <p:cNvSpPr>
            <a:spLocks noChangeShapeType="1"/>
          </p:cNvSpPr>
          <p:nvPr/>
        </p:nvSpPr>
        <p:spPr bwMode="auto">
          <a:xfrm>
            <a:off x="457200" y="277813"/>
            <a:ext cx="822960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4" name="Line 15"/>
          <p:cNvSpPr>
            <a:spLocks noChangeShapeType="1"/>
          </p:cNvSpPr>
          <p:nvPr/>
        </p:nvSpPr>
        <p:spPr bwMode="auto">
          <a:xfrm>
            <a:off x="457200" y="3362325"/>
            <a:ext cx="822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5" name="Line 16"/>
          <p:cNvSpPr>
            <a:spLocks noChangeShapeType="1"/>
          </p:cNvSpPr>
          <p:nvPr/>
        </p:nvSpPr>
        <p:spPr bwMode="auto">
          <a:xfrm>
            <a:off x="457200" y="5032375"/>
            <a:ext cx="822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6" name="Line 17"/>
          <p:cNvSpPr>
            <a:spLocks noChangeShapeType="1"/>
          </p:cNvSpPr>
          <p:nvPr/>
        </p:nvSpPr>
        <p:spPr bwMode="auto">
          <a:xfrm>
            <a:off x="457200" y="6702425"/>
            <a:ext cx="822960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7" name="Line 18"/>
          <p:cNvSpPr>
            <a:spLocks noChangeShapeType="1"/>
          </p:cNvSpPr>
          <p:nvPr/>
        </p:nvSpPr>
        <p:spPr bwMode="auto">
          <a:xfrm>
            <a:off x="457200" y="277813"/>
            <a:ext cx="0" cy="642461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8" name="Line 19"/>
          <p:cNvSpPr>
            <a:spLocks noChangeShapeType="1"/>
          </p:cNvSpPr>
          <p:nvPr/>
        </p:nvSpPr>
        <p:spPr bwMode="auto">
          <a:xfrm>
            <a:off x="3200400" y="277813"/>
            <a:ext cx="0" cy="64246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9" name="Line 20"/>
          <p:cNvSpPr>
            <a:spLocks noChangeShapeType="1"/>
          </p:cNvSpPr>
          <p:nvPr/>
        </p:nvSpPr>
        <p:spPr bwMode="auto">
          <a:xfrm>
            <a:off x="5943600" y="277813"/>
            <a:ext cx="0" cy="64246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10" name="Line 21"/>
          <p:cNvSpPr>
            <a:spLocks noChangeShapeType="1"/>
          </p:cNvSpPr>
          <p:nvPr/>
        </p:nvSpPr>
        <p:spPr bwMode="auto">
          <a:xfrm>
            <a:off x="8686800" y="277813"/>
            <a:ext cx="0" cy="642461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2788" name="Picture 6" descr="j017831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6188" y="188913"/>
            <a:ext cx="5746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167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16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16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1167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116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116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"/>
                                        <p:tgtEl>
                                          <p:spTgt spid="1167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116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 tmFilter="0,0; .5, 1; 1, 1"/>
                                        <p:tgtEl>
                                          <p:spTgt spid="116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9" grpId="0"/>
      <p:bldP spid="116748" grpId="0"/>
      <p:bldP spid="116747" grpId="0"/>
      <p:bldP spid="116746" grpId="0"/>
      <p:bldP spid="116745" grpId="0"/>
      <p:bldP spid="116744" grpId="0"/>
      <p:bldP spid="116743" grpId="0"/>
      <p:bldP spid="116742" grpId="0"/>
      <p:bldP spid="1167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животная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r"/>
            <a:r>
              <a:rPr lang="ru-RU" dirty="0"/>
              <a:t>растительная</a:t>
            </a:r>
          </a:p>
        </p:txBody>
      </p:sp>
      <p:pic>
        <p:nvPicPr>
          <p:cNvPr id="6" name="Picture 2" descr="https://pandia.ru/text/81/465/images/img7_8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 bwMode="auto">
          <a:xfrm>
            <a:off x="357157" y="2428868"/>
            <a:ext cx="8480961" cy="42148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Схема строения клетки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Данные\Desktop\n3Mb7JT2TQ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Части клетки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98635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romanUcPeriod"/>
            </a:pPr>
            <a:r>
              <a:rPr lang="ru-RU" b="1" dirty="0">
                <a:solidFill>
                  <a:srgbClr val="C00000"/>
                </a:solidFill>
              </a:rPr>
              <a:t>Плазматическая мембрана</a:t>
            </a:r>
            <a:endParaRPr lang="ru-RU" dirty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ru-RU" u="sng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ru-RU" u="sng" dirty="0"/>
              <a:t>Функции мембраны:</a:t>
            </a:r>
          </a:p>
          <a:p>
            <a:pPr marL="457200" indent="-457200">
              <a:lnSpc>
                <a:spcPct val="90000"/>
              </a:lnSpc>
              <a:buSzTx/>
              <a:buFont typeface="+mj-lt"/>
              <a:buAutoNum type="arabicPeriod"/>
              <a:defRPr/>
            </a:pPr>
            <a:r>
              <a:rPr lang="ru-RU" dirty="0"/>
              <a:t>Отграничивает содержимое клетки от окружающей среды.</a:t>
            </a:r>
          </a:p>
          <a:p>
            <a:pPr marL="457200" indent="-457200">
              <a:lnSpc>
                <a:spcPct val="90000"/>
              </a:lnSpc>
              <a:buSzTx/>
              <a:buFont typeface="+mj-lt"/>
              <a:buAutoNum type="arabicPeriod"/>
              <a:defRPr/>
            </a:pPr>
            <a:r>
              <a:rPr lang="ru-RU" dirty="0"/>
              <a:t>Защищает клетку.</a:t>
            </a:r>
          </a:p>
          <a:p>
            <a:pPr marL="457200" indent="-457200">
              <a:lnSpc>
                <a:spcPct val="90000"/>
              </a:lnSpc>
              <a:buSzTx/>
              <a:buFont typeface="+mj-lt"/>
              <a:buAutoNum type="arabicPeriod"/>
              <a:defRPr/>
            </a:pPr>
            <a:r>
              <a:rPr lang="ru-RU" dirty="0"/>
              <a:t>Воспринимает воздействие из внешней среды.</a:t>
            </a:r>
          </a:p>
          <a:p>
            <a:pPr marL="457200" indent="-457200">
              <a:lnSpc>
                <a:spcPct val="90000"/>
              </a:lnSpc>
              <a:buSzTx/>
              <a:buFont typeface="+mj-lt"/>
              <a:buAutoNum type="arabicPeriod"/>
              <a:defRPr/>
            </a:pPr>
            <a:r>
              <a:rPr lang="ru-RU" dirty="0"/>
              <a:t>Обеспечивает транспортную функцию.</a:t>
            </a:r>
          </a:p>
          <a:p>
            <a:pPr marL="457200" indent="-457200">
              <a:lnSpc>
                <a:spcPct val="90000"/>
              </a:lnSpc>
              <a:buSzTx/>
              <a:buFont typeface="+mj-lt"/>
              <a:buAutoNum type="arabicPeriod"/>
              <a:defRPr/>
            </a:pPr>
            <a:r>
              <a:rPr lang="ru-RU" dirty="0"/>
              <a:t>Обеспечивает связь с соседними клетками.</a:t>
            </a:r>
          </a:p>
          <a:p>
            <a:endParaRPr lang="ru-RU" dirty="0"/>
          </a:p>
        </p:txBody>
      </p:sp>
      <p:pic>
        <p:nvPicPr>
          <p:cNvPr id="3076" name="Picture 4" descr="D:\Данные\Desktop\png (3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929066"/>
            <a:ext cx="4572219" cy="2424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SzPct val="110000"/>
              <a:buFont typeface="Palatino Linotype" pitchFamily="18" charset="0"/>
              <a:buChar char="!"/>
            </a:pPr>
            <a:r>
              <a:rPr lang="ru-RU" dirty="0"/>
              <a:t> Плазматическая мембрана на внешней стороне имеет плотную </a:t>
            </a:r>
            <a:r>
              <a:rPr lang="ru-RU" b="1" i="1" dirty="0">
                <a:solidFill>
                  <a:srgbClr val="C00000"/>
                </a:solidFill>
              </a:rPr>
              <a:t>оболочку</a:t>
            </a:r>
            <a:r>
              <a:rPr lang="ru-RU" dirty="0"/>
              <a:t>, состоящую из </a:t>
            </a:r>
            <a:r>
              <a:rPr lang="ru-RU" b="1" i="1" dirty="0"/>
              <a:t>целлюлозы</a:t>
            </a:r>
            <a:r>
              <a:rPr lang="ru-RU" dirty="0"/>
              <a:t>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u="sng" dirty="0"/>
              <a:t>Функции оболочки: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Защитная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Опорная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441526" y="2727154"/>
            <a:ext cx="3118204" cy="4429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643570" y="335756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оболочка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4572000" y="3571876"/>
            <a:ext cx="1143008" cy="1428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6715140" y="214290"/>
            <a:ext cx="2143140" cy="1000132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Только у растений</a:t>
            </a:r>
            <a:r>
              <a:rPr lang="en-US" sz="2800" b="1" dirty="0">
                <a:solidFill>
                  <a:srgbClr val="C00000"/>
                </a:solidFill>
              </a:rPr>
              <a:t>!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Части клетки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198810" cy="4681728"/>
          </a:xfrm>
        </p:spPr>
        <p:txBody>
          <a:bodyPr/>
          <a:lstStyle/>
          <a:p>
            <a:pPr marL="514350" indent="-514350">
              <a:buFont typeface="+mj-lt"/>
              <a:buAutoNum type="romanUcPeriod" startAt="2"/>
            </a:pPr>
            <a:r>
              <a:rPr lang="ru-RU" b="1" dirty="0">
                <a:solidFill>
                  <a:srgbClr val="C00000"/>
                </a:solidFill>
              </a:rPr>
              <a:t>Цитоплазма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None/>
            </a:pPr>
            <a:r>
              <a:rPr lang="ru-RU" dirty="0"/>
              <a:t> Внутренняя среда клетки. </a:t>
            </a:r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u="sng" dirty="0"/>
              <a:t>Функции цитоплазмы:</a:t>
            </a:r>
          </a:p>
          <a:p>
            <a:pPr>
              <a:buNone/>
            </a:pPr>
            <a:r>
              <a:rPr lang="ru-RU" dirty="0"/>
              <a:t>Объединяет все части клетки между собой и обеспечивает их взаимодействие.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720" y="2500306"/>
            <a:ext cx="3357554" cy="3850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3357554" y="342900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цитоплазма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Данные\Desktop\я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4286232"/>
            <a:ext cx="2571768" cy="25717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Части клетки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270248" cy="4681728"/>
          </a:xfrm>
        </p:spPr>
        <p:txBody>
          <a:bodyPr/>
          <a:lstStyle/>
          <a:p>
            <a:pPr marL="514350" indent="-514350">
              <a:buFont typeface="+mj-lt"/>
              <a:buAutoNum type="romanUcPeriod" startAt="3"/>
            </a:pPr>
            <a:r>
              <a:rPr lang="ru-RU" b="1" dirty="0">
                <a:solidFill>
                  <a:srgbClr val="C00000"/>
                </a:solidFill>
              </a:rPr>
              <a:t>Ядро</a:t>
            </a:r>
          </a:p>
          <a:p>
            <a:pPr marL="514350" indent="-514350">
              <a:buFont typeface="+mj-lt"/>
              <a:buAutoNum type="romanUcPeriod" startAt="3"/>
            </a:pP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None/>
            </a:pPr>
            <a:r>
              <a:rPr lang="ru-RU" dirty="0"/>
              <a:t>Появилось в ходе эволюции у наиболее высокоорганизованных представителей живых организмов.</a:t>
            </a:r>
          </a:p>
          <a:p>
            <a:pPr marL="514350" indent="-514350">
              <a:buSzPct val="115000"/>
              <a:buFont typeface="Wingdings" pitchFamily="2" charset="2"/>
              <a:buChar char="?"/>
            </a:pPr>
            <a:r>
              <a:rPr lang="ru-RU" dirty="0"/>
              <a:t>Содержит одно или несколько ядрышек.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371600"/>
            <a:ext cx="4572000" cy="4681728"/>
          </a:xfrm>
        </p:spPr>
        <p:txBody>
          <a:bodyPr/>
          <a:lstStyle/>
          <a:p>
            <a:pPr>
              <a:buNone/>
            </a:pPr>
            <a:r>
              <a:rPr lang="ru-RU" u="sng" dirty="0"/>
              <a:t>Функции ядра: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Хранение наследственной информации.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Передача наследственной информации.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Управление процессами, проходящими в клетке.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Части клетки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270248" cy="4914920"/>
          </a:xfrm>
        </p:spPr>
        <p:txBody>
          <a:bodyPr/>
          <a:lstStyle/>
          <a:p>
            <a:pPr marL="514350" indent="-514350">
              <a:buFont typeface="+mj-lt"/>
              <a:buAutoNum type="romanUcPeriod" startAt="3"/>
            </a:pPr>
            <a:r>
              <a:rPr lang="ru-RU" b="1" dirty="0">
                <a:solidFill>
                  <a:srgbClr val="C00000"/>
                </a:solidFill>
              </a:rPr>
              <a:t>Ядро</a:t>
            </a:r>
          </a:p>
          <a:p>
            <a:pPr marL="514350" indent="-514350">
              <a:buSzPct val="115000"/>
              <a:buFont typeface="Wingdings" pitchFamily="2" charset="2"/>
              <a:buChar char="?"/>
            </a:pPr>
            <a:r>
              <a:rPr lang="ru-RU" dirty="0"/>
              <a:t>Наследственная информация «записана» в молекулах </a:t>
            </a:r>
            <a:r>
              <a:rPr lang="ru-RU" i="1" dirty="0">
                <a:solidFill>
                  <a:srgbClr val="FF0000"/>
                </a:solidFill>
              </a:rPr>
              <a:t>нуклеиновой кислоты</a:t>
            </a:r>
            <a:r>
              <a:rPr lang="ru-RU" dirty="0"/>
              <a:t>, которая входит в состав </a:t>
            </a:r>
            <a:r>
              <a:rPr lang="ru-RU" i="1" dirty="0">
                <a:solidFill>
                  <a:srgbClr val="FF0000"/>
                </a:solidFill>
              </a:rPr>
              <a:t>хромосом</a:t>
            </a:r>
            <a:r>
              <a:rPr lang="ru-RU" dirty="0"/>
              <a:t>. </a:t>
            </a:r>
          </a:p>
          <a:p>
            <a:pPr marL="514350" indent="-514350">
              <a:buSzPct val="115000"/>
              <a:buFont typeface="Wingdings" pitchFamily="2" charset="2"/>
              <a:buChar char="?"/>
            </a:pPr>
            <a:r>
              <a:rPr lang="ru-RU" dirty="0"/>
              <a:t>Хромосомы в клетках расположены попарно и называются </a:t>
            </a:r>
            <a:r>
              <a:rPr lang="ru-RU" b="1" i="1" dirty="0"/>
              <a:t>гомологичными</a:t>
            </a:r>
            <a:r>
              <a:rPr lang="ru-RU" dirty="0"/>
              <a:t>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SzPct val="110000"/>
              <a:buFont typeface="Palatino Linotype" pitchFamily="18" charset="0"/>
              <a:buChar char="!"/>
            </a:pPr>
            <a:r>
              <a:rPr lang="ru-RU" dirty="0"/>
              <a:t>Обычные клетки имеют двойной – </a:t>
            </a:r>
            <a:r>
              <a:rPr lang="ru-RU" u="sng" dirty="0"/>
              <a:t>диплоидный</a:t>
            </a:r>
            <a:r>
              <a:rPr lang="ru-RU" dirty="0"/>
              <a:t> набор хромосом</a:t>
            </a:r>
            <a:r>
              <a:rPr lang="en-US" dirty="0"/>
              <a:t> </a:t>
            </a:r>
            <a:r>
              <a:rPr lang="ru-RU" dirty="0"/>
              <a:t>(</a:t>
            </a:r>
            <a:r>
              <a:rPr lang="ru-RU" b="1" dirty="0"/>
              <a:t>2</a:t>
            </a:r>
            <a:r>
              <a:rPr lang="en-US" b="1" dirty="0"/>
              <a:t>n</a:t>
            </a:r>
            <a:r>
              <a:rPr lang="ru-RU" dirty="0"/>
              <a:t>).</a:t>
            </a:r>
          </a:p>
          <a:p>
            <a:pPr>
              <a:buSzPct val="110000"/>
              <a:buFont typeface="Palatino Linotype" pitchFamily="18" charset="0"/>
              <a:buChar char="!"/>
            </a:pPr>
            <a:r>
              <a:rPr lang="ru-RU" dirty="0"/>
              <a:t>Половые клетки гаметы имеют одинарный – </a:t>
            </a:r>
            <a:r>
              <a:rPr lang="ru-RU" u="sng" dirty="0"/>
              <a:t>гаплоидный</a:t>
            </a:r>
            <a:r>
              <a:rPr lang="ru-RU" dirty="0"/>
              <a:t> набор хромосом (</a:t>
            </a:r>
            <a:r>
              <a:rPr lang="en-US" b="1" dirty="0"/>
              <a:t>n</a:t>
            </a:r>
            <a:r>
              <a:rPr lang="ru-RU" dirty="0"/>
              <a:t>).</a:t>
            </a:r>
          </a:p>
        </p:txBody>
      </p:sp>
      <p:pic>
        <p:nvPicPr>
          <p:cNvPr id="1026" name="Picture 2" descr="D:\Данные\Desktop\БИОЛОГИЯ\УРОКИ\для презентаций\цитология\строение клетки\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4269343"/>
            <a:ext cx="2214578" cy="22457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D:\Данные\Desktop\кл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8437" y="1714488"/>
            <a:ext cx="3667125" cy="4629150"/>
          </a:xfrm>
          <a:prstGeom prst="rect">
            <a:avLst/>
          </a:prstGeom>
          <a:noFill/>
        </p:spPr>
      </p:pic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/>
              <a:t>План строения клетки</a:t>
            </a:r>
          </a:p>
        </p:txBody>
      </p:sp>
      <p:sp>
        <p:nvSpPr>
          <p:cNvPr id="40966" name="Oval 6"/>
          <p:cNvSpPr>
            <a:spLocks noChangeArrowheads="1"/>
          </p:cNvSpPr>
          <p:nvPr/>
        </p:nvSpPr>
        <p:spPr bwMode="auto">
          <a:xfrm>
            <a:off x="2357422" y="1643050"/>
            <a:ext cx="360362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1</a:t>
            </a:r>
          </a:p>
        </p:txBody>
      </p:sp>
      <p:sp>
        <p:nvSpPr>
          <p:cNvPr id="40967" name="Oval 7"/>
          <p:cNvSpPr>
            <a:spLocks noChangeArrowheads="1"/>
          </p:cNvSpPr>
          <p:nvPr/>
        </p:nvSpPr>
        <p:spPr bwMode="auto">
          <a:xfrm>
            <a:off x="7072330" y="1714488"/>
            <a:ext cx="360363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2</a:t>
            </a:r>
          </a:p>
        </p:txBody>
      </p:sp>
      <p:sp>
        <p:nvSpPr>
          <p:cNvPr id="40968" name="Oval 8"/>
          <p:cNvSpPr>
            <a:spLocks noChangeArrowheads="1"/>
          </p:cNvSpPr>
          <p:nvPr/>
        </p:nvSpPr>
        <p:spPr bwMode="auto">
          <a:xfrm>
            <a:off x="7858148" y="4000504"/>
            <a:ext cx="360362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3</a:t>
            </a:r>
          </a:p>
        </p:txBody>
      </p:sp>
      <p:sp>
        <p:nvSpPr>
          <p:cNvPr id="40969" name="AutoShape 9"/>
          <p:cNvSpPr>
            <a:spLocks noChangeArrowheads="1"/>
          </p:cNvSpPr>
          <p:nvPr/>
        </p:nvSpPr>
        <p:spPr bwMode="auto">
          <a:xfrm>
            <a:off x="7715272" y="4000504"/>
            <a:ext cx="1008063" cy="360363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chemeClr val="bg1"/>
                </a:solidFill>
              </a:rPr>
              <a:t>ядро</a:t>
            </a:r>
          </a:p>
        </p:txBody>
      </p:sp>
      <p:sp>
        <p:nvSpPr>
          <p:cNvPr id="40970" name="AutoShape 10"/>
          <p:cNvSpPr>
            <a:spLocks noChangeArrowheads="1"/>
          </p:cNvSpPr>
          <p:nvPr/>
        </p:nvSpPr>
        <p:spPr bwMode="auto">
          <a:xfrm>
            <a:off x="6929454" y="1714488"/>
            <a:ext cx="1657350" cy="360362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chemeClr val="bg1"/>
                </a:solidFill>
              </a:rPr>
              <a:t>цитоплазма</a:t>
            </a:r>
          </a:p>
        </p:txBody>
      </p:sp>
      <p:sp>
        <p:nvSpPr>
          <p:cNvPr id="40971" name="AutoShape 11"/>
          <p:cNvSpPr>
            <a:spLocks noChangeArrowheads="1"/>
          </p:cNvSpPr>
          <p:nvPr/>
        </p:nvSpPr>
        <p:spPr bwMode="auto">
          <a:xfrm>
            <a:off x="357158" y="1643050"/>
            <a:ext cx="2736850" cy="360362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chemeClr val="bg1"/>
                </a:solidFill>
              </a:rPr>
              <a:t>клеточная мембрана</a:t>
            </a:r>
          </a:p>
        </p:txBody>
      </p:sp>
      <p:cxnSp>
        <p:nvCxnSpPr>
          <p:cNvPr id="12" name="Прямая соединительная линия 11"/>
          <p:cNvCxnSpPr>
            <a:stCxn id="40966" idx="5"/>
          </p:cNvCxnSpPr>
          <p:nvPr/>
        </p:nvCxnSpPr>
        <p:spPr>
          <a:xfrm rot="16200000" flipH="1">
            <a:off x="2665010" y="1950638"/>
            <a:ext cx="763982" cy="76398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40967" idx="3"/>
          </p:cNvCxnSpPr>
          <p:nvPr/>
        </p:nvCxnSpPr>
        <p:spPr>
          <a:xfrm flipV="1">
            <a:off x="4929190" y="2022076"/>
            <a:ext cx="2195914" cy="76398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40968" idx="2"/>
          </p:cNvCxnSpPr>
          <p:nvPr/>
        </p:nvCxnSpPr>
        <p:spPr>
          <a:xfrm>
            <a:off x="5143504" y="3929066"/>
            <a:ext cx="2714644" cy="25162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6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9" grpId="0" animBg="1"/>
      <p:bldP spid="40970" grpId="0" animBg="1"/>
      <p:bldP spid="40971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344</TotalTime>
  <Words>531</Words>
  <Application>Microsoft Office PowerPoint</Application>
  <PresentationFormat>Экран (4:3)</PresentationFormat>
  <Paragraphs>152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Calibri</vt:lpstr>
      <vt:lpstr>Georgia</vt:lpstr>
      <vt:lpstr>Palatino Linotype</vt:lpstr>
      <vt:lpstr>Wingdings</vt:lpstr>
      <vt:lpstr>Wingdings 2</vt:lpstr>
      <vt:lpstr>Официальная</vt:lpstr>
      <vt:lpstr>Строение растительной и животной клетки                                 </vt:lpstr>
      <vt:lpstr>  По строению клетки все живые организмы делятся на две группы</vt:lpstr>
      <vt:lpstr>Презентация PowerPoint</vt:lpstr>
      <vt:lpstr>Части клетки</vt:lpstr>
      <vt:lpstr>Презентация PowerPoint</vt:lpstr>
      <vt:lpstr>Части клетки</vt:lpstr>
      <vt:lpstr>Части клетки</vt:lpstr>
      <vt:lpstr>Части клетки</vt:lpstr>
      <vt:lpstr>План строения клетки</vt:lpstr>
      <vt:lpstr>Органоиды клетки</vt:lpstr>
      <vt:lpstr>Органоиды клетки</vt:lpstr>
      <vt:lpstr>Органоиды клетки</vt:lpstr>
      <vt:lpstr>Органоиды клетки</vt:lpstr>
      <vt:lpstr>Органоиды клетки</vt:lpstr>
      <vt:lpstr>Органоиды клетки</vt:lpstr>
      <vt:lpstr>Презентация PowerPoint</vt:lpstr>
      <vt:lpstr>Органоиды клетки</vt:lpstr>
      <vt:lpstr>Органоиды клетки</vt:lpstr>
      <vt:lpstr>Сравнительная характеристика растительной и животной клеток</vt:lpstr>
      <vt:lpstr>Презентация PowerPoint</vt:lpstr>
      <vt:lpstr>Схема строения клетки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Александра Гурьяшова</cp:lastModifiedBy>
  <cp:revision>45</cp:revision>
  <dcterms:created xsi:type="dcterms:W3CDTF">2011-09-19T18:23:42Z</dcterms:created>
  <dcterms:modified xsi:type="dcterms:W3CDTF">2020-09-25T09:34:40Z</dcterms:modified>
</cp:coreProperties>
</file>