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6" r:id="rId3"/>
    <p:sldId id="259" r:id="rId4"/>
    <p:sldId id="257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2" r:id="rId18"/>
    <p:sldId id="273" r:id="rId19"/>
    <p:sldId id="274" r:id="rId20"/>
    <p:sldId id="275" r:id="rId21"/>
    <p:sldId id="276" r:id="rId22"/>
    <p:sldId id="277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A32EB-882D-4D53-B5C6-7D3C24CA703A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978F2-74B7-4028-9F13-B43734CCE0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7720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A32EB-882D-4D53-B5C6-7D3C24CA703A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978F2-74B7-4028-9F13-B43734CCE0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9907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A32EB-882D-4D53-B5C6-7D3C24CA703A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978F2-74B7-4028-9F13-B43734CCE0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502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A32EB-882D-4D53-B5C6-7D3C24CA703A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978F2-74B7-4028-9F13-B43734CCE0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238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A32EB-882D-4D53-B5C6-7D3C24CA703A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978F2-74B7-4028-9F13-B43734CCE0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049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A32EB-882D-4D53-B5C6-7D3C24CA703A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978F2-74B7-4028-9F13-B43734CCE0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7210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A32EB-882D-4D53-B5C6-7D3C24CA703A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978F2-74B7-4028-9F13-B43734CCE0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745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A32EB-882D-4D53-B5C6-7D3C24CA703A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978F2-74B7-4028-9F13-B43734CCE0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7789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A32EB-882D-4D53-B5C6-7D3C24CA703A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978F2-74B7-4028-9F13-B43734CCE0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8464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A32EB-882D-4D53-B5C6-7D3C24CA703A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978F2-74B7-4028-9F13-B43734CCE0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8020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A32EB-882D-4D53-B5C6-7D3C24CA703A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978F2-74B7-4028-9F13-B43734CCE0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815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BA32EB-882D-4D53-B5C6-7D3C24CA703A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9978F2-74B7-4028-9F13-B43734CCE0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989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15.emf"/><Relationship Id="rId7" Type="http://schemas.openxmlformats.org/officeDocument/2006/relationships/image" Target="../media/image19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emf"/><Relationship Id="rId5" Type="http://schemas.openxmlformats.org/officeDocument/2006/relationships/image" Target="../media/image17.emf"/><Relationship Id="rId4" Type="http://schemas.openxmlformats.org/officeDocument/2006/relationships/image" Target="../media/image16.emf"/><Relationship Id="rId9" Type="http://schemas.openxmlformats.org/officeDocument/2006/relationships/image" Target="../media/image21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960063"/>
          </a:xfrm>
          <a:solidFill>
            <a:schemeClr val="accent2"/>
          </a:solidFill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РАЗГОВОРЫ О ВАЖНОМ</a:t>
            </a:r>
            <a:br>
              <a:rPr lang="ru-RU" dirty="0" smtClean="0"/>
            </a:br>
            <a:r>
              <a:rPr lang="ru-RU" dirty="0" smtClean="0"/>
              <a:t>ДЕНЬ </a:t>
            </a:r>
            <a:r>
              <a:rPr lang="ru-RU" dirty="0" smtClean="0"/>
              <a:t>УЧИТЕЛЯ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 1-2 классы. Если бы я был учителем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57943" y="2499360"/>
            <a:ext cx="6444343" cy="37098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94172" y="3875315"/>
            <a:ext cx="3948493" cy="193899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Составитель: Иванова Т. А.,</a:t>
            </a:r>
          </a:p>
          <a:p>
            <a:r>
              <a:rPr lang="ru-RU" sz="2400" dirty="0" smtClean="0"/>
              <a:t>учитель начальных классов</a:t>
            </a:r>
          </a:p>
          <a:p>
            <a:r>
              <a:rPr lang="ru-RU" sz="2400" dirty="0" smtClean="0"/>
              <a:t>МОУ СШ № 57</a:t>
            </a:r>
          </a:p>
          <a:p>
            <a:r>
              <a:rPr lang="ru-RU" sz="2400" dirty="0" smtClean="0"/>
              <a:t>Кировского района ВОЛГОГРАДА</a:t>
            </a:r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18" y="652581"/>
            <a:ext cx="1368141" cy="40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36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779520"/>
            <a:ext cx="10515600" cy="2647405"/>
          </a:xfrm>
          <a:solidFill>
            <a:srgbClr val="FFFF00"/>
          </a:solidFill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3200" dirty="0" smtClean="0"/>
              <a:t>Страны на нашей планете разные, отличаются и школы, но важность профессии учителя признаётся во всех странах, во всём мире. Во все времена все народы понимали, что от учителя зависит то, какими вырастут дети: будут ли они воспитанными, образованными, научатся ли они думать, будут ли любить свою Родину, заботиться о ней. </a:t>
            </a:r>
          </a:p>
          <a:p>
            <a:pPr marL="0" indent="0">
              <a:buNone/>
            </a:pPr>
            <a:r>
              <a:rPr lang="ru-RU" sz="3200" dirty="0" smtClean="0"/>
              <a:t>Всемирный День Учителя отмечается более чем в ста странах. 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609" y="188413"/>
            <a:ext cx="5280431" cy="34787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88413"/>
            <a:ext cx="5146766" cy="3478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1010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509553"/>
            <a:ext cx="10515600" cy="2667409"/>
          </a:xfrm>
          <a:solidFill>
            <a:srgbClr val="92D050"/>
          </a:solidFill>
        </p:spPr>
        <p:txBody>
          <a:bodyPr/>
          <a:lstStyle/>
          <a:p>
            <a:r>
              <a:rPr lang="ru-RU" dirty="0" smtClean="0"/>
              <a:t>А как вы думаете, какой самый главный результат работы учителя? Чтобы вам было легче ответить на вопрос, прочитаем пословицу.</a:t>
            </a:r>
          </a:p>
          <a:p>
            <a:r>
              <a:rPr lang="ru-RU" dirty="0" smtClean="0"/>
              <a:t>Часто учителя сравнивают с деревом и говорят: </a:t>
            </a:r>
            <a:r>
              <a:rPr lang="ru-RU" sz="3600" b="1" dirty="0" smtClean="0"/>
              <a:t>«Дерево и учитель познаются по плоду». </a:t>
            </a:r>
            <a:endParaRPr lang="ru-RU" sz="36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936" y="313509"/>
            <a:ext cx="4369911" cy="319604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118847" y="757113"/>
            <a:ext cx="6780189" cy="2308324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ru-RU" sz="4800" dirty="0" smtClean="0"/>
              <a:t>Это те ученики, </a:t>
            </a:r>
          </a:p>
          <a:p>
            <a:r>
              <a:rPr lang="ru-RU" sz="4800" dirty="0" smtClean="0"/>
              <a:t>которых учитель научил, </a:t>
            </a:r>
          </a:p>
          <a:p>
            <a:r>
              <a:rPr lang="ru-RU" sz="4800" dirty="0"/>
              <a:t>и</a:t>
            </a:r>
            <a:r>
              <a:rPr lang="ru-RU" sz="4800" dirty="0" smtClean="0"/>
              <a:t>х знания. 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4446585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Назовите номера только тех картинок, которые соответствуют теме «Школа»</a:t>
            </a:r>
            <a:endParaRPr lang="ru-RU" sz="36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690688"/>
            <a:ext cx="2631141" cy="26714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172" y="1552528"/>
            <a:ext cx="2716306" cy="267148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9082" y="1731636"/>
            <a:ext cx="2716305" cy="248177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73672" y="1731637"/>
            <a:ext cx="2456328" cy="252272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1830" y="4307657"/>
            <a:ext cx="2436570" cy="230829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4400" y="4307657"/>
            <a:ext cx="2698376" cy="230829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45873" y="4254360"/>
            <a:ext cx="2647117" cy="236159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62179" y="4201866"/>
            <a:ext cx="2467821" cy="241408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393576" y="3666682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760765" y="2241599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dirty="0" smtClean="0">
                <a:solidFill>
                  <a:prstClr val="black"/>
                </a:solidFill>
              </a:rPr>
              <a:t>2</a:t>
            </a:r>
            <a:endParaRPr lang="ru-RU" sz="2800" b="1" dirty="0">
              <a:solidFill>
                <a:prstClr val="black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02188" y="366610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3</a:t>
            </a:r>
            <a:endParaRPr lang="ru-RU" sz="32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9305365" y="3666682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914400" y="4307657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3944469" y="4430385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8515335" y="6047010"/>
            <a:ext cx="377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11220648" y="5553951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8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7810857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88909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Составьте, пожалуйста, рассказ по картинкам «Чему нас учат учителя?»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90800" y="1793966"/>
            <a:ext cx="70104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8622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pPr algn="ctr"/>
            <a:r>
              <a:rPr lang="ru-RU" dirty="0" smtClean="0"/>
              <a:t> Что очень важно для того, чтобы быть хорошим учителем?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/>
          <a:lstStyle/>
          <a:p>
            <a:r>
              <a:rPr lang="ru-RU" dirty="0" smtClean="0"/>
              <a:t>Важно самим хорошо знать то, чему учишь. </a:t>
            </a:r>
          </a:p>
          <a:p>
            <a:r>
              <a:rPr lang="ru-RU" dirty="0" smtClean="0"/>
              <a:t>Нужно терпение. </a:t>
            </a:r>
          </a:p>
          <a:p>
            <a:r>
              <a:rPr lang="ru-RU" dirty="0" smtClean="0"/>
              <a:t>Еще важно, хотят ли научиться те, кого учишь.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8811" y="3387634"/>
            <a:ext cx="4350685" cy="26543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0423" y="3387634"/>
            <a:ext cx="3074126" cy="2477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1236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578372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ru-RU" sz="3200" b="1" dirty="0" smtClean="0"/>
              <a:t>Дорогие ребята! </a:t>
            </a:r>
            <a:r>
              <a:rPr lang="ru-RU" sz="3200" dirty="0" smtClean="0"/>
              <a:t>От вашего желания зависит, получится ли научить вас всему тому, чему  хотят научить учителя! </a:t>
            </a:r>
            <a:br>
              <a:rPr lang="ru-RU" sz="3200" dirty="0" smtClean="0"/>
            </a:br>
            <a:r>
              <a:rPr lang="ru-RU" sz="3200" dirty="0"/>
              <a:t>А</a:t>
            </a:r>
            <a:r>
              <a:rPr lang="ru-RU" sz="3200" dirty="0" smtClean="0"/>
              <a:t> впереди у вас интересные и увлекательные школьные годы. Ваш «багаж знаний» будет только пополняться и расти, если вы сами этого искренне пожелаете. </a:t>
            </a:r>
            <a:endParaRPr lang="ru-RU" sz="3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74376" y="3004457"/>
            <a:ext cx="5179423" cy="35879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526" y="3004457"/>
            <a:ext cx="5155473" cy="358793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46514" y="2943497"/>
            <a:ext cx="5405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?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31720" y="2943496"/>
            <a:ext cx="54053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6000" b="1" dirty="0">
                <a:solidFill>
                  <a:srgbClr val="FF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2576979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221321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>УЧЕНИК, ПОМНИ!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ТЫ УЧИШЬСЯ НЕ ДЛЯ ПАПЫ С МАМОЙ, НЕ ДЛЯ УЧИТЕЛЯ, А ДЛЯ СЕБЯ – ДЛЯ СВОЕГО БУДУЩЕГО.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72937" y="2664823"/>
            <a:ext cx="6792686" cy="3918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727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3736" y="174171"/>
            <a:ext cx="3657601" cy="2082165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412273"/>
            <a:ext cx="10515600" cy="3764689"/>
          </a:xfrm>
          <a:solidFill>
            <a:srgbClr val="FFFF00"/>
          </a:solidFill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sz="3200" dirty="0" smtClean="0"/>
              <a:t>У </a:t>
            </a:r>
            <a:r>
              <a:rPr lang="ru-RU" sz="3200" dirty="0"/>
              <a:t>многих из вас есть младшие братишки и </a:t>
            </a:r>
            <a:r>
              <a:rPr lang="ru-RU" sz="3200" dirty="0" smtClean="0"/>
              <a:t>сестрёнки</a:t>
            </a:r>
            <a:r>
              <a:rPr lang="ru-RU" sz="3200" dirty="0"/>
              <a:t>. Постарайтесь быть для них хорошими учителями, не забывайте, что только с любовью и терпением можно чему-то научить. </a:t>
            </a:r>
            <a:endParaRPr lang="ru-RU" sz="3200" dirty="0" smtClean="0"/>
          </a:p>
          <a:p>
            <a:pPr marL="0" indent="0">
              <a:buNone/>
            </a:pPr>
            <a:r>
              <a:rPr lang="ru-RU" sz="3200" dirty="0"/>
              <a:t> </a:t>
            </a:r>
            <a:r>
              <a:rPr lang="ru-RU" sz="3200" dirty="0" smtClean="0"/>
              <a:t>А </a:t>
            </a:r>
            <a:r>
              <a:rPr lang="ru-RU" sz="3200" dirty="0"/>
              <a:t>еще вы вполне можете быть учителями друг для друга. Уверена, что каждый из вас что-то умеет делать лучше других: кто-то лучше всех </a:t>
            </a:r>
            <a:r>
              <a:rPr lang="ru-RU" sz="3200" dirty="0" smtClean="0"/>
              <a:t>решает задачи, </a:t>
            </a:r>
            <a:r>
              <a:rPr lang="ru-RU" sz="3200" dirty="0"/>
              <a:t>кто-то лучше всех </a:t>
            </a:r>
            <a:r>
              <a:rPr lang="ru-RU" sz="3200" dirty="0" smtClean="0"/>
              <a:t>читает, </a:t>
            </a:r>
            <a:r>
              <a:rPr lang="ru-RU" sz="3200" dirty="0"/>
              <a:t>кто-то лучше всех делает </a:t>
            </a:r>
            <a:r>
              <a:rPr lang="ru-RU" sz="3200" dirty="0" smtClean="0"/>
              <a:t>оригами… </a:t>
            </a:r>
            <a:r>
              <a:rPr lang="ru-RU" sz="3200" dirty="0"/>
              <a:t>Давайте учиться друг у друга. А еще мы часто будем работать в группах, кто-то из вас окажется более знающим, очень важно помочь </a:t>
            </a:r>
            <a:r>
              <a:rPr lang="ru-RU" sz="3200" dirty="0" smtClean="0"/>
              <a:t>другим одноклассникам, </a:t>
            </a:r>
            <a:r>
              <a:rPr lang="ru-RU" sz="3200" dirty="0"/>
              <a:t>спокойно </a:t>
            </a:r>
            <a:r>
              <a:rPr lang="ru-RU" sz="3200" dirty="0" smtClean="0"/>
              <a:t>объяснить, а не выполнить всё самому! </a:t>
            </a:r>
            <a:endParaRPr lang="ru-RU" sz="3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8937" y="174171"/>
            <a:ext cx="2921725" cy="21912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9063" y="184037"/>
            <a:ext cx="3422147" cy="218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0284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pPr algn="ctr"/>
            <a:r>
              <a:rPr lang="ru-RU" b="1" dirty="0"/>
              <a:t>Игра «Продолжи предложения»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/>
          <a:lstStyle/>
          <a:p>
            <a:pPr marL="0" indent="0">
              <a:buNone/>
            </a:pPr>
            <a:r>
              <a:rPr lang="ru-RU" sz="3200" dirty="0" smtClean="0"/>
              <a:t>      А </a:t>
            </a:r>
            <a:r>
              <a:rPr lang="ru-RU" sz="3200" dirty="0"/>
              <a:t>теперь давайте сыграем в игру «Продолжи предложения». Я буду начинать предложение, а вы будете продолжать, добавляя </a:t>
            </a:r>
            <a:r>
              <a:rPr lang="ru-RU" sz="3200" dirty="0" smtClean="0"/>
              <a:t>по несколько </a:t>
            </a:r>
            <a:r>
              <a:rPr lang="ru-RU" sz="3200" dirty="0"/>
              <a:t>слов. </a:t>
            </a:r>
            <a:endParaRPr lang="ru-RU" sz="3200" dirty="0" smtClean="0"/>
          </a:p>
          <a:p>
            <a:r>
              <a:rPr lang="ru-RU" sz="3600" b="1" dirty="0"/>
              <a:t>Если бы я был учителем, я бы всегда </a:t>
            </a:r>
            <a:r>
              <a:rPr lang="ru-RU" sz="3600" b="1" dirty="0" smtClean="0"/>
              <a:t>…..</a:t>
            </a:r>
          </a:p>
          <a:p>
            <a:r>
              <a:rPr lang="ru-RU" sz="3600" b="1" dirty="0" smtClean="0"/>
              <a:t>Если </a:t>
            </a:r>
            <a:r>
              <a:rPr lang="ru-RU" sz="3600" b="1" dirty="0"/>
              <a:t>бы я был учителем, я бы обязательно </a:t>
            </a:r>
            <a:r>
              <a:rPr lang="ru-RU" sz="3600" b="1" dirty="0" smtClean="0"/>
              <a:t>……</a:t>
            </a:r>
          </a:p>
          <a:p>
            <a:r>
              <a:rPr lang="ru-RU" sz="3600" b="1" dirty="0"/>
              <a:t>Если бы я был учителем, я бы никогда </a:t>
            </a:r>
            <a:r>
              <a:rPr lang="ru-RU" sz="3600" b="1" dirty="0" smtClean="0"/>
              <a:t>…….</a:t>
            </a:r>
          </a:p>
          <a:p>
            <a:r>
              <a:rPr lang="ru-RU" sz="3600" b="1" dirty="0"/>
              <a:t>Я хочу научиться у своих учителей ….</a:t>
            </a:r>
          </a:p>
        </p:txBody>
      </p:sp>
    </p:spTree>
    <p:extLst>
      <p:ext uri="{BB962C8B-B14F-4D97-AF65-F5344CB8AC3E}">
        <p14:creationId xmlns:p14="http://schemas.microsoft.com/office/powerpoint/2010/main" val="16960795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003606"/>
          </a:xfrm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ru-RU" dirty="0"/>
              <a:t>Первый учитель для любого человека − это добрый волшебник, помощник на сложной дороге к знаниям.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04160" y="2368731"/>
            <a:ext cx="6879771" cy="424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9792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383177"/>
            <a:ext cx="9144000" cy="2682240"/>
          </a:xfrm>
          <a:solidFill>
            <a:schemeClr val="accent2"/>
          </a:solidFill>
        </p:spPr>
        <p:txBody>
          <a:bodyPr>
            <a:normAutofit/>
          </a:bodyPr>
          <a:lstStyle/>
          <a:p>
            <a:r>
              <a:rPr lang="ru-RU" dirty="0" smtClean="0"/>
              <a:t>Давайте подумаем, как связаны вот эти слова: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sz="4400" b="1" dirty="0" smtClean="0"/>
              <a:t>УЧИТЬ УЧИТЬСЯ УЧИТЕЛЬ УЧЕНИКИ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32856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/>
          <a:lstStyle/>
          <a:p>
            <a:pPr algn="ctr"/>
            <a:r>
              <a:rPr lang="ru-RU" dirty="0" smtClean="0"/>
              <a:t>ТАЛАНТ учителя заключается в умении передать свои знания другому.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20091" y="1825624"/>
            <a:ext cx="8377645" cy="4853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5550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933938"/>
          </a:xfrm>
          <a:solidFill>
            <a:srgbClr val="00B0F0"/>
          </a:solidFill>
        </p:spPr>
        <p:txBody>
          <a:bodyPr>
            <a:normAutofit fontScale="90000"/>
          </a:bodyPr>
          <a:lstStyle/>
          <a:p>
            <a:r>
              <a:rPr lang="ru-RU" dirty="0"/>
              <a:t>Учитель не только учит думать, но еще и учит уважению, любви к ближнему, помогает </a:t>
            </a:r>
            <a:r>
              <a:rPr lang="ru-RU" dirty="0" smtClean="0"/>
              <a:t>ученикам </a:t>
            </a:r>
            <a:r>
              <a:rPr lang="ru-RU" dirty="0"/>
              <a:t>вырасти настоящими людьми.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435928"/>
            <a:ext cx="6057900" cy="3810000"/>
          </a:xfrm>
          <a:prstGeom prst="rect">
            <a:avLst/>
          </a:prstGeom>
          <a:solidFill>
            <a:srgbClr val="00B0F0"/>
          </a:solidFill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0483" y="2553924"/>
            <a:ext cx="4093573" cy="3692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4717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/>
          <a:lstStyle/>
          <a:p>
            <a:r>
              <a:rPr lang="ru-RU" b="1" dirty="0"/>
              <a:t>Творческое задание: </a:t>
            </a:r>
            <a:r>
              <a:rPr lang="ru-RU" dirty="0"/>
              <a:t>нарисовать рисунок на тему  «Моя учительница (Мой учитель)»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128135"/>
            <a:ext cx="4991100" cy="38459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0577" y="2128134"/>
            <a:ext cx="4861560" cy="3906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680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8171" y="226422"/>
            <a:ext cx="8247017" cy="4406538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3366" y="4795247"/>
            <a:ext cx="10515600" cy="1788433"/>
          </a:xfrm>
          <a:solidFill>
            <a:srgbClr val="00B050"/>
          </a:solidFill>
        </p:spPr>
        <p:txBody>
          <a:bodyPr>
            <a:normAutofit/>
          </a:bodyPr>
          <a:lstStyle/>
          <a:p>
            <a:r>
              <a:rPr lang="ru-RU" sz="4800" dirty="0" smtClean="0"/>
              <a:t>Учитель – это тот, кто учит. </a:t>
            </a:r>
          </a:p>
          <a:p>
            <a:r>
              <a:rPr lang="ru-RU" sz="4800" dirty="0" smtClean="0"/>
              <a:t>Учитель учит, а ученики учатся. </a:t>
            </a:r>
          </a:p>
        </p:txBody>
      </p:sp>
    </p:spTree>
    <p:extLst>
      <p:ext uri="{BB962C8B-B14F-4D97-AF65-F5344CB8AC3E}">
        <p14:creationId xmlns:p14="http://schemas.microsoft.com/office/powerpoint/2010/main" val="10962402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>Учитель помогает ученикам многому научиться. 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914809"/>
          </a:xfrm>
          <a:solidFill>
            <a:srgbClr val="FFFF00"/>
          </a:solidFill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А как вы думаете, может ли компьютер заменить учителя?</a:t>
            </a:r>
          </a:p>
          <a:p>
            <a:pPr marL="0" indent="0">
              <a:buNone/>
            </a:pPr>
            <a:r>
              <a:rPr lang="ru-RU" b="1" dirty="0" smtClean="0"/>
              <a:t>Можно ли без учителя всё узнать благодаря Интернету?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4343" y="2887682"/>
            <a:ext cx="3784146" cy="378414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27909" y="4063339"/>
            <a:ext cx="401465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Р</a:t>
            </a:r>
            <a:r>
              <a:rPr lang="ru-RU" sz="2800" dirty="0" smtClean="0"/>
              <a:t>аботе на компьютере нужно сначала тоже научиться. Не всегда все понятно, а учитель разъясняет.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7007204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6708" y="187506"/>
            <a:ext cx="5373189" cy="3060791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248297"/>
            <a:ext cx="10515600" cy="2928666"/>
          </a:xfrm>
          <a:solidFill>
            <a:srgbClr val="FFFF00"/>
          </a:solidFill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4400" dirty="0" smtClean="0"/>
              <a:t> Мы с вами прекрасно знаем, как важны в жизни книги, как многому можно научиться благодаря общению с книгами.</a:t>
            </a:r>
          </a:p>
          <a:p>
            <a:pPr marL="0" indent="0">
              <a:buNone/>
            </a:pPr>
            <a:r>
              <a:rPr lang="ru-RU" sz="4400" dirty="0" smtClean="0"/>
              <a:t> А как же нам тогда объяснить пословицу «И груда книг не заменит хорошего учителя»? </a:t>
            </a:r>
          </a:p>
          <a:p>
            <a:pPr marL="0" indent="0">
              <a:buNone/>
            </a:pPr>
            <a:r>
              <a:rPr lang="ru-RU" sz="4400" dirty="0" smtClean="0"/>
              <a:t>В чём секрет профессии учителя?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627614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082833"/>
            <a:ext cx="10515600" cy="3094129"/>
          </a:xfrm>
          <a:solidFill>
            <a:srgbClr val="00B050"/>
          </a:solidFill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4400" dirty="0" smtClean="0"/>
              <a:t>В книгах много знаний, но трудно сразу всё самому понять. А учитель помогает усвоить самое важное и трудное. В книгах можно узнать, как себя вести, но не всегда сразу получается, а учитель всегда может разъяснить и исправить ошибки. </a:t>
            </a:r>
            <a:endParaRPr lang="ru-RU" sz="4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5349" y="226422"/>
            <a:ext cx="4720046" cy="2856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3533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6582" y="243841"/>
            <a:ext cx="8908869" cy="5869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8109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4055020"/>
            <a:ext cx="10515600" cy="2128066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ru-RU" sz="3600" dirty="0" smtClean="0"/>
              <a:t>Ежегодно 5 октября в нашей стране отмечается Всемирный День учителя. Давайте подумаем, что значит «всемирный»? И почему День учителя именно всемирный?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9571" y="193902"/>
            <a:ext cx="5992858" cy="3747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3341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7240" y="4568825"/>
            <a:ext cx="10515600" cy="1640386"/>
          </a:xfrm>
          <a:solidFill>
            <a:srgbClr val="FFFF00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Этот праздник для всех стран. В мире много стран, и в каждой стране есть школы и учителя. Профессия учителя важная для всего мира. 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790" y="374060"/>
            <a:ext cx="5084581" cy="39541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374060"/>
            <a:ext cx="4992197" cy="395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50306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756</Words>
  <Application>Microsoft Office PowerPoint</Application>
  <PresentationFormat>Широкоэкранный</PresentationFormat>
  <Paragraphs>56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Тема Office</vt:lpstr>
      <vt:lpstr>РАЗГОВОРЫ О ВАЖНОМ ДЕНЬ УЧИТЕЛЯ  1-2 классы. Если бы я был учителем </vt:lpstr>
      <vt:lpstr>Давайте подумаем, как связаны вот эти слова: </vt:lpstr>
      <vt:lpstr>Презентация PowerPoint</vt:lpstr>
      <vt:lpstr>Учитель помогает ученикам многому научиться.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Назовите номера только тех картинок, которые соответствуют теме «Школа»</vt:lpstr>
      <vt:lpstr>Составьте, пожалуйста, рассказ по картинкам «Чему нас учат учителя?»</vt:lpstr>
      <vt:lpstr> Что очень важно для того, чтобы быть хорошим учителем? </vt:lpstr>
      <vt:lpstr>Дорогие ребята! От вашего желания зависит, получится ли научить вас всему тому, чему  хотят научить учителя!  А впереди у вас интересные и увлекательные школьные годы. Ваш «багаж знаний» будет только пополняться и расти, если вы сами этого искренне пожелаете. </vt:lpstr>
      <vt:lpstr>УЧЕНИК, ПОМНИ! ТЫ УЧИШЬСЯ НЕ ДЛЯ ПАПЫ С МАМОЙ, НЕ ДЛЯ УЧИТЕЛЯ, А ДЛЯ СЕБЯ – ДЛЯ СВОЕГО БУДУЩЕГО.</vt:lpstr>
      <vt:lpstr>Презентация PowerPoint</vt:lpstr>
      <vt:lpstr>Игра «Продолжи предложения» </vt:lpstr>
      <vt:lpstr>Первый учитель для любого человека − это добрый волшебник, помощник на сложной дороге к знаниям. </vt:lpstr>
      <vt:lpstr>ТАЛАНТ учителя заключается в умении передать свои знания другому.</vt:lpstr>
      <vt:lpstr>Учитель не только учит думать, но еще и учит уважению, любви к ближнему, помогает ученикам вырасти настоящими людьми.</vt:lpstr>
      <vt:lpstr>Творческое задание: нарисовать рисунок на тему  «Моя учительница (Мой учитель)»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Давайте подумаем, как связаны вот эти слова:</dc:title>
  <dc:creator>RePack by SPecialiST</dc:creator>
  <cp:lastModifiedBy>RePack by SPecialiST</cp:lastModifiedBy>
  <cp:revision>13</cp:revision>
  <dcterms:created xsi:type="dcterms:W3CDTF">2022-10-02T08:44:17Z</dcterms:created>
  <dcterms:modified xsi:type="dcterms:W3CDTF">2022-10-02T10:44:49Z</dcterms:modified>
</cp:coreProperties>
</file>