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media/audio2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sldIdLst>
    <p:sldId id="256" r:id="rId4"/>
    <p:sldId id="294" r:id="rId5"/>
    <p:sldId id="283" r:id="rId6"/>
    <p:sldId id="280" r:id="rId7"/>
    <p:sldId id="282" r:id="rId8"/>
    <p:sldId id="257" r:id="rId9"/>
    <p:sldId id="258" r:id="rId10"/>
    <p:sldId id="261" r:id="rId11"/>
    <p:sldId id="262" r:id="rId12"/>
    <p:sldId id="263" r:id="rId13"/>
    <p:sldId id="264" r:id="rId14"/>
    <p:sldId id="281" r:id="rId15"/>
    <p:sldId id="265" r:id="rId16"/>
    <p:sldId id="266" r:id="rId17"/>
    <p:sldId id="267" r:id="rId18"/>
    <p:sldId id="268" r:id="rId19"/>
    <p:sldId id="270" r:id="rId20"/>
    <p:sldId id="271" r:id="rId21"/>
    <p:sldId id="269" r:id="rId22"/>
    <p:sldId id="272" r:id="rId23"/>
    <p:sldId id="273" r:id="rId24"/>
    <p:sldId id="278" r:id="rId25"/>
    <p:sldId id="279" r:id="rId26"/>
    <p:sldId id="274" r:id="rId27"/>
    <p:sldId id="275" r:id="rId28"/>
    <p:sldId id="276" r:id="rId29"/>
    <p:sldId id="27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37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6778"/>
            <a:ext cx="889248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1"/>
            <a:ext cx="785921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837928" y="2276872"/>
            <a:ext cx="785921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81203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542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0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141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851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3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1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714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75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56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107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124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04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84AF-A4A6-42E2-A0A7-C7364E72677E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A8590-4DEA-45A2-9894-72D9D3ED4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24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56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slide" Target="slide6.xml"/><Relationship Id="rId9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9.png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slide" Target="slide6.xml"/><Relationship Id="rId9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slide" Target="slide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9.png"/><Relationship Id="rId7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slide" Target="slide6.xml"/><Relationship Id="rId9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18" Type="http://schemas.openxmlformats.org/officeDocument/2006/relationships/slide" Target="slide27.xml"/><Relationship Id="rId3" Type="http://schemas.openxmlformats.org/officeDocument/2006/relationships/slide" Target="slide7.xml"/><Relationship Id="rId21" Type="http://schemas.openxmlformats.org/officeDocument/2006/relationships/slide" Target="slide22.xml"/><Relationship Id="rId7" Type="http://schemas.openxmlformats.org/officeDocument/2006/relationships/slide" Target="slide11.xml"/><Relationship Id="rId12" Type="http://schemas.openxmlformats.org/officeDocument/2006/relationships/slide" Target="slide17.xml"/><Relationship Id="rId17" Type="http://schemas.openxmlformats.org/officeDocument/2006/relationships/slide" Target="slide26.xml"/><Relationship Id="rId2" Type="http://schemas.openxmlformats.org/officeDocument/2006/relationships/image" Target="../media/image5.png"/><Relationship Id="rId16" Type="http://schemas.openxmlformats.org/officeDocument/2006/relationships/slide" Target="slide25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6.xml"/><Relationship Id="rId5" Type="http://schemas.openxmlformats.org/officeDocument/2006/relationships/slide" Target="slide9.xml"/><Relationship Id="rId15" Type="http://schemas.openxmlformats.org/officeDocument/2006/relationships/slide" Target="slide24.xml"/><Relationship Id="rId10" Type="http://schemas.openxmlformats.org/officeDocument/2006/relationships/slide" Target="slide15.xml"/><Relationship Id="rId19" Type="http://schemas.openxmlformats.org/officeDocument/2006/relationships/slide" Target="slide23.xml"/><Relationship Id="rId4" Type="http://schemas.openxmlformats.org/officeDocument/2006/relationships/slide" Target="slide8.xml"/><Relationship Id="rId9" Type="http://schemas.openxmlformats.org/officeDocument/2006/relationships/slide" Target="slide14.xml"/><Relationship Id="rId14" Type="http://schemas.openxmlformats.org/officeDocument/2006/relationships/slide" Target="slide19.xml"/><Relationship Id="rId22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4694" y="1340768"/>
            <a:ext cx="6497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ickham Script Three" pitchFamily="66" charset="0"/>
              </a:rPr>
              <a:t>«Юный финансист»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ickham Script Three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5373216"/>
            <a:ext cx="5351395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2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971600" y="5589240"/>
            <a:ext cx="720080" cy="720080"/>
          </a:xfrm>
          <a:prstGeom prst="actionButtonInformati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Героине какой сказки удалось за нетрудовую денежную единицу сделать выгоднейшую покупку к своему юбилею? </a:t>
            </a:r>
            <a:r>
              <a:rPr lang="ru-RU" sz="3600" b="1" i="1" dirty="0">
                <a:solidFill>
                  <a:srgbClr val="002060"/>
                </a:solidFill>
              </a:rPr>
              <a:t> 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s://pbs.twimg.com/media/DbNJDoJW4AAYB1F.jpg:larg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645024"/>
            <a:ext cx="1780807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072875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0872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>
                <a:solidFill>
                  <a:srgbClr val="002060"/>
                </a:solidFill>
              </a:rPr>
              <a:t>Бывают они медные,</a:t>
            </a:r>
          </a:p>
          <a:p>
            <a:pPr fontAlgn="base"/>
            <a:r>
              <a:rPr lang="ru-RU" sz="3600" b="1" dirty="0">
                <a:solidFill>
                  <a:srgbClr val="002060"/>
                </a:solidFill>
              </a:rPr>
              <a:t>Блестящие, бумажные,</a:t>
            </a:r>
          </a:p>
          <a:p>
            <a:pPr fontAlgn="base"/>
            <a:r>
              <a:rPr lang="ru-RU" sz="3600" b="1" dirty="0">
                <a:solidFill>
                  <a:srgbClr val="002060"/>
                </a:solidFill>
              </a:rPr>
              <a:t>Но для любого из людей,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Поверьте, очень важные!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3717032"/>
            <a:ext cx="18998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Деньги </a:t>
            </a:r>
          </a:p>
        </p:txBody>
      </p:sp>
    </p:spTree>
    <p:extLst>
      <p:ext uri="{BB962C8B-B14F-4D97-AF65-F5344CB8AC3E}">
        <p14:creationId xmlns:p14="http://schemas.microsoft.com/office/powerpoint/2010/main" val="255049351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9100"/>
            <a:ext cx="8424936" cy="681628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Коль собрался ты в Китай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Как зовут их деньги – знай!</a:t>
            </a:r>
          </a:p>
        </p:txBody>
      </p:sp>
      <p:pic>
        <p:nvPicPr>
          <p:cNvPr id="5" name="юань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763943"/>
            <a:ext cx="3672408" cy="1788511"/>
          </a:xfrm>
          <a:prstGeom prst="rect">
            <a:avLst/>
          </a:prstGeom>
        </p:spPr>
      </p:pic>
      <p:pic>
        <p:nvPicPr>
          <p:cNvPr id="4" name="марка">
            <a:extLst>
              <a:ext uri="{FF2B5EF4-FFF2-40B4-BE49-F238E27FC236}">
                <a16:creationId xmlns:a16="http://schemas.microsoft.com/office/drawing/2014/main" xmlns="" id="{C9C2147E-3097-491C-94DA-0327F19D2E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47" y="4023335"/>
            <a:ext cx="3971715" cy="1924206"/>
          </a:xfrm>
          <a:prstGeom prst="rect">
            <a:avLst/>
          </a:prstGeom>
        </p:spPr>
      </p:pic>
      <p:pic>
        <p:nvPicPr>
          <p:cNvPr id="7" name="фунт">
            <a:extLst>
              <a:ext uri="{FF2B5EF4-FFF2-40B4-BE49-F238E27FC236}">
                <a16:creationId xmlns:a16="http://schemas.microsoft.com/office/drawing/2014/main" xmlns="" id="{CF307D87-A591-495B-84B2-3A10B9444FD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4080844"/>
            <a:ext cx="3995441" cy="1894505"/>
          </a:xfrm>
          <a:prstGeom prst="rect">
            <a:avLst/>
          </a:prstGeom>
        </p:spPr>
      </p:pic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:a16="http://schemas.microsoft.com/office/drawing/2014/main" xmlns="" id="{5CD0102D-7215-466F-8D32-0BB96A2D6095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7361C851-CBE9-4DFB-83A9-9647C03CD07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: влево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xmlns="" id="{5D964F76-DDB3-4DD9-95E4-C3541938677F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5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0625 L 0.00712 0.00625 C 0.00869 0.01227 0.01025 0.01852 0.01181 0.02477 C 0.01233 0.02755 0.01337 0.03032 0.01337 0.0331 C 0.01337 0.06181 0.01303 0.09028 0.01181 0.11875 C 0.01146 0.125 0.00938 0.13102 0.00869 0.13727 C 0.0073 0.14699 0.0066 0.15671 0.00556 0.16644 C 0.00504 0.17616 0.00469 0.18611 0.004 0.1956 C 0.00365 0.19792 0.00261 0.19977 0.00244 0.20208 C 0.00157 0.2081 0.00139 0.21458 0.00087 0.2206 C 0.00035 0.225 -0.00034 0.22894 -0.00069 0.2331 C -0.00191 0.24282 -0.00243 0.25278 -0.00381 0.26227 C -0.00555 0.27338 -0.00538 0.26921 -0.00538 0.275 L -0.00069 0.26227 " pathEditMode="relative" ptsTypes="AAAAAAAAAAAA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Сколько купили вы колбасы,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Стрелкой покажут вам точно …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33606" y="3244334"/>
            <a:ext cx="1197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Весы</a:t>
            </a:r>
          </a:p>
        </p:txBody>
      </p:sp>
    </p:spTree>
    <p:extLst>
      <p:ext uri="{BB962C8B-B14F-4D97-AF65-F5344CB8AC3E}">
        <p14:creationId xmlns:p14="http://schemas.microsoft.com/office/powerpoint/2010/main" val="83300737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Всё, что в жизни продаётся,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Одинаково зовётся: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И крупа и самовар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Называются …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077072"/>
            <a:ext cx="1581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Товар</a:t>
            </a:r>
          </a:p>
        </p:txBody>
      </p:sp>
    </p:spTree>
    <p:extLst>
      <p:ext uri="{BB962C8B-B14F-4D97-AF65-F5344CB8AC3E}">
        <p14:creationId xmlns:p14="http://schemas.microsoft.com/office/powerpoint/2010/main" val="30574990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8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Это крупный магазин,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У него не счесть витрин.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Всё найдётся на прилавке –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От одежды до булавки.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4077072"/>
            <a:ext cx="31040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Супермаркет</a:t>
            </a:r>
          </a:p>
        </p:txBody>
      </p:sp>
    </p:spTree>
    <p:extLst>
      <p:ext uri="{BB962C8B-B14F-4D97-AF65-F5344CB8AC3E}">
        <p14:creationId xmlns:p14="http://schemas.microsoft.com/office/powerpoint/2010/main" val="31446084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1472184"/>
            <a:ext cx="4708564" cy="196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95554" y="3789040"/>
            <a:ext cx="2685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 в А </a:t>
            </a:r>
            <a:r>
              <a:rPr lang="ru-RU" sz="5400" b="1" cap="none" spc="0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xmlns="" id="{61E4B931-6E64-4C25-A92B-BF1661567A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1463942"/>
            <a:ext cx="4708564" cy="196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56487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35696" y="908720"/>
            <a:ext cx="5502111" cy="217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13726" y="3573016"/>
            <a:ext cx="3793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л </a:t>
            </a:r>
            <a:r>
              <a:rPr lang="ru-RU" sz="5400" b="1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танк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940152" y="3356992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300192" y="3356992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38540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908720"/>
            <a:ext cx="6240544" cy="217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39453" y="3717032"/>
            <a:ext cx="3965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олень </a:t>
            </a:r>
            <a:r>
              <a:rPr lang="ru-RU" sz="5400" b="1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ргит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347864" y="3645024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07904" y="3645024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56176" y="3573016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220072" y="3573016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44405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548680"/>
            <a:ext cx="637628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57565" y="3789040"/>
            <a:ext cx="3929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5400" b="1" cap="none" spc="0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толи</a:t>
            </a:r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мост </a:t>
            </a:r>
            <a:r>
              <a:rPr lang="ru-RU" sz="5400" b="1" cap="none" spc="0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07904" y="3645024"/>
            <a:ext cx="36004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64704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Пояснительная записка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71612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   Игра предназначена для учащихся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1-2 классов , проводится между командами в виде телешоу «Своя игра»,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рассчитана на 30-35 минут.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Игра основана на интерактивном приёме, который можно применять с учащимися также и в  среднем звене 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Для проведения игры необходим мультимедийный проектор.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905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76672"/>
            <a:ext cx="4500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Как набрать 29 рублей? </a:t>
            </a:r>
          </a:p>
        </p:txBody>
      </p:sp>
      <p:pic>
        <p:nvPicPr>
          <p:cNvPr id="1026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052736"/>
            <a:ext cx="1143670" cy="1138338"/>
          </a:xfrm>
          <a:prstGeom prst="rect">
            <a:avLst/>
          </a:prstGeom>
          <a:noFill/>
        </p:spPr>
      </p:pic>
      <p:pic>
        <p:nvPicPr>
          <p:cNvPr id="1028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63688" y="1196752"/>
            <a:ext cx="933183" cy="923451"/>
          </a:xfrm>
          <a:prstGeom prst="rect">
            <a:avLst/>
          </a:prstGeom>
          <a:noFill/>
        </p:spPr>
      </p:pic>
      <p:pic>
        <p:nvPicPr>
          <p:cNvPr id="1030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71800" y="1124744"/>
            <a:ext cx="1040433" cy="1040433"/>
          </a:xfrm>
          <a:prstGeom prst="rect">
            <a:avLst/>
          </a:prstGeom>
          <a:noFill/>
        </p:spPr>
      </p:pic>
      <p:pic>
        <p:nvPicPr>
          <p:cNvPr id="1032" name="Picture 8" descr="http://yacollectioner.ru/wp-content/uploads/2017/12/big-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23928" y="1196752"/>
            <a:ext cx="831995" cy="820466"/>
          </a:xfrm>
          <a:prstGeom prst="rect">
            <a:avLst/>
          </a:prstGeom>
          <a:noFill/>
        </p:spPr>
      </p:pic>
      <p:pic>
        <p:nvPicPr>
          <p:cNvPr id="1034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11560" y="2276872"/>
            <a:ext cx="1339198" cy="1340768"/>
          </a:xfrm>
          <a:prstGeom prst="rect">
            <a:avLst/>
          </a:prstGeom>
          <a:noFill/>
        </p:spPr>
      </p:pic>
      <p:pic>
        <p:nvPicPr>
          <p:cNvPr id="13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2348880"/>
            <a:ext cx="1143670" cy="1138338"/>
          </a:xfrm>
          <a:prstGeom prst="rect">
            <a:avLst/>
          </a:prstGeom>
          <a:noFill/>
        </p:spPr>
      </p:pic>
      <p:pic>
        <p:nvPicPr>
          <p:cNvPr id="14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3968" y="4005064"/>
            <a:ext cx="1040433" cy="1040433"/>
          </a:xfrm>
          <a:prstGeom prst="rect">
            <a:avLst/>
          </a:prstGeom>
          <a:noFill/>
        </p:spPr>
      </p:pic>
      <p:pic>
        <p:nvPicPr>
          <p:cNvPr id="15" name="Picture 8" descr="http://yacollectioner.ru/wp-content/uploads/2017/12/big-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11960" y="2492896"/>
            <a:ext cx="831995" cy="820466"/>
          </a:xfrm>
          <a:prstGeom prst="rect">
            <a:avLst/>
          </a:prstGeom>
          <a:noFill/>
        </p:spPr>
      </p:pic>
      <p:pic>
        <p:nvPicPr>
          <p:cNvPr id="17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6096" y="4005064"/>
            <a:ext cx="1040433" cy="1040433"/>
          </a:xfrm>
          <a:prstGeom prst="rect">
            <a:avLst/>
          </a:prstGeom>
          <a:noFill/>
        </p:spPr>
      </p:pic>
      <p:pic>
        <p:nvPicPr>
          <p:cNvPr id="18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04248" y="5085184"/>
            <a:ext cx="1040433" cy="1040433"/>
          </a:xfrm>
          <a:prstGeom prst="rect">
            <a:avLst/>
          </a:prstGeom>
          <a:noFill/>
        </p:spPr>
      </p:pic>
      <p:pic>
        <p:nvPicPr>
          <p:cNvPr id="19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4005064"/>
            <a:ext cx="1040433" cy="1040433"/>
          </a:xfrm>
          <a:prstGeom prst="rect">
            <a:avLst/>
          </a:prstGeom>
          <a:noFill/>
        </p:spPr>
      </p:pic>
      <p:pic>
        <p:nvPicPr>
          <p:cNvPr id="20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131840" y="4869160"/>
            <a:ext cx="1339198" cy="1340768"/>
          </a:xfrm>
          <a:prstGeom prst="rect">
            <a:avLst/>
          </a:prstGeom>
          <a:noFill/>
        </p:spPr>
      </p:pic>
      <p:pic>
        <p:nvPicPr>
          <p:cNvPr id="21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5085184"/>
            <a:ext cx="1143670" cy="1138338"/>
          </a:xfrm>
          <a:prstGeom prst="rect">
            <a:avLst/>
          </a:prstGeom>
          <a:noFill/>
        </p:spPr>
      </p:pic>
      <p:pic>
        <p:nvPicPr>
          <p:cNvPr id="22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5085184"/>
            <a:ext cx="1143670" cy="1138338"/>
          </a:xfrm>
          <a:prstGeom prst="rect">
            <a:avLst/>
          </a:prstGeom>
          <a:noFill/>
        </p:spPr>
      </p:pic>
      <p:pic>
        <p:nvPicPr>
          <p:cNvPr id="23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1124744"/>
            <a:ext cx="1040433" cy="1040433"/>
          </a:xfrm>
          <a:prstGeom prst="rect">
            <a:avLst/>
          </a:prstGeom>
          <a:noFill/>
        </p:spPr>
      </p:pic>
      <p:pic>
        <p:nvPicPr>
          <p:cNvPr id="24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1840" y="2348880"/>
            <a:ext cx="1040433" cy="1040433"/>
          </a:xfrm>
          <a:prstGeom prst="rect">
            <a:avLst/>
          </a:prstGeom>
          <a:noFill/>
        </p:spPr>
      </p:pic>
      <p:pic>
        <p:nvPicPr>
          <p:cNvPr id="25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064" y="2348880"/>
            <a:ext cx="1040433" cy="1040433"/>
          </a:xfrm>
          <a:prstGeom prst="rect">
            <a:avLst/>
          </a:prstGeom>
          <a:noFill/>
        </p:spPr>
      </p:pic>
      <p:pic>
        <p:nvPicPr>
          <p:cNvPr id="26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68344" y="4293096"/>
            <a:ext cx="933183" cy="923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1694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У Ивана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3568" y="1988840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У Маши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3429000"/>
            <a:ext cx="77103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У кого из них денег больше и на сколько?</a:t>
            </a:r>
          </a:p>
        </p:txBody>
      </p:sp>
      <p:pic>
        <p:nvPicPr>
          <p:cNvPr id="22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1340768"/>
            <a:ext cx="763134" cy="764029"/>
          </a:xfrm>
          <a:prstGeom prst="rect">
            <a:avLst/>
          </a:prstGeom>
          <a:noFill/>
        </p:spPr>
      </p:pic>
      <p:pic>
        <p:nvPicPr>
          <p:cNvPr id="24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1340768"/>
            <a:ext cx="763134" cy="764029"/>
          </a:xfrm>
          <a:prstGeom prst="rect">
            <a:avLst/>
          </a:prstGeom>
          <a:noFill/>
        </p:spPr>
      </p:pic>
      <p:pic>
        <p:nvPicPr>
          <p:cNvPr id="25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752" y="1340768"/>
            <a:ext cx="763134" cy="764029"/>
          </a:xfrm>
          <a:prstGeom prst="rect">
            <a:avLst/>
          </a:prstGeom>
          <a:noFill/>
        </p:spPr>
      </p:pic>
      <p:pic>
        <p:nvPicPr>
          <p:cNvPr id="26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1340768"/>
            <a:ext cx="763134" cy="764029"/>
          </a:xfrm>
          <a:prstGeom prst="rect">
            <a:avLst/>
          </a:prstGeom>
          <a:noFill/>
        </p:spPr>
      </p:pic>
      <p:pic>
        <p:nvPicPr>
          <p:cNvPr id="27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3928" y="1340768"/>
            <a:ext cx="709598" cy="706290"/>
          </a:xfrm>
          <a:prstGeom prst="rect">
            <a:avLst/>
          </a:prstGeom>
          <a:noFill/>
        </p:spPr>
      </p:pic>
      <p:pic>
        <p:nvPicPr>
          <p:cNvPr id="28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1478140"/>
            <a:ext cx="576064" cy="570056"/>
          </a:xfrm>
          <a:prstGeom prst="rect">
            <a:avLst/>
          </a:prstGeom>
          <a:noFill/>
        </p:spPr>
      </p:pic>
      <p:pic>
        <p:nvPicPr>
          <p:cNvPr id="29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2708920"/>
            <a:ext cx="763134" cy="764029"/>
          </a:xfrm>
          <a:prstGeom prst="rect">
            <a:avLst/>
          </a:prstGeom>
          <a:noFill/>
        </p:spPr>
      </p:pic>
      <p:pic>
        <p:nvPicPr>
          <p:cNvPr id="30" name="Picture 10" descr="https://numizmat.ru/upload/resize_cache/files/210910816/210910816_02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2708920"/>
            <a:ext cx="763134" cy="764029"/>
          </a:xfrm>
          <a:prstGeom prst="rect">
            <a:avLst/>
          </a:prstGeom>
          <a:noFill/>
        </p:spPr>
      </p:pic>
      <p:pic>
        <p:nvPicPr>
          <p:cNvPr id="31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2708920"/>
            <a:ext cx="709598" cy="706290"/>
          </a:xfrm>
          <a:prstGeom prst="rect">
            <a:avLst/>
          </a:prstGeom>
          <a:noFill/>
        </p:spPr>
      </p:pic>
      <p:pic>
        <p:nvPicPr>
          <p:cNvPr id="32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896" y="2780928"/>
            <a:ext cx="608385" cy="608385"/>
          </a:xfrm>
          <a:prstGeom prst="rect">
            <a:avLst/>
          </a:prstGeom>
          <a:noFill/>
        </p:spPr>
      </p:pic>
      <p:pic>
        <p:nvPicPr>
          <p:cNvPr id="33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832" y="2780928"/>
            <a:ext cx="616769" cy="616769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2307540" y="4509120"/>
            <a:ext cx="50613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Ивана  на 17 рублей</a:t>
            </a: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67544" y="548680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тебя есть 30 рублей. Ручка стоит 24 рубля. Какую сдачу тебе должны дать в магазине? Какие монеты ты получишь?</a:t>
            </a:r>
          </a:p>
          <a:p>
            <a:pPr lvl="0"/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Напишите 3 варианта.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987824" y="3861048"/>
            <a:ext cx="5453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</a:t>
            </a:r>
          </a:p>
        </p:txBody>
      </p:sp>
      <p:pic>
        <p:nvPicPr>
          <p:cNvPr id="51" name="Picture 2" descr="https://filtorg.ru/images/detailed/52/5-rub-1997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2780928"/>
            <a:ext cx="927646" cy="923321"/>
          </a:xfrm>
          <a:prstGeom prst="rect">
            <a:avLst/>
          </a:prstGeom>
          <a:noFill/>
        </p:spPr>
      </p:pic>
      <p:pic>
        <p:nvPicPr>
          <p:cNvPr id="52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924944"/>
            <a:ext cx="717159" cy="709680"/>
          </a:xfrm>
          <a:prstGeom prst="rect">
            <a:avLst/>
          </a:prstGeom>
          <a:noFill/>
        </p:spPr>
      </p:pic>
      <p:sp>
        <p:nvSpPr>
          <p:cNvPr id="53" name="Прямоугольник 52"/>
          <p:cNvSpPr/>
          <p:nvPr/>
        </p:nvSpPr>
        <p:spPr>
          <a:xfrm>
            <a:off x="2924200" y="3077344"/>
            <a:ext cx="5453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</a:t>
            </a:r>
          </a:p>
        </p:txBody>
      </p:sp>
      <p:pic>
        <p:nvPicPr>
          <p:cNvPr id="54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3789040"/>
            <a:ext cx="752401" cy="752401"/>
          </a:xfrm>
          <a:prstGeom prst="rect">
            <a:avLst/>
          </a:prstGeom>
          <a:noFill/>
        </p:spPr>
      </p:pic>
      <p:pic>
        <p:nvPicPr>
          <p:cNvPr id="55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7984" y="3789040"/>
            <a:ext cx="752401" cy="752401"/>
          </a:xfrm>
          <a:prstGeom prst="rect">
            <a:avLst/>
          </a:prstGeom>
          <a:noFill/>
        </p:spPr>
      </p:pic>
      <p:pic>
        <p:nvPicPr>
          <p:cNvPr id="56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20072" y="3789040"/>
            <a:ext cx="752401" cy="752401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3059832" y="4797152"/>
            <a:ext cx="5453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</a:p>
        </p:txBody>
      </p:sp>
      <p:pic>
        <p:nvPicPr>
          <p:cNvPr id="58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4653136"/>
            <a:ext cx="717159" cy="709680"/>
          </a:xfrm>
          <a:prstGeom prst="rect">
            <a:avLst/>
          </a:prstGeom>
          <a:noFill/>
        </p:spPr>
      </p:pic>
      <p:pic>
        <p:nvPicPr>
          <p:cNvPr id="59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96336" y="4725144"/>
            <a:ext cx="717159" cy="709680"/>
          </a:xfrm>
          <a:prstGeom prst="rect">
            <a:avLst/>
          </a:prstGeom>
          <a:noFill/>
        </p:spPr>
      </p:pic>
      <p:pic>
        <p:nvPicPr>
          <p:cNvPr id="60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248" y="4725144"/>
            <a:ext cx="717159" cy="709680"/>
          </a:xfrm>
          <a:prstGeom prst="rect">
            <a:avLst/>
          </a:prstGeom>
          <a:noFill/>
        </p:spPr>
      </p:pic>
      <p:pic>
        <p:nvPicPr>
          <p:cNvPr id="61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2160" y="4725144"/>
            <a:ext cx="717159" cy="709680"/>
          </a:xfrm>
          <a:prstGeom prst="rect">
            <a:avLst/>
          </a:prstGeom>
          <a:noFill/>
        </p:spPr>
      </p:pic>
      <p:pic>
        <p:nvPicPr>
          <p:cNvPr id="62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4725144"/>
            <a:ext cx="717159" cy="709680"/>
          </a:xfrm>
          <a:prstGeom prst="rect">
            <a:avLst/>
          </a:prstGeom>
          <a:noFill/>
        </p:spPr>
      </p:pic>
      <p:pic>
        <p:nvPicPr>
          <p:cNvPr id="63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5976" y="4653136"/>
            <a:ext cx="717159" cy="709680"/>
          </a:xfrm>
          <a:prstGeom prst="rect">
            <a:avLst/>
          </a:prstGeom>
          <a:noFill/>
        </p:spPr>
      </p:pic>
      <p:sp>
        <p:nvSpPr>
          <p:cNvPr id="64" name="Прямоугольник 63"/>
          <p:cNvSpPr/>
          <p:nvPr/>
        </p:nvSpPr>
        <p:spPr>
          <a:xfrm>
            <a:off x="3131840" y="5661248"/>
            <a:ext cx="5453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</a:p>
        </p:txBody>
      </p:sp>
      <p:pic>
        <p:nvPicPr>
          <p:cNvPr id="65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5517232"/>
            <a:ext cx="752401" cy="752401"/>
          </a:xfrm>
          <a:prstGeom prst="rect">
            <a:avLst/>
          </a:prstGeom>
          <a:noFill/>
        </p:spPr>
      </p:pic>
      <p:pic>
        <p:nvPicPr>
          <p:cNvPr id="66" name="Picture 6" descr="http://99-kopeek.ru/assets/images/russian_coins/2_ru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5976" y="5517232"/>
            <a:ext cx="752401" cy="752401"/>
          </a:xfrm>
          <a:prstGeom prst="rect">
            <a:avLst/>
          </a:prstGeom>
          <a:noFill/>
        </p:spPr>
      </p:pic>
      <p:pic>
        <p:nvPicPr>
          <p:cNvPr id="67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064" y="5589240"/>
            <a:ext cx="717159" cy="709680"/>
          </a:xfrm>
          <a:prstGeom prst="rect">
            <a:avLst/>
          </a:prstGeom>
          <a:noFill/>
        </p:spPr>
      </p:pic>
      <p:pic>
        <p:nvPicPr>
          <p:cNvPr id="68" name="Picture 4" descr="http://inzoloto.ru/wp-content/uploads/2019/07/est-li-dorogie-rubli-sredi-monet-1997-goda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5589240"/>
            <a:ext cx="717159" cy="709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0" grpId="0"/>
      <p:bldP spid="53" grpId="0"/>
      <p:bldP spid="57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67544" y="404664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Девочка Настя постоянно откладывает часть </a:t>
            </a:r>
          </a:p>
          <a:p>
            <a:pPr lvl="0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своих карманных денег. Она накопила 50 рублей.  </a:t>
            </a:r>
          </a:p>
          <a:p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Сегодня она пошла в магазин. Что она может себе купить? Найдите все варианты.</a:t>
            </a:r>
          </a:p>
        </p:txBody>
      </p:sp>
      <p:pic>
        <p:nvPicPr>
          <p:cNvPr id="1026" name="Picture 2" descr="https://cdn.pixabay.com/photo/2016/03/31/18/02/ball-1294083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2132857"/>
            <a:ext cx="691833" cy="1080120"/>
          </a:xfrm>
          <a:prstGeom prst="rect">
            <a:avLst/>
          </a:prstGeom>
          <a:noFill/>
        </p:spPr>
      </p:pic>
      <p:pic>
        <p:nvPicPr>
          <p:cNvPr id="1028" name="Picture 4" descr="https://ds04.infourok.ru/uploads/ex/08fa/0006fa51-4d31edb3/hello_html_150d356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2060848"/>
            <a:ext cx="2511996" cy="1171578"/>
          </a:xfrm>
          <a:prstGeom prst="rect">
            <a:avLst/>
          </a:prstGeom>
          <a:noFill/>
        </p:spPr>
      </p:pic>
      <p:pic>
        <p:nvPicPr>
          <p:cNvPr id="1030" name="Picture 6" descr="https://www.clipartmax.com/png/full/244-2448085_goma-canal-del-%C3%A1rea-de-tecnolog%C3%ADa-educativa-goma-caricatur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2276872"/>
            <a:ext cx="971600" cy="675342"/>
          </a:xfrm>
          <a:prstGeom prst="rect">
            <a:avLst/>
          </a:prstGeom>
          <a:noFill/>
        </p:spPr>
      </p:pic>
      <p:pic>
        <p:nvPicPr>
          <p:cNvPr id="1032" name="Picture 8" descr="https://clipart-best.com/img/pencil-sharpener/pencil-sharpener-clip-art-2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2204864"/>
            <a:ext cx="905498" cy="824409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899592" y="3284984"/>
            <a:ext cx="12314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26 р.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699792" y="3284984"/>
            <a:ext cx="1231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 р.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3284984"/>
            <a:ext cx="1231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 р.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588223" y="3356992"/>
            <a:ext cx="1231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37 р.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03848" y="4293096"/>
            <a:ext cx="6880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</a:t>
            </a:r>
            <a:r>
              <a:rPr lang="ru-RU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</p:txBody>
      </p:sp>
      <p:pic>
        <p:nvPicPr>
          <p:cNvPr id="40" name="Picture 4" descr="https://ds04.infourok.ru/uploads/ex/08fa/0006fa51-4d31edb3/hello_html_150d3568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1665" y="4365104"/>
            <a:ext cx="1143844" cy="533481"/>
          </a:xfrm>
          <a:prstGeom prst="rect">
            <a:avLst/>
          </a:prstGeom>
          <a:noFill/>
        </p:spPr>
      </p:pic>
      <p:pic>
        <p:nvPicPr>
          <p:cNvPr id="41" name="Picture 6" descr="https://www.clipartmax.com/png/full/244-2448085_goma-canal-del-%C3%A1rea-de-tecnolog%C3%ADa-educativa-goma-caricatur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81825" y="4509120"/>
            <a:ext cx="648072" cy="315302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4283968" y="4797152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4149080"/>
            <a:ext cx="1760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=44 </a:t>
            </a:r>
            <a:r>
              <a:rPr lang="ru-RU" sz="5400" b="1" cap="none" spc="0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4941168"/>
            <a:ext cx="6880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</a:t>
            </a:r>
            <a:r>
              <a:rPr lang="ru-RU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</p:txBody>
      </p:sp>
      <p:pic>
        <p:nvPicPr>
          <p:cNvPr id="45" name="Picture 2" descr="https://cdn.pixabay.com/photo/2016/03/31/18/02/ball-1294083_1280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5013176"/>
            <a:ext cx="331793" cy="518010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>
            <a:off x="4644008" y="414908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</a:t>
            </a:r>
          </a:p>
        </p:txBody>
      </p:sp>
      <p:pic>
        <p:nvPicPr>
          <p:cNvPr id="47" name="Picture 6" descr="https://www.clipartmax.com/png/full/244-2448085_goma-canal-del-%C3%A1rea-de-tecnolog%C3%ADa-educativa-goma-caricatura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60032" y="5157192"/>
            <a:ext cx="648072" cy="315302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5580112" y="4797152"/>
            <a:ext cx="1760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=45 </a:t>
            </a:r>
            <a:r>
              <a:rPr lang="ru-RU" sz="5400" b="1" cap="none" spc="0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9" grpId="0"/>
      <p:bldP spid="42" grpId="0"/>
      <p:bldP spid="43" grpId="0"/>
      <p:bldP spid="44" grpId="0"/>
      <p:bldP spid="46" grpId="0"/>
      <p:bldP spid="48" grpId="0"/>
      <p:bldP spid="4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764704"/>
            <a:ext cx="50285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 пословицу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043608" y="1988840"/>
            <a:ext cx="4668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в деньгах….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004048" y="1988840"/>
            <a:ext cx="2404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счастье</a:t>
            </a: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764704"/>
            <a:ext cx="50285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 пословицу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44420" y="1916832"/>
            <a:ext cx="41746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Считай деньги…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88963" y="2060848"/>
            <a:ext cx="2953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своем кармане!</a:t>
            </a: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764704"/>
            <a:ext cx="50285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 пословицу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11560" y="1916832"/>
            <a:ext cx="880514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деньги нас наживают,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2060848"/>
            <a:ext cx="1685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мы их.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27687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764704"/>
            <a:ext cx="50285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 пословицу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204864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 бы ум, будет и рубль; не будет ума,…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3140968"/>
            <a:ext cx="3268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будет и рубля.</a:t>
            </a:r>
          </a:p>
        </p:txBody>
      </p:sp>
    </p:spTree>
    <p:extLst>
      <p:ext uri="{BB962C8B-B14F-4D97-AF65-F5344CB8AC3E}">
        <p14:creationId xmlns:p14="http://schemas.microsoft.com/office/powerpoint/2010/main" val="32331875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BD845D7-86D8-49B6-BEC5-2C64BCD6CE14}"/>
              </a:ext>
            </a:extLst>
          </p:cNvPr>
          <p:cNvSpPr txBox="1"/>
          <p:nvPr/>
        </p:nvSpPr>
        <p:spPr>
          <a:xfrm>
            <a:off x="1285921" y="935009"/>
            <a:ext cx="386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2A04C26-BABF-41B6-AAED-46347DCAC53F}"/>
              </a:ext>
            </a:extLst>
          </p:cNvPr>
          <p:cNvSpPr txBox="1"/>
          <p:nvPr/>
        </p:nvSpPr>
        <p:spPr>
          <a:xfrm>
            <a:off x="1835696" y="11247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5A874D5-5859-4DE5-9770-84A155B8C28F}"/>
              </a:ext>
            </a:extLst>
          </p:cNvPr>
          <p:cNvSpPr/>
          <p:nvPr/>
        </p:nvSpPr>
        <p:spPr>
          <a:xfrm>
            <a:off x="395536" y="427177"/>
            <a:ext cx="76328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Цель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</a:rPr>
              <a:t>В игровой форме  способствовать формированию финансовой грамотности у детей младшего школьного возраста.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D05ECD-8B65-475B-AB55-5CD398DF44EA}"/>
              </a:ext>
            </a:extLst>
          </p:cNvPr>
          <p:cNvSpPr txBox="1"/>
          <p:nvPr/>
        </p:nvSpPr>
        <p:spPr>
          <a:xfrm>
            <a:off x="251521" y="229499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Задачи: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A277199-9244-45DF-8D09-3D4AB401957D}"/>
              </a:ext>
            </a:extLst>
          </p:cNvPr>
          <p:cNvSpPr/>
          <p:nvPr/>
        </p:nvSpPr>
        <p:spPr>
          <a:xfrm>
            <a:off x="251521" y="2721114"/>
            <a:ext cx="86409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-познакомить учащихся с начальными</a:t>
            </a:r>
            <a:b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финансово-экономическими категориями. 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64EDC10-9B16-4C9F-B9C1-DF6C618F59D9}"/>
              </a:ext>
            </a:extLst>
          </p:cNvPr>
          <p:cNvSpPr/>
          <p:nvPr/>
        </p:nvSpPr>
        <p:spPr>
          <a:xfrm>
            <a:off x="251520" y="3675221"/>
            <a:ext cx="889247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1"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-развивать познавательную активность, </a:t>
            </a:r>
          </a:p>
          <a:p>
            <a:pPr lvl="0" latinLnBrk="1"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коммуникативные способности,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навыки при работе</a:t>
            </a:r>
          </a:p>
          <a:p>
            <a:pPr lvl="0" latinLnBrk="1">
              <a:defRPr/>
            </a:pP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командах.</a:t>
            </a:r>
            <a:b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070D4F5-C6D2-47C8-B2C8-213EA691A04A}"/>
              </a:ext>
            </a:extLst>
          </p:cNvPr>
          <p:cNvSpPr/>
          <p:nvPr/>
        </p:nvSpPr>
        <p:spPr>
          <a:xfrm>
            <a:off x="179512" y="4937104"/>
            <a:ext cx="90730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1">
              <a:defRPr/>
            </a:pP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-воспитывать у учащихся культуру общения </a:t>
            </a:r>
          </a:p>
          <a:p>
            <a:pPr lvl="0" latinLnBrk="1">
              <a:defRPr/>
            </a:pP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групповой работе.</a:t>
            </a:r>
            <a:b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35804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ПРАВИЛА ИГРЫ.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1.Выбирается </a:t>
            </a:r>
            <a:r>
              <a:rPr lang="ru-RU" altLang="ru-RU" sz="2800" b="1" kern="0" dirty="0" err="1">
                <a:solidFill>
                  <a:schemeClr val="accent5"/>
                </a:solidFill>
                <a:latin typeface="Arial"/>
              </a:rPr>
              <a:t>управяющий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,</a:t>
            </a: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который имеет право принимать окончательное решение по вопросу.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2.В каждом банке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финансист</a:t>
            </a:r>
            <a:r>
              <a:rPr lang="ru-RU" altLang="ru-RU" sz="28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, человек, ответственный за состояние финансового положения банка.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3.Стартовый капитал –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500 у.е. </a:t>
            </a: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(жетоны)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4.Каждое задание имеет стоимость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от 10 до 500 у.е.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5.Выбрав задание и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решив задачу, банк пополняет свой капитал на обозначенную сумму</a:t>
            </a:r>
            <a:r>
              <a:rPr lang="ru-RU" altLang="ru-RU" sz="2800" b="1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. 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6.Если банк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дает неправильный ответ</a:t>
            </a: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: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- то его </a:t>
            </a:r>
            <a:r>
              <a:rPr lang="ru-RU" altLang="ru-RU" sz="2800" b="1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капитал 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уменьшается на стоимость зада-</a:t>
            </a:r>
            <a:r>
              <a:rPr lang="ru-RU" altLang="ru-RU" sz="2800" b="1" kern="0" dirty="0" err="1">
                <a:solidFill>
                  <a:schemeClr val="accent5"/>
                </a:solidFill>
                <a:latin typeface="Arial"/>
              </a:rPr>
              <a:t>ния</a:t>
            </a:r>
            <a:r>
              <a:rPr lang="ru-RU" altLang="ru-RU" sz="2800" kern="0" dirty="0">
                <a:solidFill>
                  <a:schemeClr val="accent5"/>
                </a:solidFill>
                <a:latin typeface="Arial"/>
              </a:rPr>
              <a:t>,</a:t>
            </a:r>
            <a:r>
              <a:rPr lang="ru-RU" altLang="ru-RU" sz="2800" kern="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если правильный ответ дает другая команда.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7</a:t>
            </a:r>
            <a:r>
              <a:rPr lang="ru-RU" altLang="ru-RU" sz="2800" kern="0" dirty="0">
                <a:latin typeface="Arial"/>
              </a:rPr>
              <a:t>.</a:t>
            </a:r>
            <a:r>
              <a:rPr lang="ru-RU" altLang="ru-RU" sz="2800" b="1" kern="0" dirty="0">
                <a:solidFill>
                  <a:schemeClr val="accent5"/>
                </a:solidFill>
                <a:latin typeface="Arial"/>
              </a:rPr>
              <a:t> Победитель определяется по доходам.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altLang="ru-RU" sz="2800" kern="0" dirty="0">
              <a:solidFill>
                <a:schemeClr val="tx2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2906453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56D40CAA-37EF-4EC0-83FD-BE313D2B3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306848"/>
              </p:ext>
            </p:extLst>
          </p:nvPr>
        </p:nvGraphicFramePr>
        <p:xfrm>
          <a:off x="827584" y="1412776"/>
          <a:ext cx="7416823" cy="4279205"/>
        </p:xfrm>
        <a:graphic>
          <a:graphicData uri="http://schemas.openxmlformats.org/drawingml/2006/table">
            <a:tbl>
              <a:tblPr firstRow="1" firstCol="1" bandRow="1"/>
              <a:tblGrid>
                <a:gridCol w="2491190">
                  <a:extLst>
                    <a:ext uri="{9D8B030D-6E8A-4147-A177-3AD203B41FA5}">
                      <a16:colId xmlns:a16="http://schemas.microsoft.com/office/drawing/2014/main" xmlns="" val="324590193"/>
                    </a:ext>
                  </a:extLst>
                </a:gridCol>
                <a:gridCol w="1049818">
                  <a:extLst>
                    <a:ext uri="{9D8B030D-6E8A-4147-A177-3AD203B41FA5}">
                      <a16:colId xmlns:a16="http://schemas.microsoft.com/office/drawing/2014/main" xmlns="" val="2308787421"/>
                    </a:ext>
                  </a:extLst>
                </a:gridCol>
                <a:gridCol w="980303">
                  <a:extLst>
                    <a:ext uri="{9D8B030D-6E8A-4147-A177-3AD203B41FA5}">
                      <a16:colId xmlns:a16="http://schemas.microsoft.com/office/drawing/2014/main" xmlns="" val="1121122873"/>
                    </a:ext>
                  </a:extLst>
                </a:gridCol>
                <a:gridCol w="1005839">
                  <a:extLst>
                    <a:ext uri="{9D8B030D-6E8A-4147-A177-3AD203B41FA5}">
                      <a16:colId xmlns:a16="http://schemas.microsoft.com/office/drawing/2014/main" xmlns="" val="1118378413"/>
                    </a:ext>
                  </a:extLst>
                </a:gridCol>
                <a:gridCol w="904404">
                  <a:extLst>
                    <a:ext uri="{9D8B030D-6E8A-4147-A177-3AD203B41FA5}">
                      <a16:colId xmlns:a16="http://schemas.microsoft.com/office/drawing/2014/main" xmlns="" val="2096411450"/>
                    </a:ext>
                  </a:extLst>
                </a:gridCol>
                <a:gridCol w="985269">
                  <a:extLst>
                    <a:ext uri="{9D8B030D-6E8A-4147-A177-3AD203B41FA5}">
                      <a16:colId xmlns:a16="http://schemas.microsoft.com/office/drawing/2014/main" xmlns="" val="4236348485"/>
                    </a:ext>
                  </a:extLst>
                </a:gridCol>
              </a:tblGrid>
              <a:tr h="713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Мульти-пульти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78621665"/>
                  </a:ext>
                </a:extLst>
              </a:tr>
              <a:tr h="713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Загадки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0511805"/>
                  </a:ext>
                </a:extLst>
              </a:tr>
              <a:tr h="713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Ребусы</a:t>
                      </a:r>
                      <a:r>
                        <a:rPr lang="ru-RU" sz="2000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0442693"/>
                  </a:ext>
                </a:extLst>
              </a:tr>
              <a:tr h="106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Финансовые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задачи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1969444"/>
                  </a:ext>
                </a:extLst>
              </a:tr>
              <a:tr h="106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Народная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мудрость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2F5496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kern="120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92770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382400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56" y="908720"/>
            <a:ext cx="288032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Мульти-</a:t>
            </a:r>
            <a:r>
              <a:rPr lang="ru-RU" sz="3200" b="1" dirty="0" err="1">
                <a:solidFill>
                  <a:srgbClr val="FF0000"/>
                </a:solidFill>
              </a:rPr>
              <a:t>пульти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56" y="2996952"/>
            <a:ext cx="288032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Ребусы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56" y="1988840"/>
            <a:ext cx="288032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851920" y="908720"/>
            <a:ext cx="864096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5220072" y="908720"/>
            <a:ext cx="792088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6516216" y="908720"/>
            <a:ext cx="792088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7596336" y="908720"/>
            <a:ext cx="976208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3851920" y="1988840"/>
            <a:ext cx="72807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5292080" y="1916832"/>
            <a:ext cx="72807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12" name="Прямоугольник 11">
            <a:hlinkClick r:id="rId9" action="ppaction://hlinksldjump"/>
          </p:cNvPr>
          <p:cNvSpPr/>
          <p:nvPr/>
        </p:nvSpPr>
        <p:spPr>
          <a:xfrm>
            <a:off x="6588224" y="1916832"/>
            <a:ext cx="792088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3" name="Прямоугольник 12">
            <a:hlinkClick r:id="rId10" action="ppaction://hlinksldjump"/>
          </p:cNvPr>
          <p:cNvSpPr/>
          <p:nvPr/>
        </p:nvSpPr>
        <p:spPr>
          <a:xfrm>
            <a:off x="7596336" y="1916832"/>
            <a:ext cx="936104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500</a:t>
            </a:r>
          </a:p>
          <a:p>
            <a:pPr algn="ctr"/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hlinkClick r:id="rId11" action="ppaction://hlinksldjump"/>
          </p:cNvPr>
          <p:cNvSpPr/>
          <p:nvPr/>
        </p:nvSpPr>
        <p:spPr>
          <a:xfrm>
            <a:off x="3843976" y="2996952"/>
            <a:ext cx="83435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5" name="Прямоугольник 14">
            <a:hlinkClick r:id="rId12" action="ppaction://hlinksldjump"/>
          </p:cNvPr>
          <p:cNvSpPr/>
          <p:nvPr/>
        </p:nvSpPr>
        <p:spPr>
          <a:xfrm>
            <a:off x="5184290" y="2968893"/>
            <a:ext cx="77315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16" name="Прямоугольник 15">
            <a:hlinkClick r:id="rId13" action="ppaction://hlinksldjump"/>
          </p:cNvPr>
          <p:cNvSpPr/>
          <p:nvPr/>
        </p:nvSpPr>
        <p:spPr>
          <a:xfrm>
            <a:off x="6580280" y="2924944"/>
            <a:ext cx="80003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7" name="Прямоугольник 16">
            <a:hlinkClick r:id="rId14" action="ppaction://hlinksldjump"/>
          </p:cNvPr>
          <p:cNvSpPr/>
          <p:nvPr/>
        </p:nvSpPr>
        <p:spPr>
          <a:xfrm>
            <a:off x="7596336" y="2924944"/>
            <a:ext cx="936104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456" y="4941168"/>
            <a:ext cx="2880320" cy="9361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Народная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мудрость</a:t>
            </a:r>
          </a:p>
        </p:txBody>
      </p:sp>
      <p:sp>
        <p:nvSpPr>
          <p:cNvPr id="24" name="Прямоугольник 23">
            <a:hlinkClick r:id="rId15" action="ppaction://hlinksldjump"/>
          </p:cNvPr>
          <p:cNvSpPr/>
          <p:nvPr/>
        </p:nvSpPr>
        <p:spPr>
          <a:xfrm>
            <a:off x="3859912" y="4941168"/>
            <a:ext cx="83435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5" name="Прямоугольник 24">
            <a:hlinkClick r:id="rId16" action="ppaction://hlinksldjump"/>
          </p:cNvPr>
          <p:cNvSpPr/>
          <p:nvPr/>
        </p:nvSpPr>
        <p:spPr>
          <a:xfrm>
            <a:off x="5237360" y="4941168"/>
            <a:ext cx="78279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26" name="Прямоугольник 25">
            <a:hlinkClick r:id="rId17" action="ppaction://hlinksldjump"/>
          </p:cNvPr>
          <p:cNvSpPr/>
          <p:nvPr/>
        </p:nvSpPr>
        <p:spPr>
          <a:xfrm>
            <a:off x="6588224" y="4941168"/>
            <a:ext cx="813776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7" name="Прямоугольник 26">
            <a:hlinkClick r:id="rId18" action="ppaction://hlinksldjump"/>
          </p:cNvPr>
          <p:cNvSpPr/>
          <p:nvPr/>
        </p:nvSpPr>
        <p:spPr>
          <a:xfrm>
            <a:off x="7718664" y="4941168"/>
            <a:ext cx="936104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49" name="Прямоугольник 48">
            <a:hlinkClick r:id="rId19" action="ppaction://hlinksldjump"/>
          </p:cNvPr>
          <p:cNvSpPr/>
          <p:nvPr/>
        </p:nvSpPr>
        <p:spPr>
          <a:xfrm>
            <a:off x="7596336" y="3933056"/>
            <a:ext cx="936104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50" name="Прямоугольник 49">
            <a:hlinkClick r:id="rId20" action="ppaction://hlinksldjump"/>
          </p:cNvPr>
          <p:cNvSpPr/>
          <p:nvPr/>
        </p:nvSpPr>
        <p:spPr>
          <a:xfrm>
            <a:off x="5255520" y="3933056"/>
            <a:ext cx="75664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51" name="Прямоугольник 50">
            <a:hlinkClick r:id="rId21" action="ppaction://hlinksldjump"/>
          </p:cNvPr>
          <p:cNvSpPr/>
          <p:nvPr/>
        </p:nvSpPr>
        <p:spPr>
          <a:xfrm>
            <a:off x="6566536" y="3933056"/>
            <a:ext cx="813776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571456" y="3937248"/>
            <a:ext cx="2880320" cy="8599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Финансовые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задачи </a:t>
            </a:r>
          </a:p>
        </p:txBody>
      </p:sp>
      <p:sp>
        <p:nvSpPr>
          <p:cNvPr id="53" name="Прямоугольник 52">
            <a:hlinkClick r:id="rId22" action="ppaction://hlinksldjump"/>
          </p:cNvPr>
          <p:cNvSpPr/>
          <p:nvPr/>
        </p:nvSpPr>
        <p:spPr>
          <a:xfrm>
            <a:off x="3859912" y="3937248"/>
            <a:ext cx="804672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49" grpId="0" animBg="1"/>
      <p:bldP spid="50" grpId="0" animBg="1"/>
      <p:bldP spid="51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Какой сказочный персонаж периодически нёс золотые яйца?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1026" name="Picture 2" descr="https://babyboom27.ru/uploaded/images/shop/goods/25388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2879998" cy="284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На чём разбогател сказочный коротышка Пончик на Луне?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4860032" y="3140968"/>
            <a:ext cx="2520280" cy="3227586"/>
            <a:chOff x="4860032" y="3140968"/>
            <a:chExt cx="2520280" cy="3227586"/>
          </a:xfrm>
        </p:grpSpPr>
        <p:pic>
          <p:nvPicPr>
            <p:cNvPr id="14338" name="Picture 2" descr="https://i.ytimg.com/vi/BXCIIsThR2U/maxresdefault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60032" y="3140968"/>
              <a:ext cx="2520280" cy="2641438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5508104" y="5445224"/>
              <a:ext cx="154176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>
                  <a:ln w="1905"/>
                  <a:solidFill>
                    <a:srgbClr val="00206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соль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243525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707904" y="3717032"/>
            <a:ext cx="4776629" cy="2447942"/>
            <a:chOff x="3707904" y="3717032"/>
            <a:chExt cx="4776629" cy="244794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707904" y="3717032"/>
              <a:ext cx="47766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</a:rPr>
                <a:t>Заклинание «</a:t>
              </a:r>
              <a:r>
                <a:rPr lang="ru-RU" sz="2400" b="1" dirty="0" err="1">
                  <a:solidFill>
                    <a:srgbClr val="002060"/>
                  </a:solidFill>
                </a:rPr>
                <a:t>Крекс</a:t>
              </a:r>
              <a:r>
                <a:rPr lang="ru-RU" sz="2400" b="1" dirty="0">
                  <a:solidFill>
                    <a:srgbClr val="002060"/>
                  </a:solidFill>
                </a:rPr>
                <a:t> – </a:t>
              </a:r>
              <a:r>
                <a:rPr lang="ru-RU" sz="2400" b="1" dirty="0" err="1">
                  <a:solidFill>
                    <a:srgbClr val="002060"/>
                  </a:solidFill>
                </a:rPr>
                <a:t>фекс</a:t>
              </a:r>
              <a:r>
                <a:rPr lang="ru-RU" sz="2400" b="1" dirty="0">
                  <a:solidFill>
                    <a:srgbClr val="002060"/>
                  </a:solidFill>
                </a:rPr>
                <a:t> – </a:t>
              </a:r>
              <a:r>
                <a:rPr lang="ru-RU" sz="2400" b="1" dirty="0" err="1">
                  <a:solidFill>
                    <a:srgbClr val="002060"/>
                  </a:solidFill>
                </a:rPr>
                <a:t>пекс</a:t>
              </a:r>
              <a:r>
                <a:rPr lang="ru-RU" sz="2400" b="1" dirty="0">
                  <a:solidFill>
                    <a:srgbClr val="002060"/>
                  </a:solidFill>
                </a:rPr>
                <a:t>»</a:t>
              </a:r>
            </a:p>
          </p:txBody>
        </p:sp>
        <p:pic>
          <p:nvPicPr>
            <p:cNvPr id="13314" name="Picture 2" descr="http://data30.i.gallery.ru/albums/gallery/385473-6a51e-104867751-m750x740-u66b28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88024" y="4149080"/>
              <a:ext cx="2779266" cy="2015894"/>
            </a:xfrm>
            <a:prstGeom prst="rect">
              <a:avLst/>
            </a:prstGeom>
            <a:noFill/>
          </p:spPr>
        </p:pic>
      </p:grpSp>
      <p:sp>
        <p:nvSpPr>
          <p:cNvPr id="2" name="Прямоугольник 1"/>
          <p:cNvSpPr/>
          <p:nvPr/>
        </p:nvSpPr>
        <p:spPr>
          <a:xfrm>
            <a:off x="8100392" y="260648"/>
            <a:ext cx="720080" cy="72008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Какое «заклинание» увеличивало урожайность золотых монет на Поле Чудес в Стране дураков?</a:t>
            </a:r>
            <a:r>
              <a:rPr lang="ru-RU" sz="3600" b="1" i="1" dirty="0">
                <a:solidFill>
                  <a:srgbClr val="002060"/>
                </a:solidFill>
              </a:rPr>
              <a:t> 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40" y="5517232"/>
            <a:ext cx="1800200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100392" y="5794936"/>
            <a:ext cx="792088" cy="8092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33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620</Words>
  <Application>Microsoft Office PowerPoint</Application>
  <PresentationFormat>Экран (4:3)</PresentationFormat>
  <Paragraphs>211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1_Тема Office</vt:lpstr>
      <vt:lpstr>Сосновый лес</vt:lpstr>
      <vt:lpstr>Презентация PowerPoint</vt:lpstr>
      <vt:lpstr>Пояснительная записка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Коль собрался ты в Китай Как зовут их деньги – знай!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1</cp:lastModifiedBy>
  <cp:revision>61</cp:revision>
  <dcterms:created xsi:type="dcterms:W3CDTF">2020-11-02T11:55:39Z</dcterms:created>
  <dcterms:modified xsi:type="dcterms:W3CDTF">2022-05-07T08:00:33Z</dcterms:modified>
</cp:coreProperties>
</file>