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56" r:id="rId4"/>
    <p:sldId id="260" r:id="rId5"/>
    <p:sldId id="263" r:id="rId6"/>
    <p:sldId id="257" r:id="rId7"/>
    <p:sldId id="258" r:id="rId8"/>
    <p:sldId id="262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59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4 декабря 2015 года в Мезенском педагогическом колледже прошел праздничный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581400"/>
            <a:ext cx="4572000" cy="3028950"/>
          </a:xfrm>
          <a:prstGeom prst="rect">
            <a:avLst/>
          </a:prstGeom>
          <a:noFill/>
        </p:spPr>
      </p:pic>
      <p:pic>
        <p:nvPicPr>
          <p:cNvPr id="33796" name="Picture 4" descr="Юля - творческая, разносторонне развитая личность.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6558450" cy="1981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676400"/>
            <a:ext cx="8229600" cy="2514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какие качества необходимы учителю </a:t>
            </a:r>
            <a:r>
              <a:rPr lang="ru-RU" sz="4000" dirty="0" smtClean="0">
                <a:solidFill>
                  <a:srgbClr val="FF0000"/>
                </a:solidFill>
              </a:rPr>
              <a:t>«МОГУ ЛИ </a:t>
            </a:r>
            <a:r>
              <a:rPr lang="ru-RU" sz="4000" dirty="0" smtClean="0">
                <a:solidFill>
                  <a:srgbClr val="FF0000"/>
                </a:solidFill>
              </a:rPr>
              <a:t>Я НАУЧИТЬ ДРУГИХ? (НАСТАВНИЧЕСТВО)»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В Сочи пройдет фестиваль пианиста Дениса Мацуева Crescendo 10. kuban24.tv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505200"/>
            <a:ext cx="4067175" cy="304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5181600" cy="5867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Известный пианист Денис </a:t>
            </a:r>
            <a:r>
              <a:rPr lang="ru-RU" dirty="0" err="1" smtClean="0"/>
              <a:t>Мацуев</a:t>
            </a:r>
            <a:r>
              <a:rPr lang="ru-RU" dirty="0" smtClean="0"/>
              <a:t>, лауреат международных музыкальных конкурсов, народный артист России помнит всех своих преподавателей, начиная со своего отца, который был для него самым главным учителем. </a:t>
            </a:r>
          </a:p>
          <a:p>
            <a:pPr>
              <a:buNone/>
            </a:pPr>
            <a:r>
              <a:rPr lang="ru-RU" dirty="0" smtClean="0"/>
              <a:t>«Я всегда говорил, что важно…, чтобы был человек, мнению которого ты доверяешь», — сказал он. </a:t>
            </a:r>
          </a:p>
          <a:p>
            <a:pPr>
              <a:buNone/>
            </a:pPr>
            <a:r>
              <a:rPr lang="ru-RU" dirty="0" smtClean="0"/>
              <a:t>Пианист вспоминает о своей школе: «Весь класс был одной семьей. Любой мог прийти в любое время, хоть на дачу, хоть домой, и получить не только профессиональные советы, но и жизненные, самые важные».</a:t>
            </a:r>
            <a:endParaRPr lang="ru-RU" dirty="0"/>
          </a:p>
        </p:txBody>
      </p:sp>
      <p:pic>
        <p:nvPicPr>
          <p:cNvPr id="9218" name="Picture 2" descr="Philharmonia Orchestra/Yuri Temirkanov - Brahms 4 - Denis Matsuev plays Tch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228600"/>
            <a:ext cx="306705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Академик Алферов похвалил Сколтех, но усомнился в пользе мегагрантов - Росс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581400"/>
            <a:ext cx="4572000" cy="304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4648200" cy="5852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Лауреат Нобелевской премии по физике, известный учёный Жорес Иванович Алферов вспоминал о своих школьных учителях так: </a:t>
            </a:r>
          </a:p>
          <a:p>
            <a:pPr>
              <a:buNone/>
            </a:pPr>
            <a:r>
              <a:rPr lang="ru-RU" dirty="0" smtClean="0"/>
              <a:t>«В нашей школе собрался очень сильный учительский коллектив. Были потрясающий учитель физики Яков Борисович, великолепная учительница литературы, прекрасная учительница географии.</a:t>
            </a:r>
            <a:endParaRPr lang="ru-RU" dirty="0"/>
          </a:p>
        </p:txBody>
      </p:sp>
      <p:pic>
        <p:nvPicPr>
          <p:cNvPr id="8194" name="Picture 2" descr="Памяти Ж.И. Алферова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04800"/>
            <a:ext cx="30099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Учитель года России&amp;quot; 2020 Победу на прошедшем в Волгограде конкурсе од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657600"/>
            <a:ext cx="4572000" cy="3019425"/>
          </a:xfrm>
          <a:prstGeom prst="rect">
            <a:avLst/>
          </a:prstGeom>
          <a:noFill/>
        </p:spPr>
      </p:pic>
      <p:pic>
        <p:nvPicPr>
          <p:cNvPr id="7170" name="Picture 2" descr="Учитель года - 2021 год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04800"/>
            <a:ext cx="4191000" cy="304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4876800" cy="5852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Старшее поколение педагогов воспитало достойных людей, продолжателей традиций отечественной педагогики. Примером лучших педагогов служат участники и победители Всероссийского конкурса «Учитель года», символом которого является пеликан, олицетворяющий самоотверженную, родительскую любовь. Всероссийский конкурс «Учитель года России» был и остаётся одним из самых масштабных и значимых событий в сфере педагогики.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&amp;quot;Учитель года - 2021&amp;quot;02.04.2021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28600"/>
            <a:ext cx="4067175" cy="3048001"/>
          </a:xfrm>
          <a:prstGeom prst="rect">
            <a:avLst/>
          </a:prstGeom>
          <a:noFill/>
        </p:spPr>
      </p:pic>
      <p:pic>
        <p:nvPicPr>
          <p:cNvPr id="6146" name="Picture 2" descr="Учительница физики из Тюмени стала победительницей Всероссийского конкурса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946400"/>
            <a:ext cx="5410200" cy="36068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4038600" cy="59283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В конкурсе «Учитель года России−2021» принимало участие 85 педагогов из всех регионов нашей страны. </a:t>
            </a:r>
          </a:p>
          <a:p>
            <a:pPr>
              <a:buNone/>
            </a:pPr>
            <a:r>
              <a:rPr lang="ru-RU" dirty="0" smtClean="0"/>
              <a:t>Победителем конкурса стала учитель физики из г. Тюмени Екатерина Сергеевна </a:t>
            </a:r>
            <a:r>
              <a:rPr lang="ru-RU" dirty="0" err="1" smtClean="0"/>
              <a:t>Костылева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Именно поэтому конкурс «Учитель года России – 2022» проходит в г. Тюмени, и 5 октября 2022 года мы узнаем имя нового победителя.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283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Интеллектуальная игра «Своя игра» </a:t>
            </a:r>
          </a:p>
          <a:p>
            <a:pPr>
              <a:buNone/>
            </a:pPr>
            <a:r>
              <a:rPr lang="ru-RU" dirty="0" smtClean="0"/>
              <a:t>1. Что означает слово «педагогика» в переводе с греческого? Выберите ответ. </a:t>
            </a:r>
          </a:p>
          <a:p>
            <a:pPr>
              <a:buNone/>
            </a:pPr>
            <a:r>
              <a:rPr lang="ru-RU" b="1" dirty="0" smtClean="0"/>
              <a:t>«</a:t>
            </a:r>
            <a:r>
              <a:rPr lang="ru-RU" b="1" dirty="0" err="1" smtClean="0"/>
              <a:t>детоведение</a:t>
            </a:r>
            <a:r>
              <a:rPr lang="ru-RU" b="1" dirty="0" smtClean="0"/>
              <a:t>» </a:t>
            </a:r>
          </a:p>
          <a:p>
            <a:pPr>
              <a:buNone/>
            </a:pPr>
            <a:r>
              <a:rPr lang="ru-RU" dirty="0" smtClean="0"/>
              <a:t>«наука о ребенке» </a:t>
            </a:r>
          </a:p>
          <a:p>
            <a:pPr>
              <a:buNone/>
            </a:pPr>
            <a:r>
              <a:rPr lang="ru-RU" dirty="0" smtClean="0"/>
              <a:t>«обучение человека» </a:t>
            </a:r>
          </a:p>
          <a:p>
            <a:pPr>
              <a:buNone/>
            </a:pPr>
            <a:r>
              <a:rPr lang="ru-RU" dirty="0" smtClean="0"/>
              <a:t>2. Во всех странах учителя ставят оценки от 1 до 5? Выберите ответ. </a:t>
            </a:r>
          </a:p>
          <a:p>
            <a:pPr>
              <a:buNone/>
            </a:pPr>
            <a:r>
              <a:rPr lang="ru-RU" dirty="0" smtClean="0"/>
              <a:t>Верно, во всех странах учителя ставят оценки по Болонской системе от 1 до 5 </a:t>
            </a:r>
          </a:p>
          <a:p>
            <a:pPr>
              <a:buNone/>
            </a:pPr>
            <a:r>
              <a:rPr lang="ru-RU" dirty="0" smtClean="0"/>
              <a:t>Неверно, во всех странах учителя ставят числовые оценки (от 1 до 5 или от 1 до 20) </a:t>
            </a:r>
          </a:p>
          <a:p>
            <a:pPr>
              <a:buNone/>
            </a:pPr>
            <a:r>
              <a:rPr lang="ru-RU" b="1" dirty="0" smtClean="0"/>
              <a:t>Неверно, в разных странах учителя используют разные системы оценки (буквы, числа) </a:t>
            </a:r>
          </a:p>
          <a:p>
            <a:pPr>
              <a:buNone/>
            </a:pPr>
            <a:r>
              <a:rPr lang="ru-RU" dirty="0" smtClean="0"/>
              <a:t>(Нет, неверно: в США учеников оценивают, используя буквы (A, B, C, D), во Франции – 20-бальная система оценивания) </a:t>
            </a:r>
          </a:p>
          <a:p>
            <a:pPr>
              <a:buNone/>
            </a:pPr>
            <a:r>
              <a:rPr lang="ru-RU" dirty="0" smtClean="0"/>
              <a:t>3. Где и когда появились первые школы? Выберите ответ. </a:t>
            </a:r>
          </a:p>
          <a:p>
            <a:pPr>
              <a:buNone/>
            </a:pPr>
            <a:r>
              <a:rPr lang="ru-RU" b="1" dirty="0" smtClean="0"/>
              <a:t>в странах Востока в IV тысячелетии до н. э. </a:t>
            </a:r>
          </a:p>
          <a:p>
            <a:pPr>
              <a:buNone/>
            </a:pPr>
            <a:r>
              <a:rPr lang="ru-RU" dirty="0" smtClean="0"/>
              <a:t>в странах Азии в IV тысячелетии н.э. </a:t>
            </a:r>
          </a:p>
          <a:p>
            <a:pPr>
              <a:buNone/>
            </a:pPr>
            <a:r>
              <a:rPr lang="ru-RU" dirty="0" smtClean="0"/>
              <a:t>в странах Европы в II тысячелетии н.э. </a:t>
            </a:r>
          </a:p>
          <a:p>
            <a:pPr>
              <a:buNone/>
            </a:pPr>
            <a:r>
              <a:rPr lang="ru-RU" dirty="0" smtClean="0"/>
              <a:t>(Да, верно: учитель – одна из самых древних профессий в мире) </a:t>
            </a:r>
          </a:p>
          <a:p>
            <a:pPr>
              <a:buNone/>
            </a:pPr>
            <a:r>
              <a:rPr lang="ru-RU" dirty="0" smtClean="0"/>
              <a:t>4. Что означало древнегреческое слово «школа»? Выберите ответ. </a:t>
            </a:r>
          </a:p>
          <a:p>
            <a:pPr>
              <a:buNone/>
            </a:pPr>
            <a:r>
              <a:rPr lang="ru-RU" b="1" dirty="0" smtClean="0"/>
              <a:t>«отдых», «досуг» </a:t>
            </a:r>
          </a:p>
          <a:p>
            <a:pPr>
              <a:buNone/>
            </a:pPr>
            <a:r>
              <a:rPr lang="ru-RU" dirty="0" smtClean="0"/>
              <a:t>«мудрость», «обучение» </a:t>
            </a:r>
          </a:p>
          <a:p>
            <a:pPr>
              <a:buNone/>
            </a:pPr>
            <a:r>
              <a:rPr lang="ru-RU" dirty="0" smtClean="0"/>
              <a:t>«беседа», «общение»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283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/>
              <a:t>5. Когда на Руси появились первые школы? Выберите ответ. </a:t>
            </a:r>
          </a:p>
          <a:p>
            <a:pPr>
              <a:buNone/>
            </a:pPr>
            <a:r>
              <a:rPr lang="ru-RU" sz="1400" dirty="0" smtClean="0"/>
              <a:t>в XIII веке, при Александре Невском </a:t>
            </a:r>
          </a:p>
          <a:p>
            <a:pPr>
              <a:buNone/>
            </a:pPr>
            <a:r>
              <a:rPr lang="ru-RU" sz="1400" b="1" dirty="0" smtClean="0"/>
              <a:t>после Крещения Руси, при Владимире I </a:t>
            </a:r>
          </a:p>
          <a:p>
            <a:pPr>
              <a:buNone/>
            </a:pPr>
            <a:r>
              <a:rPr lang="ru-RU" sz="1400" dirty="0" smtClean="0"/>
              <a:t>в XVII веке, при Петре I </a:t>
            </a:r>
          </a:p>
          <a:p>
            <a:pPr>
              <a:buNone/>
            </a:pPr>
            <a:r>
              <a:rPr lang="ru-RU" sz="1400" dirty="0" smtClean="0"/>
              <a:t>6. Продолжите предложение </a:t>
            </a:r>
          </a:p>
          <a:p>
            <a:pPr>
              <a:buNone/>
            </a:pPr>
            <a:r>
              <a:rPr lang="ru-RU" sz="1400" b="1" dirty="0" smtClean="0"/>
              <a:t>В России праздник «День Учителя» официально отмечали… </a:t>
            </a:r>
          </a:p>
          <a:p>
            <a:pPr>
              <a:buNone/>
            </a:pPr>
            <a:r>
              <a:rPr lang="ru-RU" sz="1400" dirty="0" smtClean="0"/>
              <a:t>начиная с эпохи Просвещения, при Екатерине II </a:t>
            </a:r>
          </a:p>
          <a:p>
            <a:pPr>
              <a:buNone/>
            </a:pPr>
            <a:r>
              <a:rPr lang="ru-RU" sz="1400" b="1" dirty="0" smtClean="0"/>
              <a:t>праздник начали официально отмечать в Советском Союзе, с 1965 года </a:t>
            </a:r>
          </a:p>
          <a:p>
            <a:pPr>
              <a:buNone/>
            </a:pPr>
            <a:r>
              <a:rPr lang="ru-RU" sz="1400" dirty="0" smtClean="0"/>
              <a:t>праздник отмечают с 1991 года, когда была основана Российская Федерация </a:t>
            </a:r>
          </a:p>
          <a:p>
            <a:pPr>
              <a:buNone/>
            </a:pPr>
            <a:r>
              <a:rPr lang="ru-RU" sz="1400" dirty="0" smtClean="0"/>
              <a:t>7. День Учителя имеет статус международного праздника? Выберите ответ. </a:t>
            </a:r>
          </a:p>
          <a:p>
            <a:pPr>
              <a:buNone/>
            </a:pPr>
            <a:r>
              <a:rPr lang="ru-RU" sz="1400" dirty="0" smtClean="0"/>
              <a:t>Нет, День Учителя отмечается только в России с 1965 года </a:t>
            </a:r>
          </a:p>
          <a:p>
            <a:pPr>
              <a:buNone/>
            </a:pPr>
            <a:r>
              <a:rPr lang="ru-RU" sz="1400" dirty="0" smtClean="0"/>
              <a:t>День Учителя отмечается 5 октября в странах, входящих в состав СНГ </a:t>
            </a:r>
          </a:p>
          <a:p>
            <a:pPr>
              <a:buNone/>
            </a:pPr>
            <a:r>
              <a:rPr lang="ru-RU" sz="1400" b="1" dirty="0" smtClean="0"/>
              <a:t>День Учителя отмечают во всем мире с 1994 года </a:t>
            </a:r>
          </a:p>
          <a:p>
            <a:pPr>
              <a:buNone/>
            </a:pPr>
            <a:r>
              <a:rPr lang="ru-RU" sz="1400" dirty="0" smtClean="0"/>
              <a:t>8. Во всех странах учителей-женщин больше, чем учителей-мужчин? Выберите ответ. </a:t>
            </a:r>
          </a:p>
          <a:p>
            <a:pPr>
              <a:buNone/>
            </a:pPr>
            <a:r>
              <a:rPr lang="ru-RU" sz="1400" dirty="0" smtClean="0"/>
              <a:t>Верно, процентное соотношение женщин в этой профессии больше во всем мире </a:t>
            </a:r>
          </a:p>
          <a:p>
            <a:pPr>
              <a:buNone/>
            </a:pPr>
            <a:r>
              <a:rPr lang="ru-RU" sz="1400" b="1" dirty="0" smtClean="0"/>
              <a:t>Неверно, в Японии процент женщин-преподавателей составляет 32% </a:t>
            </a:r>
          </a:p>
          <a:p>
            <a:pPr>
              <a:buNone/>
            </a:pPr>
            <a:r>
              <a:rPr lang="ru-RU" sz="1400" dirty="0" smtClean="0"/>
              <a:t>9. Продолжите предложение </a:t>
            </a:r>
            <a:r>
              <a:rPr lang="ru-RU" sz="1400" b="1" dirty="0" smtClean="0"/>
              <a:t>В XVIII – начале XIX века дворянские дети получали домашнее образование от русских преподавателей… </a:t>
            </a:r>
          </a:p>
          <a:p>
            <a:pPr>
              <a:buNone/>
            </a:pPr>
            <a:r>
              <a:rPr lang="ru-RU" sz="1400" dirty="0" smtClean="0"/>
              <a:t>от русских преподавателей </a:t>
            </a:r>
          </a:p>
          <a:p>
            <a:pPr>
              <a:buNone/>
            </a:pPr>
            <a:r>
              <a:rPr lang="ru-RU" sz="1400" dirty="0" smtClean="0"/>
              <a:t>от русских преподавателей и французских гувернанток </a:t>
            </a:r>
          </a:p>
          <a:p>
            <a:pPr>
              <a:buNone/>
            </a:pPr>
            <a:r>
              <a:rPr lang="ru-RU" sz="1400" dirty="0" smtClean="0"/>
              <a:t>от гувернеров немцев, англичан, итальянцев </a:t>
            </a:r>
          </a:p>
          <a:p>
            <a:pPr>
              <a:buNone/>
            </a:pPr>
            <a:r>
              <a:rPr lang="ru-RU" sz="1400" b="1" dirty="0" smtClean="0"/>
              <a:t>от гувернеров немцев, англичан, итальянцев, французов </a:t>
            </a:r>
          </a:p>
          <a:p>
            <a:pPr>
              <a:buNone/>
            </a:pPr>
            <a:r>
              <a:rPr lang="ru-RU" sz="1400" dirty="0" smtClean="0"/>
              <a:t>(Нет, неверно: среди гувернёров было много немцев, англичан, итальянцев, но уже в 1750-х годах наиболее востребованы оказались французы)</a:t>
            </a:r>
            <a:endParaRPr lang="ru-RU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3D модели - Калькулятор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429000"/>
            <a:ext cx="4067175" cy="304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235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10. Как называли учителя арифметики в Древнем Риме? Выберите ответ.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«калькулятором»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«мудрым»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«вычисляющим»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арифметосом</a:t>
            </a:r>
            <a:r>
              <a:rPr lang="ru-RU" dirty="0" smtClean="0">
                <a:solidFill>
                  <a:srgbClr val="FF0000"/>
                </a:solidFill>
              </a:rPr>
              <a:t>»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(Да, верно: </a:t>
            </a:r>
            <a:r>
              <a:rPr lang="ru-RU" dirty="0" err="1" smtClean="0">
                <a:solidFill>
                  <a:srgbClr val="FF0000"/>
                </a:solidFill>
              </a:rPr>
              <a:t>Calculus</a:t>
            </a:r>
            <a:r>
              <a:rPr lang="ru-RU" dirty="0" smtClean="0">
                <a:solidFill>
                  <a:srgbClr val="FF0000"/>
                </a:solidFill>
              </a:rPr>
              <a:t> на латыни означает небольшой камень. Маленькие камушки использовали для счета)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О чем бы вы хотели спросить победителей конкурса «Учитель года России»? Что особенного в этом педагоге-победителе конкурса “Учитель года”? Какими качествами обладает такой педагог? Как вы думаете, есть ли у вас эти качества?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6" name="Picture 4" descr="Какими качествами должен обладать современный педагог Что важнее для педаго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1752600"/>
            <a:ext cx="8229599" cy="4705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Только ли в образовательной организации (школе, колледже, университете) можно встретить наставника? </a:t>
            </a:r>
          </a:p>
          <a:p>
            <a:pPr>
              <a:buNone/>
            </a:pPr>
            <a:r>
              <a:rPr lang="ru-RU" dirty="0" smtClean="0"/>
              <a:t>И кто этот человек – наставник? </a:t>
            </a:r>
          </a:p>
          <a:p>
            <a:pPr>
              <a:buNone/>
            </a:pPr>
            <a:r>
              <a:rPr lang="ru-RU" dirty="0" smtClean="0"/>
              <a:t>Кого в своей жизни (из педагогов или других людей) вы можете сегодня назвать своими наставниками и почему? </a:t>
            </a:r>
          </a:p>
          <a:p>
            <a:pPr>
              <a:buNone/>
            </a:pPr>
            <a:r>
              <a:rPr lang="ru-RU" dirty="0" smtClean="0"/>
              <a:t>Для кого вы сами можете быть наставником?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В &amp;quot;Орленке&amp;quot; завершился финал проекта &amp;quot;Орлята России&amp;quot;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962400"/>
            <a:ext cx="4000500" cy="2667001"/>
          </a:xfrm>
          <a:prstGeom prst="rect">
            <a:avLst/>
          </a:prstGeom>
          <a:noFill/>
        </p:spPr>
      </p:pic>
      <p:pic>
        <p:nvPicPr>
          <p:cNvPr id="1026" name="Picture 2" descr="очередным проектом РДШ. программа развития социальной активности учащихся н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04800"/>
            <a:ext cx="3038475" cy="304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5334000" cy="59283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Есть проект «Дети учат детей», в котором молодежь до 18 лет использует различные практики наставничества в кружковом движении и </a:t>
            </a:r>
            <a:r>
              <a:rPr lang="ru-RU" b="1" dirty="0" err="1" smtClean="0">
                <a:solidFill>
                  <a:srgbClr val="FF0000"/>
                </a:solidFill>
              </a:rPr>
              <a:t>онлайн-среде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Вот еще пример – конкурс на вожатское мастерство (его проводит Всероссийский детский центр «Орленок»), проект «Орлята России», другие проекты… Если у вас есть понимание, что вы готовы оказывать помощь и давать советы другим, влиять на личностный или, например профессиональный рост других людей, вам стоит задуматься, чтобы найти себя в этой деятельности.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Одним из синонимов к слову «учитель», «педагог» часто используют слово "</a:t>
            </a:r>
            <a:r>
              <a:rPr lang="ru-RU" dirty="0" smtClean="0">
                <a:solidFill>
                  <a:srgbClr val="FF0000"/>
                </a:solidFill>
              </a:rPr>
              <a:t>наставник". </a:t>
            </a:r>
            <a:r>
              <a:rPr lang="ru-RU" dirty="0" smtClean="0"/>
              <a:t>Почему? Потому что от педагога требуется не только знание своего предмета, но и умение быть человеком, оказавшим влияние на жизненный путь ребенка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Педагог - наставник </a:t>
            </a:r>
            <a:r>
              <a:rPr lang="ru-RU" dirty="0" smtClean="0"/>
              <a:t>оказывает большое влияние на жизнь человека, развитие его личности, его становление в обществе. </a:t>
            </a:r>
          </a:p>
          <a:p>
            <a:pPr>
              <a:buNone/>
            </a:pPr>
            <a:r>
              <a:rPr lang="ru-RU" dirty="0" smtClean="0"/>
              <a:t>Успешные личности тоже были когда-то обучающимися, у них тоже были наставники-педагоги, о которых они спустя годы вспоминают с теплом и уважением.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Представленные цитаты раскрывают сущность этой профессии, показывают учител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2101" y="3352800"/>
            <a:ext cx="4156124" cy="3124202"/>
          </a:xfrm>
          <a:prstGeom prst="rect">
            <a:avLst/>
          </a:prstGeom>
          <a:noFill/>
        </p:spPr>
      </p:pic>
      <p:pic>
        <p:nvPicPr>
          <p:cNvPr id="16388" name="Picture 4" descr="Мудрые слова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4778929" cy="3581400"/>
          </a:xfrm>
          <a:prstGeom prst="rect">
            <a:avLst/>
          </a:prstGeom>
          <a:noFill/>
        </p:spPr>
      </p:pic>
      <p:pic>
        <p:nvPicPr>
          <p:cNvPr id="16390" name="Picture 6" descr="Слова об учителе.jpg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886200"/>
            <a:ext cx="3686175" cy="2762474"/>
          </a:xfrm>
          <a:prstGeom prst="rect">
            <a:avLst/>
          </a:prstGeom>
          <a:noFill/>
        </p:spPr>
      </p:pic>
      <p:pic>
        <p:nvPicPr>
          <p:cNvPr id="16392" name="Picture 8" descr="Многие были возмущены высказываниями господина Медведева об учителях. 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52400"/>
            <a:ext cx="3048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ПЕДАГОГ - это благороднейшая профессия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5804"/>
            <a:ext cx="8258175" cy="6188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Стихи про учителя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0"/>
            <a:ext cx="4419600" cy="4267201"/>
          </a:xfrm>
          <a:prstGeom prst="rect">
            <a:avLst/>
          </a:prstGeom>
          <a:noFill/>
        </p:spPr>
      </p:pic>
      <p:pic>
        <p:nvPicPr>
          <p:cNvPr id="5" name="Picture 2" descr="Цитаты про учителей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228600"/>
            <a:ext cx="4970622" cy="3733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2" name="AutoShape 2" descr="https://kirgizskaski.ru/wp-content/uploads/d/e/9/de939127f11f3f307986b99feda0c99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Какими компетенциями должен обладать современный учитель?, тесты - &amp;quot;на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9782"/>
            <a:ext cx="8562975" cy="6417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Сочинение рассуждение выбор профессии 9, 11 класс огэ 15.3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31098"/>
            <a:ext cx="8334375" cy="6245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История професс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324" y="457200"/>
            <a:ext cx="8787076" cy="5991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С развитием и эволюцией жизни человечества профессия педагога все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735" y="381000"/>
            <a:ext cx="8365065" cy="6000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1009</Words>
  <PresentationFormat>Экран (4:3)</PresentationFormat>
  <Paragraphs>67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какие качества необходимы учителю «МОГУ ЛИ Я НАУЧИТЬ ДРУГИХ? (НАСТАВНИЧЕСТВО)»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О чем бы вы хотели спросить победителей конкурса «Учитель года России»? Что особенного в этом педагоге-победителе конкурса “Учитель года”? Какими качествами обладает такой педагог? Как вы думаете, есть ли у вас эти качества?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2022-09-30T18:02:18Z</dcterms:created>
  <dcterms:modified xsi:type="dcterms:W3CDTF">2022-10-01T16:03:44Z</dcterms:modified>
</cp:coreProperties>
</file>