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9" r:id="rId3"/>
    <p:sldId id="270" r:id="rId4"/>
    <p:sldId id="257" r:id="rId5"/>
    <p:sldId id="258" r:id="rId6"/>
    <p:sldId id="262" r:id="rId7"/>
    <p:sldId id="261" r:id="rId8"/>
    <p:sldId id="263" r:id="rId9"/>
    <p:sldId id="264" r:id="rId10"/>
    <p:sldId id="265" r:id="rId11"/>
    <p:sldId id="260" r:id="rId12"/>
    <p:sldId id="266" r:id="rId13"/>
    <p:sldId id="259" r:id="rId14"/>
    <p:sldId id="267" r:id="rId15"/>
    <p:sldId id="271" r:id="rId16"/>
    <p:sldId id="268" r:id="rId17"/>
    <p:sldId id="275" r:id="rId18"/>
    <p:sldId id="273" r:id="rId19"/>
    <p:sldId id="274" r:id="rId20"/>
    <p:sldId id="272" r:id="rId21"/>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EAF463A-BC7C-46EE-9F1E-7F377CCA4891}" type="datetimeFigureOut">
              <a:rPr lang="en-US" smtClean="0"/>
              <a:pPr/>
              <a:t>9/17/2022</a:t>
            </a:fld>
            <a:endParaRPr lang="en-US"/>
          </a:p>
        </p:txBody>
      </p:sp>
      <p:sp>
        <p:nvSpPr>
          <p:cNvPr id="17" name="Нижний колонтитул 16"/>
          <p:cNvSpPr>
            <a:spLocks noGrp="1"/>
          </p:cNvSpPr>
          <p:nvPr>
            <p:ph type="ftr" sz="quarter" idx="11"/>
          </p:nvPr>
        </p:nvSpPr>
        <p:spPr/>
        <p:txBody>
          <a:bodyPr/>
          <a:lstStyle/>
          <a:p>
            <a:endParaRPr lang="en-US"/>
          </a:p>
        </p:txBody>
      </p:sp>
      <p:sp>
        <p:nvSpPr>
          <p:cNvPr id="29" name="Номер слайда 28"/>
          <p:cNvSpPr>
            <a:spLocks noGrp="1"/>
          </p:cNvSpPr>
          <p:nvPr>
            <p:ph type="sldNum" sz="quarter" idx="12"/>
          </p:nvPr>
        </p:nvSpPr>
        <p:spPr/>
        <p:txBody>
          <a:bodyPr/>
          <a:lstStyle/>
          <a:p>
            <a:fld id="{A483448D-3A78-4528-A469-B745A65DA480}" type="slidenum">
              <a:rPr lang="en-US" smtClean="0"/>
              <a:pPr/>
              <a:t>‹#›</a:t>
            </a:fld>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9/17/2022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9/17/2022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9/17/2022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9/17/2022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a:xfrm>
            <a:off x="7924800" y="6416675"/>
            <a:ext cx="762000" cy="365125"/>
          </a:xfrm>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9/17/2022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9/17/2022</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9/17/2022</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9/17/2022</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9/17/2022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9/17/2022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EAF463A-BC7C-46EE-9F1E-7F377CCA4891}" type="datetimeFigureOut">
              <a:rPr lang="en-US" smtClean="0"/>
              <a:pPr/>
              <a:t>9/17/2022</a:t>
            </a:fld>
            <a:endParaRPr lang="en-US"/>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483448D-3A78-4528-A469-B745A65DA4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culture.ru/institutes/4009/mgtu-im-n-e-baumana"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304800"/>
            <a:ext cx="8229600" cy="1295400"/>
          </a:xfrm>
        </p:spPr>
        <p:txBody>
          <a:bodyPr>
            <a:normAutofit/>
          </a:bodyPr>
          <a:lstStyle/>
          <a:p>
            <a:r>
              <a:rPr lang="ru-RU" sz="4000" dirty="0" smtClean="0">
                <a:solidFill>
                  <a:srgbClr val="FF0000"/>
                </a:solidFill>
              </a:rPr>
              <a:t>НЕВОЗМОЖНОЕ СЕГОДНЯ СТАНЕТ ВОЗМОЖНЫМ ЗАВТРА</a:t>
            </a:r>
            <a:endParaRPr lang="ru-RU" sz="4000" dirty="0">
              <a:solidFill>
                <a:srgbClr val="FF0000"/>
              </a:solidFill>
            </a:endParaRPr>
          </a:p>
        </p:txBody>
      </p:sp>
      <p:sp>
        <p:nvSpPr>
          <p:cNvPr id="3" name="Подзаголовок 2"/>
          <p:cNvSpPr>
            <a:spLocks noGrp="1"/>
          </p:cNvSpPr>
          <p:nvPr>
            <p:ph type="subTitle" idx="1"/>
          </p:nvPr>
        </p:nvSpPr>
        <p:spPr/>
        <p:txBody>
          <a:bodyPr/>
          <a:lstStyle/>
          <a:p>
            <a:endParaRPr lang="ru-RU"/>
          </a:p>
        </p:txBody>
      </p:sp>
      <p:pic>
        <p:nvPicPr>
          <p:cNvPr id="16386" name="Picture 2" descr="Циолковский Биография и открытия online presentation. "/>
          <p:cNvPicPr>
            <a:picLocks noChangeAspect="1" noChangeArrowheads="1"/>
          </p:cNvPicPr>
          <p:nvPr/>
        </p:nvPicPr>
        <p:blipFill>
          <a:blip r:embed="rId2"/>
          <a:srcRect/>
          <a:stretch>
            <a:fillRect/>
          </a:stretch>
        </p:blipFill>
        <p:spPr bwMode="auto">
          <a:xfrm>
            <a:off x="533400" y="1600200"/>
            <a:ext cx="8258175" cy="487680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609600"/>
            <a:ext cx="8229600" cy="5699760"/>
          </a:xfrm>
        </p:spPr>
        <p:txBody>
          <a:bodyPr>
            <a:normAutofit fontScale="77500" lnSpcReduction="20000"/>
          </a:bodyPr>
          <a:lstStyle/>
          <a:p>
            <a:r>
              <a:rPr lang="ru-RU" dirty="0" smtClean="0">
                <a:solidFill>
                  <a:srgbClr val="FFFF00"/>
                </a:solidFill>
              </a:rPr>
              <a:t>Когда Циолковскому было 14, отец заглянул в его мастерскую. В ней он обнаружил самодвижущиеся коляски, ветряные мельницы, самодельную астролябию и много других удивительных механизмов. Отец дал сыну денег и отправил поступать в Москву, в Высшее техническое училище (ныне </a:t>
            </a:r>
            <a:r>
              <a:rPr lang="ru-RU" dirty="0" smtClean="0">
                <a:solidFill>
                  <a:srgbClr val="FFFF00"/>
                </a:solidFill>
                <a:hlinkClick r:id="rId2"/>
              </a:rPr>
              <a:t>МГТУ им. Баумана</a:t>
            </a:r>
            <a:r>
              <a:rPr lang="ru-RU" dirty="0" smtClean="0">
                <a:solidFill>
                  <a:srgbClr val="FFFF00"/>
                </a:solidFill>
              </a:rPr>
              <a:t>). До Москвы Константин доехал, но поступать в училище не стал. Вместо этого он записался в единственную городскую бесплатную библиотеку — Чертковскую — и углубился в самостоятельное изучение наук.</a:t>
            </a:r>
          </a:p>
          <a:p>
            <a:r>
              <a:rPr lang="ru-RU" dirty="0" smtClean="0">
                <a:solidFill>
                  <a:srgbClr val="FFFF00"/>
                </a:solidFill>
              </a:rPr>
              <a:t>Бедность Циолковского в Москве была чудовищной. Он не работал, получал 10–15 рублей в месяц от родителей и мог питаться одним только черным хлебом: </a:t>
            </a:r>
            <a:r>
              <a:rPr lang="ru-RU" i="1" dirty="0" smtClean="0">
                <a:solidFill>
                  <a:srgbClr val="FFFF00"/>
                </a:solidFill>
              </a:rPr>
              <a:t>«Каждые три дня я ходил в булочную и покупал там на 9 коп. хлеба. Таким образом, я проживал 90 коп. в месяц»</a:t>
            </a:r>
            <a:r>
              <a:rPr lang="ru-RU" dirty="0" smtClean="0">
                <a:solidFill>
                  <a:srgbClr val="FFFF00"/>
                </a:solidFill>
              </a:rPr>
              <a:t>, — вспоминал он. На все оставшиеся деньги ученый покупал «книги, трубки, ртуть, серную кислоту», — и другие материалы для опытов. Ходил Циолковский в отрепьях. Бывало, что на улице мальчишки дразнили его: </a:t>
            </a:r>
            <a:r>
              <a:rPr lang="ru-RU" i="1" dirty="0" smtClean="0">
                <a:solidFill>
                  <a:srgbClr val="FFFF00"/>
                </a:solidFill>
              </a:rPr>
              <a:t>«Что это, мыши, что ли, съели ваши брюки?»</a:t>
            </a:r>
            <a:endParaRPr lang="ru-RU" dirty="0" smtClean="0">
              <a:solidFill>
                <a:srgbClr val="FFFF00"/>
              </a:solidFill>
            </a:endParaRP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
        <p:nvSpPr>
          <p:cNvPr id="29700" name="AutoShape 4" descr="https://s1.slide-share.ru/s_slide/4e50e17acfa9a90c4ab3ea6575ed4d0c/fbb5414b-3e7f-42b3-ba40-7883e5b75387.jpe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02" name="AutoShape 6" descr="https://s0.slide-share.ru/s_slide/e5bf9c697d967f79f3979803a8b5ef6f/f8ecb702-8421-40b8-affa-b1f817df34c5.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9704" name="Picture 8" descr="27. Основатель космонавтики Константин Эдуардович Циолковский разработал пр..."/>
          <p:cNvPicPr>
            <a:picLocks noChangeAspect="1" noChangeArrowheads="1"/>
          </p:cNvPicPr>
          <p:nvPr/>
        </p:nvPicPr>
        <p:blipFill>
          <a:blip r:embed="rId2"/>
          <a:srcRect/>
          <a:stretch>
            <a:fillRect/>
          </a:stretch>
        </p:blipFill>
        <p:spPr bwMode="auto">
          <a:xfrm>
            <a:off x="381000" y="193088"/>
            <a:ext cx="8486775" cy="636011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609600"/>
            <a:ext cx="8229600" cy="5699760"/>
          </a:xfrm>
        </p:spPr>
        <p:txBody>
          <a:bodyPr>
            <a:normAutofit/>
          </a:bodyPr>
          <a:lstStyle/>
          <a:p>
            <a:r>
              <a:rPr lang="ru-RU" dirty="0" smtClean="0">
                <a:solidFill>
                  <a:srgbClr val="FFFF00"/>
                </a:solidFill>
              </a:rPr>
              <a:t>Главным проектом Циолковского в это время был дирижабль. Ученый решил уйти от применения взрывоопасного водорода, заменив его горячим воздухом. А разработанная им стягивающая система позволяла «кораблю» сохранять постоянную подъемную силу при различной высоте полета. Циолковский просил деятелей науки пожертвовать ему 300 рублей на постройку крупного металлического макета дирижабля, но материальную помощь ему так никто и не оказал.</a:t>
            </a:r>
            <a:endParaRPr lang="ru-RU" dirty="0">
              <a:solidFill>
                <a:srgbClr val="FFFF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3314" name="Picture 2" descr="Гений или чудак: несколько фактов биографии Циолковского, которые могут вас..."/>
          <p:cNvPicPr>
            <a:picLocks noChangeAspect="1" noChangeArrowheads="1"/>
          </p:cNvPicPr>
          <p:nvPr/>
        </p:nvPicPr>
        <p:blipFill>
          <a:blip r:embed="rId2"/>
          <a:srcRect/>
          <a:stretch>
            <a:fillRect/>
          </a:stretch>
        </p:blipFill>
        <p:spPr bwMode="auto">
          <a:xfrm>
            <a:off x="152401" y="228600"/>
            <a:ext cx="8686799" cy="6400801"/>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57200"/>
            <a:ext cx="8229600" cy="5852160"/>
          </a:xfrm>
        </p:spPr>
        <p:txBody>
          <a:bodyPr>
            <a:noAutofit/>
          </a:bodyPr>
          <a:lstStyle/>
          <a:p>
            <a:r>
              <a:rPr lang="ru-RU" sz="2400" dirty="0" smtClean="0">
                <a:solidFill>
                  <a:srgbClr val="FFFF00"/>
                </a:solidFill>
              </a:rPr>
              <a:t>В 1903 году Циолковский окончательно переключился на работы, связанные с освоением космоса. В статье «Исследование мировых пространств реактивными приборами» он впервые обосновал, что аппаратом для успешных космических полетов могла стать ракета. Ученый также разработал концепцию жидкостного ракетного двигателя. В частности, определил скорость, необходимую для выхода аппарата в Солнечную систему («вторая космическая скорость»). Циолковский занимался многими практическими вопросами космоса, которые позднее сформировали основу для советского ракетостроения. Он предложил варианты ракетного управления, систем охлаждения, конструкции сопла и системы подачи топлива.</a:t>
            </a:r>
            <a:endParaRPr lang="ru-RU" sz="2400" dirty="0">
              <a:solidFill>
                <a:srgbClr val="FFFF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685800"/>
            <a:ext cx="8229600" cy="5623560"/>
          </a:xfrm>
        </p:spPr>
        <p:txBody>
          <a:bodyPr>
            <a:normAutofit fontScale="92500" lnSpcReduction="20000"/>
          </a:bodyPr>
          <a:lstStyle/>
          <a:p>
            <a:pPr>
              <a:buNone/>
            </a:pPr>
            <a:r>
              <a:rPr lang="ru-RU" dirty="0" smtClean="0">
                <a:solidFill>
                  <a:srgbClr val="FFFF00"/>
                </a:solidFill>
              </a:rPr>
              <a:t>Циолковский первым предложил заселить космическое пространство орбитальными станциями, придумал космический лифт, поезда на воздушной подушке и всячески ратовал за развитие человечества. Именно Циолковский верил и знал, что однажды жизнь на Земле станет настолько могущественной и развитой, что сможет победить извечную силу тяготения и распространиться по всей Вселенной. </a:t>
            </a:r>
          </a:p>
          <a:p>
            <a:pPr>
              <a:buNone/>
            </a:pPr>
            <a:r>
              <a:rPr lang="ru-RU" dirty="0" smtClean="0">
                <a:solidFill>
                  <a:srgbClr val="FFFF00"/>
                </a:solidFill>
              </a:rPr>
              <a:t>Константин Эдуардович Циолковский – удивительный человек с удивительной судьбой. Вся его жизнь – это подвиг. Подвиг во имя науки, во имя Родины. Лишенный слуха, он продолжал тянуться к знаниям, даже тогда, когда средств не хватало на самое необходимое. Не признаваемый коллегами, он продолжал научный поиск и открыл нам путь в космос. </a:t>
            </a:r>
            <a:endParaRPr lang="ru-RU" dirty="0">
              <a:solidFill>
                <a:srgbClr val="FFFF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0200"/>
            <a:ext cx="5562600" cy="4709160"/>
          </a:xfrm>
        </p:spPr>
        <p:txBody>
          <a:bodyPr>
            <a:normAutofit fontScale="92500" lnSpcReduction="10000"/>
          </a:bodyPr>
          <a:lstStyle/>
          <a:p>
            <a:r>
              <a:rPr lang="ru-RU" dirty="0" smtClean="0">
                <a:solidFill>
                  <a:srgbClr val="FFFF00"/>
                </a:solidFill>
              </a:rPr>
              <a:t>С 1932 года к Циолковскому был приставлен личный врач — именно он выявил у ученого неизлечимое заболевание. Но Циолковский продолжал работать. Он говорил: чтобы закончить начатое, нужно еще 15 лет. Но этого времени у него не оказалось. «Гражданин вселенной» скончался 19 сентября 1935 года в возрасте 78 лет.</a:t>
            </a:r>
            <a:endParaRPr lang="ru-RU" dirty="0">
              <a:solidFill>
                <a:srgbClr val="FFFF00"/>
              </a:solidFill>
            </a:endParaRPr>
          </a:p>
        </p:txBody>
      </p:sp>
      <p:pic>
        <p:nvPicPr>
          <p:cNvPr id="32770" name="Picture 2" descr="Цветные фотографии Константина Эдуардовича Циолковского."/>
          <p:cNvPicPr>
            <a:picLocks noChangeAspect="1" noChangeArrowheads="1"/>
          </p:cNvPicPr>
          <p:nvPr/>
        </p:nvPicPr>
        <p:blipFill>
          <a:blip r:embed="rId2"/>
          <a:srcRect/>
          <a:stretch>
            <a:fillRect/>
          </a:stretch>
        </p:blipFill>
        <p:spPr bwMode="auto">
          <a:xfrm>
            <a:off x="5925742" y="2209800"/>
            <a:ext cx="2903933" cy="34290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ПОДУМАЙ!</a:t>
            </a:r>
            <a:endParaRPr lang="ru-RU" dirty="0">
              <a:solidFill>
                <a:srgbClr val="FF0000"/>
              </a:solidFill>
            </a:endParaRPr>
          </a:p>
        </p:txBody>
      </p:sp>
      <p:sp>
        <p:nvSpPr>
          <p:cNvPr id="3" name="Содержимое 2"/>
          <p:cNvSpPr>
            <a:spLocks noGrp="1"/>
          </p:cNvSpPr>
          <p:nvPr>
            <p:ph idx="1"/>
          </p:nvPr>
        </p:nvSpPr>
        <p:spPr/>
        <p:txBody>
          <a:bodyPr/>
          <a:lstStyle/>
          <a:p>
            <a:pPr>
              <a:buNone/>
            </a:pPr>
            <a:r>
              <a:rPr lang="ru-RU" b="1" dirty="0" smtClean="0"/>
              <a:t>Как спят космонавты? Нужны ли космонавтам в полёте постельные принадлежности? </a:t>
            </a:r>
          </a:p>
          <a:p>
            <a:pPr>
              <a:buNone/>
            </a:pPr>
            <a:r>
              <a:rPr lang="ru-RU" b="1" dirty="0" smtClean="0"/>
              <a:t>В чём заключается разница между метеором и метеоритом? </a:t>
            </a:r>
            <a:endParaRPr lang="ru-RU" b="1" dirty="0" smtClean="0"/>
          </a:p>
          <a:p>
            <a:pPr>
              <a:buNone/>
            </a:pPr>
            <a:r>
              <a:rPr lang="ru-RU" b="1" dirty="0" smtClean="0"/>
              <a:t>К какому событию приурочено празднование международного Дня космонавтики? </a:t>
            </a:r>
            <a:endParaRPr lang="ru-RU" b="1" dirty="0" smtClean="0"/>
          </a:p>
          <a:p>
            <a:pPr>
              <a:buNone/>
            </a:pPr>
            <a:r>
              <a:rPr lang="ru-RU" b="1" dirty="0" smtClean="0"/>
              <a:t>Кто считается отцом космонавтики? </a:t>
            </a:r>
            <a:endParaRPr lang="ru-RU" b="1" dirty="0" smtClean="0"/>
          </a:p>
          <a:p>
            <a:pPr>
              <a:buNone/>
            </a:pPr>
            <a:r>
              <a:rPr lang="ru-RU" b="1" dirty="0" smtClean="0"/>
              <a:t>Как назывался первый космический корабль, и кто был его конструктором? </a:t>
            </a:r>
            <a:endParaRPr lang="ru-RU"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0722" name="Picture 2" descr="Ученые считают, что Млечный Путь может быть полон внеземных цивилизаций, ун..."/>
          <p:cNvPicPr>
            <a:picLocks noChangeAspect="1" noChangeArrowheads="1"/>
          </p:cNvPicPr>
          <p:nvPr/>
        </p:nvPicPr>
        <p:blipFill>
          <a:blip r:embed="rId2"/>
          <a:srcRect/>
          <a:stretch>
            <a:fillRect/>
          </a:stretch>
        </p:blipFill>
        <p:spPr bwMode="auto">
          <a:xfrm>
            <a:off x="4267200" y="3657600"/>
            <a:ext cx="4572000" cy="3019425"/>
          </a:xfrm>
          <a:prstGeom prst="rect">
            <a:avLst/>
          </a:prstGeom>
          <a:noFill/>
        </p:spPr>
      </p:pic>
      <p:pic>
        <p:nvPicPr>
          <p:cNvPr id="30726" name="Picture 6" descr="Это знаменитая туманность Ориона, обозначаемая как M42. "/>
          <p:cNvPicPr>
            <a:picLocks noChangeAspect="1" noChangeArrowheads="1"/>
          </p:cNvPicPr>
          <p:nvPr/>
        </p:nvPicPr>
        <p:blipFill>
          <a:blip r:embed="rId3"/>
          <a:srcRect/>
          <a:stretch>
            <a:fillRect/>
          </a:stretch>
        </p:blipFill>
        <p:spPr bwMode="auto">
          <a:xfrm>
            <a:off x="152400" y="228600"/>
            <a:ext cx="4038600" cy="3048001"/>
          </a:xfrm>
          <a:prstGeom prst="rect">
            <a:avLst/>
          </a:prstGeom>
          <a:noFill/>
        </p:spPr>
      </p:pic>
      <p:pic>
        <p:nvPicPr>
          <p:cNvPr id="30728" name="Picture 8" descr="Созвездие Большой Медведицы."/>
          <p:cNvPicPr>
            <a:picLocks noChangeAspect="1" noChangeArrowheads="1"/>
          </p:cNvPicPr>
          <p:nvPr/>
        </p:nvPicPr>
        <p:blipFill>
          <a:blip r:embed="rId4"/>
          <a:srcRect/>
          <a:stretch>
            <a:fillRect/>
          </a:stretch>
        </p:blipFill>
        <p:spPr bwMode="auto">
          <a:xfrm>
            <a:off x="4419600" y="228600"/>
            <a:ext cx="4467225" cy="3048001"/>
          </a:xfrm>
          <a:prstGeom prst="rect">
            <a:avLst/>
          </a:prstGeom>
          <a:noFill/>
        </p:spPr>
      </p:pic>
      <p:pic>
        <p:nvPicPr>
          <p:cNvPr id="30730" name="Picture 10" descr="Астероид. "/>
          <p:cNvPicPr>
            <a:picLocks noChangeAspect="1" noChangeArrowheads="1"/>
          </p:cNvPicPr>
          <p:nvPr/>
        </p:nvPicPr>
        <p:blipFill>
          <a:blip r:embed="rId5"/>
          <a:srcRect/>
          <a:stretch>
            <a:fillRect/>
          </a:stretch>
        </p:blipFill>
        <p:spPr bwMode="auto">
          <a:xfrm>
            <a:off x="152400" y="3733801"/>
            <a:ext cx="4114800" cy="2314576"/>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1746" name="Picture 2" descr="2. Комета Джакобине - Циннера. "/>
          <p:cNvPicPr>
            <a:picLocks noChangeAspect="1" noChangeArrowheads="1"/>
          </p:cNvPicPr>
          <p:nvPr/>
        </p:nvPicPr>
        <p:blipFill>
          <a:blip r:embed="rId2"/>
          <a:srcRect/>
          <a:stretch>
            <a:fillRect/>
          </a:stretch>
        </p:blipFill>
        <p:spPr bwMode="auto">
          <a:xfrm>
            <a:off x="4953000" y="3429000"/>
            <a:ext cx="3981450" cy="3048001"/>
          </a:xfrm>
          <a:prstGeom prst="rect">
            <a:avLst/>
          </a:prstGeom>
          <a:noFill/>
        </p:spPr>
      </p:pic>
      <p:pic>
        <p:nvPicPr>
          <p:cNvPr id="31748" name="Picture 4" descr="11. Через месяц, 25 октября, омичи смогут наблюдать большое солнечное затме..."/>
          <p:cNvPicPr>
            <a:picLocks noChangeAspect="1" noChangeArrowheads="1"/>
          </p:cNvPicPr>
          <p:nvPr/>
        </p:nvPicPr>
        <p:blipFill>
          <a:blip r:embed="rId3"/>
          <a:srcRect/>
          <a:stretch>
            <a:fillRect/>
          </a:stretch>
        </p:blipFill>
        <p:spPr bwMode="auto">
          <a:xfrm>
            <a:off x="304800" y="381000"/>
            <a:ext cx="4572000" cy="2571751"/>
          </a:xfrm>
          <a:prstGeom prst="rect">
            <a:avLst/>
          </a:prstGeom>
          <a:noFill/>
        </p:spPr>
      </p:pic>
      <p:pic>
        <p:nvPicPr>
          <p:cNvPr id="31750" name="Picture 6" descr="Огромные метеориты с алмазными зернами. "/>
          <p:cNvPicPr>
            <a:picLocks noChangeAspect="1" noChangeArrowheads="1"/>
          </p:cNvPicPr>
          <p:nvPr/>
        </p:nvPicPr>
        <p:blipFill>
          <a:blip r:embed="rId4"/>
          <a:srcRect/>
          <a:stretch>
            <a:fillRect/>
          </a:stretch>
        </p:blipFill>
        <p:spPr bwMode="auto">
          <a:xfrm>
            <a:off x="304800" y="3276600"/>
            <a:ext cx="4572000" cy="2524126"/>
          </a:xfrm>
          <a:prstGeom prst="rect">
            <a:avLst/>
          </a:prstGeom>
          <a:noFill/>
        </p:spPr>
      </p:pic>
      <p:pic>
        <p:nvPicPr>
          <p:cNvPr id="31752" name="Picture 8" descr="Выставка &amp;quot;Созвездие Большого пса&amp;quot; 2021, Ноябрьск - дата и место п..."/>
          <p:cNvPicPr>
            <a:picLocks noChangeAspect="1" noChangeArrowheads="1"/>
          </p:cNvPicPr>
          <p:nvPr/>
        </p:nvPicPr>
        <p:blipFill>
          <a:blip r:embed="rId5"/>
          <a:srcRect/>
          <a:stretch>
            <a:fillRect/>
          </a:stretch>
        </p:blipFill>
        <p:spPr bwMode="auto">
          <a:xfrm>
            <a:off x="4800600" y="381000"/>
            <a:ext cx="4035425" cy="269028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609600"/>
            <a:ext cx="8229600" cy="5699760"/>
          </a:xfrm>
        </p:spPr>
        <p:txBody>
          <a:bodyPr>
            <a:normAutofit fontScale="85000" lnSpcReduction="20000"/>
          </a:bodyPr>
          <a:lstStyle/>
          <a:p>
            <a:pPr>
              <a:buNone/>
            </a:pPr>
            <a:r>
              <a:rPr lang="ru-RU" b="1" dirty="0" smtClean="0">
                <a:solidFill>
                  <a:srgbClr val="FFFF00"/>
                </a:solidFill>
              </a:rPr>
              <a:t>Россия – одна из богатейших стран мира разнообразными природными ресурсами, не менее славится она своими выдающимися учеными. Многие открытия наших соотечественников перевернули представления людей об устройстве жизни. Становление российской науки связано с именем Михаила Васильевича Ломоносова, который в стремлении получить образование прошел свыше тысячи километров из родного Архангельска в Москву. Трудно найти человека, кто не знал бы имя Дмитрия Ивановича Менделеева, создателя Периодической таблицы химических элементов, признанного величайшим химиком мира. Труды Николая Ивановича Пирогова, главного русского хирурга и основоположника военно-полевой медицины и анестезиологии в России, спасли ни одну тысячу жизней. Всему миру известно имя изобретателя радио Александра Степановича Попова. Сколько талантов вскормила Россия – не перечесть! </a:t>
            </a:r>
            <a:endParaRPr lang="ru-RU" b="1" dirty="0">
              <a:solidFill>
                <a:srgbClr val="FFFF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
        <p:nvSpPr>
          <p:cNvPr id="1026" name="AutoShape 2" descr="https://orenburgkniga.ru/wp-content/uploads/5/3/5/5359088cc423db86e0e318c5609b6247.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28" name="Picture 4" descr="Космическая викторина для школьников средних классов."/>
          <p:cNvPicPr>
            <a:picLocks noChangeAspect="1" noChangeArrowheads="1"/>
          </p:cNvPicPr>
          <p:nvPr/>
        </p:nvPicPr>
        <p:blipFill>
          <a:blip r:embed="rId2"/>
          <a:srcRect/>
          <a:stretch>
            <a:fillRect/>
          </a:stretch>
        </p:blipFill>
        <p:spPr bwMode="auto">
          <a:xfrm>
            <a:off x="228600" y="78876"/>
            <a:ext cx="8639175" cy="64743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a:bodyPr>
          <a:lstStyle/>
          <a:p>
            <a:pPr>
              <a:buNone/>
            </a:pPr>
            <a:r>
              <a:rPr lang="ru-RU" b="1" dirty="0" smtClean="0">
                <a:solidFill>
                  <a:srgbClr val="FFFF00"/>
                </a:solidFill>
              </a:rPr>
              <a:t>Имя Сергея Королева стало нарицательным как основоположника практической космонавтики. Советский ученый, конструктор и организатор производства ракетно-космической техники. </a:t>
            </a:r>
          </a:p>
          <a:p>
            <a:pPr>
              <a:buNone/>
            </a:pPr>
            <a:r>
              <a:rPr lang="ru-RU" b="1" dirty="0" smtClean="0">
                <a:solidFill>
                  <a:srgbClr val="FFFF00"/>
                </a:solidFill>
              </a:rPr>
              <a:t>Вечным </a:t>
            </a:r>
            <a:r>
              <a:rPr lang="ru-RU" b="1" dirty="0" smtClean="0">
                <a:solidFill>
                  <a:srgbClr val="FFFF00"/>
                </a:solidFill>
              </a:rPr>
              <a:t>исследователем космоса, разделившим вместе с Королевым вклад в развитие российской сферы освоения космического пространства, является Константин Эдуардовича Циолковский, 165-летний юбилей которого этом году отмечает страна. Разговор сегодня о нем. </a:t>
            </a:r>
            <a:endParaRPr lang="ru-RU" b="1" dirty="0">
              <a:solidFill>
                <a:srgbClr val="FFFF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5362" name="Picture 2" descr="Циолковский Константин Эдуардович (1857 - 1935)"/>
          <p:cNvPicPr>
            <a:picLocks noChangeAspect="1" noChangeArrowheads="1"/>
          </p:cNvPicPr>
          <p:nvPr/>
        </p:nvPicPr>
        <p:blipFill>
          <a:blip r:embed="rId2"/>
          <a:srcRect/>
          <a:stretch>
            <a:fillRect/>
          </a:stretch>
        </p:blipFill>
        <p:spPr bwMode="auto">
          <a:xfrm>
            <a:off x="228600" y="78876"/>
            <a:ext cx="8639175" cy="64743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
        <p:nvSpPr>
          <p:cNvPr id="14338" name="AutoShape 2" descr="https://rgnp.ru/wp-content/uploads/f/9/f/f9f77dd073d60fe041f93da5b714a73d.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4340" name="Picture 4" descr="Константин циолковский - биография, фото, личная жизнь, дети и космос - 24с..."/>
          <p:cNvPicPr>
            <a:picLocks noChangeAspect="1" noChangeArrowheads="1"/>
          </p:cNvPicPr>
          <p:nvPr/>
        </p:nvPicPr>
        <p:blipFill>
          <a:blip r:embed="rId2"/>
          <a:srcRect/>
          <a:stretch>
            <a:fillRect/>
          </a:stretch>
        </p:blipFill>
        <p:spPr bwMode="auto">
          <a:xfrm>
            <a:off x="304800" y="212182"/>
            <a:ext cx="8562975" cy="641722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1746" name="Picture 2" descr="https://cf2.ppt-online.org/files2/slide/u/ucVXMOv7DFfPRykJhmTIYA2re5HdqbClBKZg1i/slide-4.jpg"/>
          <p:cNvPicPr>
            <a:picLocks noChangeAspect="1" noChangeArrowheads="1"/>
          </p:cNvPicPr>
          <p:nvPr/>
        </p:nvPicPr>
        <p:blipFill>
          <a:blip r:embed="rId2"/>
          <a:srcRect/>
          <a:stretch>
            <a:fillRect/>
          </a:stretch>
        </p:blipFill>
        <p:spPr bwMode="auto">
          <a:xfrm>
            <a:off x="457200" y="228600"/>
            <a:ext cx="7924800" cy="593586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0722" name="Picture 2" descr="К.Э. Циолковский родился 5 (17) сентября 1857 г"/>
          <p:cNvPicPr>
            <a:picLocks noChangeAspect="1" noChangeArrowheads="1"/>
          </p:cNvPicPr>
          <p:nvPr/>
        </p:nvPicPr>
        <p:blipFill>
          <a:blip r:embed="rId2"/>
          <a:srcRect/>
          <a:stretch>
            <a:fillRect/>
          </a:stretch>
        </p:blipFill>
        <p:spPr bwMode="auto">
          <a:xfrm>
            <a:off x="0" y="21770"/>
            <a:ext cx="8715375" cy="653143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609600"/>
            <a:ext cx="8229600" cy="5699760"/>
          </a:xfrm>
        </p:spPr>
        <p:txBody>
          <a:bodyPr>
            <a:normAutofit fontScale="92500" lnSpcReduction="20000"/>
          </a:bodyPr>
          <a:lstStyle/>
          <a:p>
            <a:r>
              <a:rPr lang="ru-RU" dirty="0" smtClean="0">
                <a:solidFill>
                  <a:srgbClr val="FFFF00"/>
                </a:solidFill>
              </a:rPr>
              <a:t>О своем рождении ученый писал: </a:t>
            </a:r>
            <a:r>
              <a:rPr lang="ru-RU" i="1" dirty="0" smtClean="0">
                <a:solidFill>
                  <a:srgbClr val="FFFF00"/>
                </a:solidFill>
              </a:rPr>
              <a:t>«Появился новый гражданин вселенной, Константин Циолковский»</a:t>
            </a:r>
            <a:r>
              <a:rPr lang="ru-RU" dirty="0" smtClean="0">
                <a:solidFill>
                  <a:srgbClr val="FFFF00"/>
                </a:solidFill>
              </a:rPr>
              <a:t>. Это случилось 17 сентября 1857 года в селе Ижевское Рязанской губернии. Циолковский рос непоседой: лазал по крышам домов и деревьям, прыгал с большой высоты. Родители называли его «птицей» и «блаженным». Последнее касалось важной черты характера мальчика — мечтательности. Константин любил грезить вслух и «платил младшему брату», чтобы тот слушал его «бредни».</a:t>
            </a:r>
          </a:p>
          <a:p>
            <a:r>
              <a:rPr lang="ru-RU" dirty="0" smtClean="0">
                <a:solidFill>
                  <a:srgbClr val="FFFF00"/>
                </a:solidFill>
              </a:rPr>
              <a:t>Зимой 1868 года Циолковский заболел скарлатиной и из-за осложнений почти полностью оглох. Он оказался отрезан от мира, постоянно получал насмешки, а свою жизнь считал «биографией калеки».</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381000"/>
            <a:ext cx="8229600" cy="5928360"/>
          </a:xfrm>
        </p:spPr>
        <p:txBody>
          <a:bodyPr>
            <a:noAutofit/>
          </a:bodyPr>
          <a:lstStyle/>
          <a:p>
            <a:r>
              <a:rPr lang="ru-RU" sz="3200" dirty="0" smtClean="0">
                <a:solidFill>
                  <a:srgbClr val="FFFF00"/>
                </a:solidFill>
              </a:rPr>
              <a:t>После болезни мальчик замкнулся и стал мастерить: он рисовал чертежи машин с крыльями и даже создал агрегат, который двигался за счет силы пара. В это время семья жила уже в Вятке. Константин пытался учиться в обычной школе, но не преуспел: </a:t>
            </a:r>
            <a:r>
              <a:rPr lang="ru-RU" sz="3200" i="1" dirty="0" smtClean="0">
                <a:solidFill>
                  <a:srgbClr val="FFFF00"/>
                </a:solidFill>
              </a:rPr>
              <a:t>«учителей совершенно не слышал или слышал одни неясные звуки»</a:t>
            </a:r>
            <a:r>
              <a:rPr lang="ru-RU" sz="3200" dirty="0" smtClean="0">
                <a:solidFill>
                  <a:srgbClr val="FFFF00"/>
                </a:solidFill>
              </a:rPr>
              <a:t>, а поблажек «тугоухому» не делали. Через три года Циолковского отчислили за неуспеваемость. Ни в каком образовательном заведении он более не учился и остался самоучкой.</a:t>
            </a:r>
            <a:endParaRPr lang="ru-RU" sz="3200" dirty="0">
              <a:solidFill>
                <a:srgbClr val="FFFF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44</TotalTime>
  <Words>363</Words>
  <PresentationFormat>Экран (4:3)</PresentationFormat>
  <Paragraphs>20</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Апекс</vt:lpstr>
      <vt:lpstr>НЕВОЗМОЖНОЕ СЕГОДНЯ СТАНЕТ ВОЗМОЖНЫМ ЗАВТРА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ПОДУМАЙ!</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6</cp:revision>
  <dcterms:created xsi:type="dcterms:W3CDTF">2022-09-16T18:03:49Z</dcterms:created>
  <dcterms:modified xsi:type="dcterms:W3CDTF">2022-09-17T16:50:21Z</dcterms:modified>
</cp:coreProperties>
</file>