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18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-2374392"/>
            <a:ext cx="12191999" cy="3329581"/>
          </a:xfrm>
        </p:spPr>
        <p:txBody>
          <a:bodyPr/>
          <a:lstStyle/>
          <a:p>
            <a:pPr algn="just"/>
            <a:r>
              <a:rPr lang="ru-RU" sz="4000" b="1" dirty="0" smtClean="0">
                <a:solidFill>
                  <a:schemeClr val="accent1"/>
                </a:solidFill>
              </a:rPr>
              <a:t>Адаптивная физическая культура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402" y="3650608"/>
            <a:ext cx="5442205" cy="22545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8015" y="4309513"/>
            <a:ext cx="5453148" cy="22545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1121" y="1337371"/>
            <a:ext cx="5453147" cy="22943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402" y="1081877"/>
            <a:ext cx="5442205" cy="22943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311153" y="6311152"/>
            <a:ext cx="6033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463553" y="6463552"/>
            <a:ext cx="6033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615953" y="6615952"/>
            <a:ext cx="6033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158753" y="6225988"/>
            <a:ext cx="6033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01706" y="5930152"/>
            <a:ext cx="5970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Выполнил </a:t>
            </a:r>
            <a:r>
              <a:rPr lang="en-US" b="1" dirty="0" smtClean="0">
                <a:solidFill>
                  <a:schemeClr val="accent1"/>
                </a:solidFill>
              </a:rPr>
              <a:t>: </a:t>
            </a:r>
            <a:r>
              <a:rPr lang="ru-RU" b="1" dirty="0" smtClean="0">
                <a:solidFill>
                  <a:schemeClr val="accent1"/>
                </a:solidFill>
              </a:rPr>
              <a:t>Васильева Людмила , гр. ТД – 21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Преподаватель</a:t>
            </a:r>
            <a:r>
              <a:rPr lang="en-US" b="1" dirty="0" smtClean="0">
                <a:solidFill>
                  <a:schemeClr val="accent1"/>
                </a:solidFill>
              </a:rPr>
              <a:t>: </a:t>
            </a:r>
            <a:r>
              <a:rPr lang="ru-RU" b="1" dirty="0" smtClean="0">
                <a:solidFill>
                  <a:schemeClr val="accent1"/>
                </a:solidFill>
              </a:rPr>
              <a:t>Лаптева И.А.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949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7411" y="224118"/>
            <a:ext cx="9404723" cy="140053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Методы АФК: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19200"/>
            <a:ext cx="5105400" cy="5638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В работе с данными категориями студентов используются все методы обучения, однако, учитывая особенности восприятия ими учебного материала, есть некоторые различия в приемах.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Они изменяются в зависимости от физических возможностей ребенка, запаса знаний и умений, наличия предыдущего зрительного и двигательного опыта, навыка пространственной ориентировки умения пользоваться остаточным зрением.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1. </a:t>
            </a:r>
            <a:r>
              <a:rPr lang="ru-RU" b="1" u="sng" dirty="0" smtClean="0">
                <a:solidFill>
                  <a:schemeClr val="accent1"/>
                </a:solidFill>
              </a:rPr>
              <a:t>Метод практических упражнений </a:t>
            </a:r>
            <a:r>
              <a:rPr lang="ru-RU" b="1" dirty="0" smtClean="0">
                <a:solidFill>
                  <a:schemeClr val="accent1"/>
                </a:solidFill>
              </a:rPr>
              <a:t>– основан на двигательной деятельности учащихся.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2946" y="1409700"/>
            <a:ext cx="5567647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078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3213" y="281268"/>
            <a:ext cx="5888038" cy="657673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2. </a:t>
            </a:r>
            <a:r>
              <a:rPr lang="ru-RU" b="1" u="sng" dirty="0" smtClean="0">
                <a:solidFill>
                  <a:schemeClr val="accent1"/>
                </a:solidFill>
              </a:rPr>
              <a:t>Метод дистанционного управления.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Также относится к методу слова, он предполагает управление действиями ученика на расстоянии посредством следующих команд: </a:t>
            </a:r>
            <a:r>
              <a:rPr lang="en-US" b="1" dirty="0" smtClean="0">
                <a:solidFill>
                  <a:schemeClr val="accent1"/>
                </a:solidFill>
              </a:rPr>
              <a:t>“</a:t>
            </a:r>
            <a:r>
              <a:rPr lang="ru-RU" b="1" dirty="0" smtClean="0">
                <a:solidFill>
                  <a:schemeClr val="accent1"/>
                </a:solidFill>
              </a:rPr>
              <a:t>поверни направо</a:t>
            </a:r>
            <a:r>
              <a:rPr lang="en-US" b="1" dirty="0" smtClean="0">
                <a:solidFill>
                  <a:schemeClr val="accent1"/>
                </a:solidFill>
              </a:rPr>
              <a:t>”</a:t>
            </a:r>
            <a:r>
              <a:rPr lang="ru-RU" b="1" dirty="0" smtClean="0">
                <a:solidFill>
                  <a:schemeClr val="accent1"/>
                </a:solidFill>
              </a:rPr>
              <a:t>,</a:t>
            </a:r>
            <a:r>
              <a:rPr lang="en-US" b="1" dirty="0" smtClean="0">
                <a:solidFill>
                  <a:schemeClr val="accent1"/>
                </a:solidFill>
              </a:rPr>
              <a:t>”</a:t>
            </a:r>
            <a:r>
              <a:rPr lang="ru-RU" b="1" dirty="0" smtClean="0">
                <a:solidFill>
                  <a:schemeClr val="accent1"/>
                </a:solidFill>
              </a:rPr>
              <a:t>поверни налево</a:t>
            </a:r>
            <a:r>
              <a:rPr lang="en-US" b="1" dirty="0" smtClean="0">
                <a:solidFill>
                  <a:schemeClr val="accent1"/>
                </a:solidFill>
              </a:rPr>
              <a:t>”</a:t>
            </a:r>
            <a:r>
              <a:rPr lang="ru-RU" b="1" dirty="0" smtClean="0">
                <a:solidFill>
                  <a:schemeClr val="accent1"/>
                </a:solidFill>
              </a:rPr>
              <a:t>,</a:t>
            </a:r>
            <a:r>
              <a:rPr lang="en-US" b="1" dirty="0" smtClean="0">
                <a:solidFill>
                  <a:schemeClr val="accent1"/>
                </a:solidFill>
              </a:rPr>
              <a:t>”</a:t>
            </a:r>
            <a:r>
              <a:rPr lang="ru-RU" b="1" dirty="0" smtClean="0">
                <a:solidFill>
                  <a:schemeClr val="accent1"/>
                </a:solidFill>
              </a:rPr>
              <a:t>иди вперед</a:t>
            </a:r>
            <a:r>
              <a:rPr lang="en-US" b="1" dirty="0" smtClean="0">
                <a:solidFill>
                  <a:schemeClr val="accent1"/>
                </a:solidFill>
              </a:rPr>
              <a:t>”</a:t>
            </a:r>
            <a:r>
              <a:rPr lang="ru-RU" b="1" dirty="0" smtClean="0">
                <a:solidFill>
                  <a:schemeClr val="accent1"/>
                </a:solidFill>
              </a:rPr>
              <a:t>,</a:t>
            </a:r>
            <a:r>
              <a:rPr lang="en-US" b="1" dirty="0" smtClean="0">
                <a:solidFill>
                  <a:schemeClr val="accent1"/>
                </a:solidFill>
              </a:rPr>
              <a:t>”</a:t>
            </a:r>
            <a:r>
              <a:rPr lang="ru-RU" b="1" dirty="0" smtClean="0">
                <a:solidFill>
                  <a:schemeClr val="accent1"/>
                </a:solidFill>
              </a:rPr>
              <a:t>три шага вперед</a:t>
            </a:r>
            <a:r>
              <a:rPr lang="en-US" b="1" dirty="0" smtClean="0">
                <a:solidFill>
                  <a:schemeClr val="accent1"/>
                </a:solidFill>
              </a:rPr>
              <a:t>” </a:t>
            </a:r>
            <a:r>
              <a:rPr lang="ru-RU" b="1" dirty="0" smtClean="0">
                <a:solidFill>
                  <a:schemeClr val="accent1"/>
                </a:solidFill>
              </a:rPr>
              <a:t>и т.д.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3. </a:t>
            </a:r>
            <a:r>
              <a:rPr lang="ru-RU" b="1" u="sng" dirty="0" smtClean="0">
                <a:solidFill>
                  <a:schemeClr val="accent1"/>
                </a:solidFill>
              </a:rPr>
              <a:t>Метод наглядности.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Наглядность является одной из специфических особенностей использования методов обучения в процессе ознакомления с предметами и действиями. При рассматривании предметов(спортивного инвентаря) вначале предлагается рассматривание предмета по частям, ставится задача определения его формы, поверхности, качества, цвета, а затем предпринимается попытка целостного восприятия предмета или действия.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8450" y="1471390"/>
            <a:ext cx="4705349" cy="508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517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048250"/>
            <a:ext cx="12192000" cy="318135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4. </a:t>
            </a:r>
            <a:r>
              <a:rPr lang="ru-RU" b="1" u="sng" dirty="0" smtClean="0">
                <a:solidFill>
                  <a:schemeClr val="accent1"/>
                </a:solidFill>
              </a:rPr>
              <a:t>Метод стимулирования двигательной активности.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Необходимо как можно чаще поощрять студентов, давать им почувствовать радость движений, помогать избавиться от комплекса неполноценности, от чувства страха пространства, неуверенности в своих силах. По возможности создавать условия успеха.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5400" y="361950"/>
            <a:ext cx="83439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735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5111" y="262218"/>
            <a:ext cx="9404723" cy="140053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Функции: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90472" y="1335024"/>
            <a:ext cx="8485632" cy="402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Функции адаптивной двигательной рекреации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1560" y="1965960"/>
            <a:ext cx="3374136" cy="438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Педагогические функции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91056" y="2936747"/>
            <a:ext cx="2633472" cy="429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Гедоническая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91056" y="3479585"/>
            <a:ext cx="2642616" cy="4761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Оздоровительно-восстановительная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91056" y="4069080"/>
            <a:ext cx="2633472" cy="420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Развивающая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91056" y="4608576"/>
            <a:ext cx="2642616" cy="502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Ценностно ориентационная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91056" y="5230368"/>
            <a:ext cx="2642616" cy="384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Творческая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91056" y="5764342"/>
            <a:ext cx="2633472" cy="435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Самовоспитания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33488" y="2039112"/>
            <a:ext cx="3035808" cy="475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Социальные функции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12864" y="3017520"/>
            <a:ext cx="2633472" cy="348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Коммуникативная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03720" y="3523594"/>
            <a:ext cx="2596896" cy="388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Интегративная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12864" y="4069080"/>
            <a:ext cx="2633472" cy="420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Социализирующая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86475" y="5435158"/>
            <a:ext cx="4745736" cy="658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Функциональные связи с другими социальными институтами</a:t>
            </a:r>
            <a:endParaRPr lang="ru-RU" dirty="0">
              <a:solidFill>
                <a:schemeClr val="bg2"/>
              </a:solidFill>
            </a:endParaRPr>
          </a:p>
        </p:txBody>
      </p:sp>
      <p:cxnSp>
        <p:nvCxnSpPr>
          <p:cNvPr id="19" name="Прямая со стрелкой 18"/>
          <p:cNvCxnSpPr>
            <a:endCxn id="6" idx="0"/>
          </p:cNvCxnSpPr>
          <p:nvPr/>
        </p:nvCxnSpPr>
        <p:spPr>
          <a:xfrm>
            <a:off x="2738628" y="1688879"/>
            <a:ext cx="0" cy="2770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13" idx="0"/>
          </p:cNvCxnSpPr>
          <p:nvPr/>
        </p:nvCxnSpPr>
        <p:spPr>
          <a:xfrm>
            <a:off x="8851392" y="1662748"/>
            <a:ext cx="0" cy="3763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6" idx="1"/>
          </p:cNvCxnSpPr>
          <p:nvPr/>
        </p:nvCxnSpPr>
        <p:spPr>
          <a:xfrm>
            <a:off x="1051560" y="2185416"/>
            <a:ext cx="0" cy="37965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2" idx="1"/>
          </p:cNvCxnSpPr>
          <p:nvPr/>
        </p:nvCxnSpPr>
        <p:spPr>
          <a:xfrm>
            <a:off x="1051560" y="5981987"/>
            <a:ext cx="5394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1" idx="1"/>
          </p:cNvCxnSpPr>
          <p:nvPr/>
        </p:nvCxnSpPr>
        <p:spPr>
          <a:xfrm>
            <a:off x="1051560" y="5422392"/>
            <a:ext cx="5394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0" idx="1"/>
          </p:cNvCxnSpPr>
          <p:nvPr/>
        </p:nvCxnSpPr>
        <p:spPr>
          <a:xfrm>
            <a:off x="1051560" y="4860036"/>
            <a:ext cx="5394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9" idx="1"/>
          </p:cNvCxnSpPr>
          <p:nvPr/>
        </p:nvCxnSpPr>
        <p:spPr>
          <a:xfrm>
            <a:off x="1051560" y="4279392"/>
            <a:ext cx="5394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endCxn id="8" idx="1"/>
          </p:cNvCxnSpPr>
          <p:nvPr/>
        </p:nvCxnSpPr>
        <p:spPr>
          <a:xfrm>
            <a:off x="1051560" y="3717657"/>
            <a:ext cx="53949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endCxn id="7" idx="1"/>
          </p:cNvCxnSpPr>
          <p:nvPr/>
        </p:nvCxnSpPr>
        <p:spPr>
          <a:xfrm>
            <a:off x="1051560" y="3151631"/>
            <a:ext cx="5394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10597896" y="2276856"/>
            <a:ext cx="0" cy="3158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>
            <a:off x="10369296" y="2276856"/>
            <a:ext cx="2468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9976104" y="2404872"/>
            <a:ext cx="0" cy="1874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>
            <a:off x="9546336" y="4279392"/>
            <a:ext cx="4297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endCxn id="15" idx="3"/>
          </p:cNvCxnSpPr>
          <p:nvPr/>
        </p:nvCxnSpPr>
        <p:spPr>
          <a:xfrm flipH="1">
            <a:off x="9500616" y="3717657"/>
            <a:ext cx="475488" cy="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14" idx="3"/>
          </p:cNvCxnSpPr>
          <p:nvPr/>
        </p:nvCxnSpPr>
        <p:spPr>
          <a:xfrm flipH="1" flipV="1">
            <a:off x="9546336" y="3192018"/>
            <a:ext cx="429768" cy="54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504688" y="3192017"/>
            <a:ext cx="0" cy="257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14" idx="1"/>
          </p:cNvCxnSpPr>
          <p:nvPr/>
        </p:nvCxnSpPr>
        <p:spPr>
          <a:xfrm flipH="1" flipV="1">
            <a:off x="5504688" y="3192017"/>
            <a:ext cx="140817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15" idx="1"/>
          </p:cNvCxnSpPr>
          <p:nvPr/>
        </p:nvCxnSpPr>
        <p:spPr>
          <a:xfrm flipH="1" flipV="1">
            <a:off x="5504687" y="3717657"/>
            <a:ext cx="1399033" cy="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16" idx="1"/>
          </p:cNvCxnSpPr>
          <p:nvPr/>
        </p:nvCxnSpPr>
        <p:spPr>
          <a:xfrm flipH="1" flipV="1">
            <a:off x="5522976" y="4243790"/>
            <a:ext cx="1389888" cy="356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4233672" y="3192017"/>
            <a:ext cx="1289304" cy="269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>
            <a:stCxn id="8" idx="3"/>
          </p:cNvCxnSpPr>
          <p:nvPr/>
        </p:nvCxnSpPr>
        <p:spPr>
          <a:xfrm flipV="1">
            <a:off x="4233672" y="3717657"/>
            <a:ext cx="127101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>
            <a:stCxn id="9" idx="3"/>
          </p:cNvCxnSpPr>
          <p:nvPr/>
        </p:nvCxnSpPr>
        <p:spPr>
          <a:xfrm flipV="1">
            <a:off x="4224528" y="4261591"/>
            <a:ext cx="1298448" cy="178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4224528" y="4727448"/>
            <a:ext cx="1298448" cy="274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>
            <a:off x="4224528" y="5303520"/>
            <a:ext cx="1298448" cy="9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4224528" y="5764342"/>
            <a:ext cx="128015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6074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28800" y="247650"/>
            <a:ext cx="7639050" cy="819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Принципы адаптивной физической культуры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0896" y="1533525"/>
            <a:ext cx="2737104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Социальные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04488" y="1533525"/>
            <a:ext cx="3201162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Общеметодологические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62138" y="1533525"/>
            <a:ext cx="2991612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Специально Методические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5800" y="2283714"/>
            <a:ext cx="2362200" cy="4777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Гуманистической направленности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5800" y="2974467"/>
            <a:ext cx="2362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Непрерывности физ. образования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5800" y="3910203"/>
            <a:ext cx="2362200" cy="666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</a:rPr>
              <a:t>С</a:t>
            </a:r>
            <a:r>
              <a:rPr lang="ru-RU" dirty="0" smtClean="0">
                <a:solidFill>
                  <a:schemeClr val="bg2"/>
                </a:solidFill>
              </a:rPr>
              <a:t>оциализация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800" y="4826889"/>
            <a:ext cx="2362200" cy="552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</a:rPr>
              <a:t>И</a:t>
            </a:r>
            <a:r>
              <a:rPr lang="ru-RU" dirty="0" smtClean="0">
                <a:solidFill>
                  <a:schemeClr val="bg2"/>
                </a:solidFill>
              </a:rPr>
              <a:t>нтеграции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5800" y="5629274"/>
            <a:ext cx="2362200" cy="8176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Приоритетной роли микросоциума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91000" y="2283714"/>
            <a:ext cx="2914650" cy="590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Научности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91000" y="3052953"/>
            <a:ext cx="2914650" cy="438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Сознательности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91000" y="3669792"/>
            <a:ext cx="2914650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Наглядности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91000" y="4262247"/>
            <a:ext cx="2914650" cy="400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Доступности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91000" y="4835652"/>
            <a:ext cx="2914650" cy="342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Систематичности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91000" y="5351907"/>
            <a:ext cx="2914650" cy="400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Прочности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248650" y="2227326"/>
            <a:ext cx="2705100" cy="590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Диагностирования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248650" y="2929128"/>
            <a:ext cx="27051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Дифференциации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248650" y="3721608"/>
            <a:ext cx="2705100" cy="576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Коррекционно-развивающейся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248650" y="4404360"/>
            <a:ext cx="2705100" cy="5448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Компенсаторной направленности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248650" y="5055870"/>
            <a:ext cx="2705100" cy="648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Учета возрастных особенностей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248650" y="5811393"/>
            <a:ext cx="2705100" cy="6355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Адекватности оптимальности</a:t>
            </a:r>
            <a:endParaRPr lang="ru-RU" dirty="0">
              <a:solidFill>
                <a:schemeClr val="bg2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1828800" y="1066800"/>
            <a:ext cx="0" cy="4667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10896" y="2105025"/>
            <a:ext cx="0" cy="3924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310896" y="6029325"/>
            <a:ext cx="3749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310896" y="5178552"/>
            <a:ext cx="3749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310896" y="4480560"/>
            <a:ext cx="3749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310896" y="3491103"/>
            <a:ext cx="3749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310896" y="2761488"/>
            <a:ext cx="3749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5361813" y="1066800"/>
            <a:ext cx="5715" cy="4667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7" idx="1"/>
          </p:cNvCxnSpPr>
          <p:nvPr/>
        </p:nvCxnSpPr>
        <p:spPr>
          <a:xfrm>
            <a:off x="3904488" y="1819275"/>
            <a:ext cx="0" cy="3885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3904488" y="5704713"/>
            <a:ext cx="2865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endCxn id="18" idx="1"/>
          </p:cNvCxnSpPr>
          <p:nvPr/>
        </p:nvCxnSpPr>
        <p:spPr>
          <a:xfrm>
            <a:off x="3904488" y="5007102"/>
            <a:ext cx="2865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endCxn id="17" idx="1"/>
          </p:cNvCxnSpPr>
          <p:nvPr/>
        </p:nvCxnSpPr>
        <p:spPr>
          <a:xfrm>
            <a:off x="3904488" y="4462272"/>
            <a:ext cx="2865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>
            <a:endCxn id="16" idx="1"/>
          </p:cNvCxnSpPr>
          <p:nvPr/>
        </p:nvCxnSpPr>
        <p:spPr>
          <a:xfrm>
            <a:off x="3904488" y="3879342"/>
            <a:ext cx="2865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endCxn id="15" idx="1"/>
          </p:cNvCxnSpPr>
          <p:nvPr/>
        </p:nvCxnSpPr>
        <p:spPr>
          <a:xfrm>
            <a:off x="3904488" y="3272028"/>
            <a:ext cx="2865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>
            <a:endCxn id="14" idx="1"/>
          </p:cNvCxnSpPr>
          <p:nvPr/>
        </p:nvCxnSpPr>
        <p:spPr>
          <a:xfrm>
            <a:off x="3904488" y="2578989"/>
            <a:ext cx="2865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stCxn id="8" idx="1"/>
          </p:cNvCxnSpPr>
          <p:nvPr/>
        </p:nvCxnSpPr>
        <p:spPr>
          <a:xfrm>
            <a:off x="7962138" y="1819275"/>
            <a:ext cx="0" cy="46276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7962138" y="6446901"/>
            <a:ext cx="2865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>
            <a:endCxn id="24" idx="1"/>
          </p:cNvCxnSpPr>
          <p:nvPr/>
        </p:nvCxnSpPr>
        <p:spPr>
          <a:xfrm>
            <a:off x="7962138" y="5379339"/>
            <a:ext cx="286512" cy="9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>
            <a:endCxn id="23" idx="1"/>
          </p:cNvCxnSpPr>
          <p:nvPr/>
        </p:nvCxnSpPr>
        <p:spPr>
          <a:xfrm>
            <a:off x="7962138" y="4662297"/>
            <a:ext cx="286512" cy="14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endCxn id="22" idx="1"/>
          </p:cNvCxnSpPr>
          <p:nvPr/>
        </p:nvCxnSpPr>
        <p:spPr>
          <a:xfrm flipV="1">
            <a:off x="7962138" y="4009644"/>
            <a:ext cx="286512" cy="45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>
            <a:endCxn id="21" idx="1"/>
          </p:cNvCxnSpPr>
          <p:nvPr/>
        </p:nvCxnSpPr>
        <p:spPr>
          <a:xfrm>
            <a:off x="7962138" y="3272028"/>
            <a:ext cx="2865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>
            <a:off x="7962138" y="2578989"/>
            <a:ext cx="2865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>
            <a:stCxn id="5" idx="3"/>
            <a:endCxn id="8" idx="0"/>
          </p:cNvCxnSpPr>
          <p:nvPr/>
        </p:nvCxnSpPr>
        <p:spPr>
          <a:xfrm flipH="1">
            <a:off x="9457944" y="657225"/>
            <a:ext cx="9906" cy="8763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0617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Понятие Адаптивной физической культуры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1998054"/>
            <a:ext cx="8946541" cy="4195481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Адаптивная физическая культура(сокр. АФК) – это комплекс мер спортивно-оздоровительного характера, направленных на реабилитацию, и адаптацию к нормальной социальной среде людей с ограниченными возможностями, преодоление психологических барьеров, препятствующих ощущению полноценной жизни, а также сознанию необходимости своего личного вклада в социальное развитие общества.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111" y="4274819"/>
            <a:ext cx="3619500" cy="2406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3243" y="4274819"/>
            <a:ext cx="3335182" cy="240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525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8011" y="262218"/>
            <a:ext cx="9404723" cy="1400530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chemeClr val="accent1"/>
                </a:solidFill>
              </a:rPr>
              <a:t>Цель: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2313" y="962483"/>
            <a:ext cx="5030788" cy="589551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Цель адаптивной физической культуры как вида физической культуры, может быть определена так: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1. Максимально возможное развитие жизнеспособности человека, имеющего устойчивые отклонения в состоянии здоровья, за счёт обеспечения оптимального режима функционирования отпущенных природой и имеющихся в наличии его телесно-двигательных характеристик и духовных сил, их гармонизации для максимальной самореализации в качестве социально и индивидуально значимого субъекта.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8109" y="3124200"/>
            <a:ext cx="57245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79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3213" y="338418"/>
            <a:ext cx="5183188" cy="6233832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2. Цель должна быть наполнена внутренним содержанием, в осмыслении телесности как внешней формы внутреннего содержания, что создает предпосылки для формирования физической культуры личности, её максимального самораскрытия и самореализации.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619" y="3455334"/>
            <a:ext cx="4512375" cy="30058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1807" y="3455334"/>
            <a:ext cx="5987572" cy="300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4082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6979" y="258164"/>
            <a:ext cx="9404723" cy="140053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Задачи: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5196" y="1439695"/>
            <a:ext cx="7223565" cy="4905982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Осознанное отношение к своим силам в сравнении с силами среднестатистического здорового человека</a:t>
            </a:r>
            <a:r>
              <a:rPr lang="en-US" b="1" dirty="0" smtClean="0">
                <a:solidFill>
                  <a:schemeClr val="accent1"/>
                </a:solidFill>
              </a:rPr>
              <a:t>;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dirty="0" smtClean="0">
                <a:solidFill>
                  <a:schemeClr val="accent1"/>
                </a:solidFill>
              </a:rPr>
              <a:t>Способность к преодолению не только физических, но и психологических барьеров, препятствующих полноценной жизни</a:t>
            </a:r>
            <a:r>
              <a:rPr lang="en-US" b="1" dirty="0" smtClean="0">
                <a:solidFill>
                  <a:schemeClr val="accent1"/>
                </a:solidFill>
              </a:rPr>
              <a:t>;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Компенсаторные навыки, то есть позволяет использовать функции разных систем и органов вместо отсутствующих или нарушенных</a:t>
            </a:r>
            <a:r>
              <a:rPr lang="en-US" b="1" dirty="0" smtClean="0">
                <a:solidFill>
                  <a:schemeClr val="accent1"/>
                </a:solidFill>
              </a:rPr>
              <a:t>;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Способность к преодолению необходимых для полноценного функционирования в обществе физических нагрузок</a:t>
            </a:r>
            <a:r>
              <a:rPr lang="en-US" b="1" dirty="0" smtClean="0">
                <a:solidFill>
                  <a:schemeClr val="accent1"/>
                </a:solidFill>
              </a:rPr>
              <a:t>;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4582" y="2244003"/>
            <a:ext cx="4384963" cy="39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905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220" y="182555"/>
            <a:ext cx="9404723" cy="140053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Виды Адаптивной Физической Культуры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221" y="1583085"/>
            <a:ext cx="10805162" cy="498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351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4620" y="307245"/>
            <a:ext cx="9404723" cy="1400530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chemeClr val="accent1"/>
                </a:solidFill>
              </a:rPr>
              <a:t>Средства АФК: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074" y="1205346"/>
            <a:ext cx="4800600" cy="5652654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В современной практике адаптивной физической культуры для решения как основных, так и специальных его задач имеется богатый арсенал средств физических упражнений: 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1. Передвижения, ходьба, бег, подскоки.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2. Общеразвивающие упражнения: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3. Без предметов. 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4. </a:t>
            </a:r>
            <a:r>
              <a:rPr lang="ru-RU" b="1" dirty="0" smtClean="0">
                <a:solidFill>
                  <a:schemeClr val="accent1"/>
                </a:solidFill>
              </a:rPr>
              <a:t>С предметами ( Гимнастические палки, обручи, озвученные мячи, мячи разные по качеству, цвету, весу, твердости, размеру, мешочки с песком, гантели 0,5 кг и др.)</a:t>
            </a:r>
            <a:r>
              <a:rPr lang="en-US" b="1" dirty="0" smtClean="0">
                <a:solidFill>
                  <a:schemeClr val="accent1"/>
                </a:solidFill>
              </a:rPr>
              <a:t>;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5. </a:t>
            </a:r>
            <a:r>
              <a:rPr lang="ru-RU" b="1" dirty="0" smtClean="0">
                <a:solidFill>
                  <a:schemeClr val="accent1"/>
                </a:solidFill>
              </a:rPr>
              <a:t>На снарядах (Гимнастическая стенка, скамейка, бревно, кольца, перекладина, ребристая доска, тренажеры- механотерапия и т.д.)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3189" y="1301147"/>
            <a:ext cx="5037261" cy="25088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3188" y="4031672"/>
            <a:ext cx="5037261" cy="255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392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3" y="300318"/>
            <a:ext cx="5297488" cy="6214782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6. Упражнения на формирование навыка правильной осанки.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7. Упражнения для укрепления сводов стопы.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8. Упражнения на расслабление, расслабление мышц, сознательное снижение тонуса различных групп мышц.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10. Специальные упражнения для зрительного тренинга: на улучшение функционирования мышц глаза</a:t>
            </a:r>
            <a:r>
              <a:rPr lang="en-US" b="1" dirty="0" smtClean="0">
                <a:solidFill>
                  <a:schemeClr val="accent1"/>
                </a:solidFill>
              </a:rPr>
              <a:t>; </a:t>
            </a:r>
            <a:r>
              <a:rPr lang="ru-RU" b="1" dirty="0" smtClean="0">
                <a:solidFill>
                  <a:schemeClr val="accent1"/>
                </a:solidFill>
              </a:rPr>
              <a:t>на улучшение кровообращения тканей глаза</a:t>
            </a:r>
            <a:r>
              <a:rPr lang="en-US" b="1" dirty="0" smtClean="0">
                <a:solidFill>
                  <a:schemeClr val="accent1"/>
                </a:solidFill>
              </a:rPr>
              <a:t>; </a:t>
            </a:r>
            <a:r>
              <a:rPr lang="ru-RU" b="1" dirty="0" smtClean="0">
                <a:solidFill>
                  <a:schemeClr val="accent1"/>
                </a:solidFill>
              </a:rPr>
              <a:t>на развитие аккомодационной способности глаза</a:t>
            </a:r>
            <a:r>
              <a:rPr lang="en-US" b="1" dirty="0" smtClean="0">
                <a:solidFill>
                  <a:schemeClr val="accent1"/>
                </a:solidFill>
              </a:rPr>
              <a:t>;</a:t>
            </a:r>
            <a:r>
              <a:rPr lang="ru-RU" b="1" dirty="0" smtClean="0">
                <a:solidFill>
                  <a:schemeClr val="accent1"/>
                </a:solidFill>
              </a:rPr>
              <a:t> на развитие кожно-оптического ощущения</a:t>
            </a:r>
            <a:r>
              <a:rPr lang="en-US" b="1" dirty="0" smtClean="0">
                <a:solidFill>
                  <a:schemeClr val="accent1"/>
                </a:solidFill>
              </a:rPr>
              <a:t>;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7851" y="1943100"/>
            <a:ext cx="5924549" cy="396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012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1" y="190500"/>
            <a:ext cx="10477500" cy="166274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К вспомогательным средствам 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физического воспитания относятся: 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501" y="1853248"/>
            <a:ext cx="5792788" cy="50047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1. Гигиенические факторы (гигиенические требования к процессу обучения, соблюдение режима дня, зрительной нагрузки и т.д.)</a:t>
            </a:r>
            <a:r>
              <a:rPr lang="en-US" b="1" dirty="0" smtClean="0">
                <a:solidFill>
                  <a:schemeClr val="accent1"/>
                </a:solidFill>
              </a:rPr>
              <a:t>;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2. </a:t>
            </a:r>
            <a:r>
              <a:rPr lang="ru-RU" b="1" dirty="0" smtClean="0">
                <a:solidFill>
                  <a:schemeClr val="accent1"/>
                </a:solidFill>
              </a:rPr>
              <a:t>Естественные силы природы. Правильное использование таких естественных факторов природы, как солнце, воздух и вода, оказывающих благоприятное воздействие на физическое развитие, здоровье и закаливание школьников. К гигиеническим факторам относятся все мероприятия, касающиеся сохранения зрения, здоровья.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9850" y="1853248"/>
            <a:ext cx="5278278" cy="462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96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160</TotalTime>
  <Words>746</Words>
  <Application>Microsoft Office PowerPoint</Application>
  <PresentationFormat>Произвольный</PresentationFormat>
  <Paragraphs>74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Ион</vt:lpstr>
      <vt:lpstr>Адаптивная физическая культура</vt:lpstr>
      <vt:lpstr>Понятие Адаптивной физической культуры</vt:lpstr>
      <vt:lpstr>Цель:</vt:lpstr>
      <vt:lpstr>Слайд 4</vt:lpstr>
      <vt:lpstr>Задачи:</vt:lpstr>
      <vt:lpstr>Виды Адаптивной Физической Культуры</vt:lpstr>
      <vt:lpstr>Средства АФК:</vt:lpstr>
      <vt:lpstr>Слайд 8</vt:lpstr>
      <vt:lpstr>К вспомогательным средствам  физического воспитания относятся: </vt:lpstr>
      <vt:lpstr>Методы АФК:</vt:lpstr>
      <vt:lpstr>Слайд 11</vt:lpstr>
      <vt:lpstr>Слайд 12</vt:lpstr>
      <vt:lpstr>Функции: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Адаптивная физическая культура</dc:title>
  <dc:creator>Михаил</dc:creator>
  <cp:lastModifiedBy>Ирина</cp:lastModifiedBy>
  <cp:revision>17</cp:revision>
  <dcterms:created xsi:type="dcterms:W3CDTF">2019-10-27T05:19:48Z</dcterms:created>
  <dcterms:modified xsi:type="dcterms:W3CDTF">2022-09-29T01:27:48Z</dcterms:modified>
</cp:coreProperties>
</file>