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58" r:id="rId4"/>
    <p:sldId id="260" r:id="rId5"/>
    <p:sldId id="261" r:id="rId6"/>
    <p:sldId id="262" r:id="rId7"/>
    <p:sldId id="265" r:id="rId8"/>
    <p:sldId id="266" r:id="rId9"/>
    <p:sldId id="267" r:id="rId10"/>
    <p:sldId id="268" r:id="rId11"/>
    <p:sldId id="269" r:id="rId12"/>
    <p:sldId id="270" r:id="rId13"/>
    <p:sldId id="273" r:id="rId14"/>
    <p:sldId id="275"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63C619-01A6-4220-ADDE-C4E7E74B2702}" v="333" dt="2022-09-30T10:26:10.536"/>
    <p1510:client id="{F5153650-56A8-4798-BE61-00870B9143D1}" v="192" dt="2022-09-30T09:49:05.8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2" autoAdjust="0"/>
    <p:restoredTop sz="94660"/>
  </p:normalViewPr>
  <p:slideViewPr>
    <p:cSldViewPr snapToGrid="0">
      <p:cViewPr varScale="1">
        <p:scale>
          <a:sx n="89" d="100"/>
          <a:sy n="89" d="100"/>
        </p:scale>
        <p:origin x="8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0F8CF-692C-4963-8B5E-D1C0928CF160}"/>
              </a:ext>
            </a:extLst>
          </p:cNvPr>
          <p:cNvSpPr>
            <a:spLocks noGrp="1"/>
          </p:cNvSpPr>
          <p:nvPr>
            <p:ph type="ctrTitle"/>
          </p:nvPr>
        </p:nvSpPr>
        <p:spPr>
          <a:xfrm>
            <a:off x="1429612" y="1013984"/>
            <a:ext cx="7714388" cy="3260635"/>
          </a:xfrm>
        </p:spPr>
        <p:txBody>
          <a:bodyPr anchor="b"/>
          <a:lstStyle>
            <a:lvl1pPr algn="l">
              <a:defRPr sz="2800"/>
            </a:lvl1pPr>
          </a:lstStyle>
          <a:p>
            <a:r>
              <a:rPr lang="en-US" dirty="0"/>
              <a:t>Click to edit Master title style</a:t>
            </a:r>
          </a:p>
        </p:txBody>
      </p:sp>
      <p:sp>
        <p:nvSpPr>
          <p:cNvPr id="3" name="Subtitle 2">
            <a:extLst>
              <a:ext uri="{FF2B5EF4-FFF2-40B4-BE49-F238E27FC236}">
                <a16:creationId xmlns:a16="http://schemas.microsoft.com/office/drawing/2014/main" id="{9F419655-1613-4CC0-BBE9-BD2CB2C3C766}"/>
              </a:ext>
            </a:extLst>
          </p:cNvPr>
          <p:cNvSpPr>
            <a:spLocks noGrp="1"/>
          </p:cNvSpPr>
          <p:nvPr>
            <p:ph type="subTitle" idx="1"/>
          </p:nvPr>
        </p:nvSpPr>
        <p:spPr>
          <a:xfrm>
            <a:off x="1429612" y="4848464"/>
            <a:ext cx="7714388" cy="1085849"/>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0267FFF-6BC4-4DF0-BC55-B2C3BFD8ED12}"/>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5" name="Footer Placeholder 4">
            <a:extLst>
              <a:ext uri="{FF2B5EF4-FFF2-40B4-BE49-F238E27FC236}">
                <a16:creationId xmlns:a16="http://schemas.microsoft.com/office/drawing/2014/main" id="{D6389830-A1B7-484B-832C-F64A558BDF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8F727-72C8-47A9-8E54-AD84590286F9}"/>
              </a:ext>
            </a:extLst>
          </p:cNvPr>
          <p:cNvSpPr>
            <a:spLocks noGrp="1"/>
          </p:cNvSpPr>
          <p:nvPr>
            <p:ph type="sldNum" sz="quarter" idx="12"/>
          </p:nvPr>
        </p:nvSpPr>
        <p:spPr/>
        <p:txBody>
          <a:bodyPr/>
          <a:lstStyle/>
          <a:p>
            <a:fld id="{EFE71E98-A417-4ECC-ACEB-C0490C20DB04}" type="slidenum">
              <a:rPr lang="en-US" smtClean="0"/>
              <a:t>‹#›</a:t>
            </a:fld>
            <a:endParaRPr lang="en-US"/>
          </a:p>
        </p:txBody>
      </p:sp>
      <p:cxnSp>
        <p:nvCxnSpPr>
          <p:cNvPr id="7" name="Straight Connector 6">
            <a:extLst>
              <a:ext uri="{FF2B5EF4-FFF2-40B4-BE49-F238E27FC236}">
                <a16:creationId xmlns:a16="http://schemas.microsoft.com/office/drawing/2014/main" id="{AEED5540-64E5-4258-ABA4-753F07B71B38}"/>
              </a:ext>
            </a:extLst>
          </p:cNvPr>
          <p:cNvCxnSpPr>
            <a:cxnSpLocks/>
          </p:cNvCxnSpPr>
          <p:nvPr/>
        </p:nvCxnSpPr>
        <p:spPr>
          <a:xfrm>
            <a:off x="1524000" y="4571506"/>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83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A5DE-E5C6-4DB9-AD28-8F1EAC6F5513}"/>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4363E08E-9B2D-4740-9AC6-D5E1CFB95FC6}"/>
              </a:ext>
            </a:extLst>
          </p:cNvPr>
          <p:cNvSpPr>
            <a:spLocks noGrp="1"/>
          </p:cNvSpPr>
          <p:nvPr>
            <p:ph type="body" orient="vert" idx="1"/>
          </p:nvPr>
        </p:nvSpPr>
        <p:spPr>
          <a:xfrm>
            <a:off x="1429566" y="2229957"/>
            <a:ext cx="9238434" cy="3866043"/>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E4E3736-E8AA-4F58-9D3A-27050B287F9D}"/>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5" name="Footer Placeholder 4">
            <a:extLst>
              <a:ext uri="{FF2B5EF4-FFF2-40B4-BE49-F238E27FC236}">
                <a16:creationId xmlns:a16="http://schemas.microsoft.com/office/drawing/2014/main" id="{1DE95E84-15BC-478B-9DAB-15025867B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9D98F-E0A8-4254-A957-7F17811D017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669692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DE70F5-2276-4F91-9FC2-8DA4B528814A}"/>
              </a:ext>
            </a:extLst>
          </p:cNvPr>
          <p:cNvSpPr>
            <a:spLocks noGrp="1"/>
          </p:cNvSpPr>
          <p:nvPr>
            <p:ph type="title" orient="vert"/>
          </p:nvPr>
        </p:nvSpPr>
        <p:spPr>
          <a:xfrm>
            <a:off x="9144000" y="1467699"/>
            <a:ext cx="1758461" cy="4628301"/>
          </a:xfrm>
        </p:spPr>
        <p:txBody>
          <a:bodyPr vert="eaVert"/>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D21856C5-C2FD-45E4-A631-AC06B5495BEA}"/>
              </a:ext>
            </a:extLst>
          </p:cNvPr>
          <p:cNvSpPr>
            <a:spLocks noGrp="1"/>
          </p:cNvSpPr>
          <p:nvPr>
            <p:ph type="body" orient="vert" idx="1"/>
          </p:nvPr>
        </p:nvSpPr>
        <p:spPr>
          <a:xfrm>
            <a:off x="1182312" y="1467699"/>
            <a:ext cx="7839379" cy="4628301"/>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EE336EA-B6DD-4115-9C67-79A24C866ED4}"/>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5" name="Footer Placeholder 4">
            <a:extLst>
              <a:ext uri="{FF2B5EF4-FFF2-40B4-BE49-F238E27FC236}">
                <a16:creationId xmlns:a16="http://schemas.microsoft.com/office/drawing/2014/main" id="{C2EA668B-1DAB-449C-9BA4-7B1572A22B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C6567E-119D-4C98-93FF-73A332803A13}"/>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1443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EF94C-BCB1-4F4C-AF70-DD2A5C4E3318}"/>
              </a:ext>
            </a:extLst>
          </p:cNvPr>
          <p:cNvSpPr>
            <a:spLocks noGrp="1"/>
          </p:cNvSpPr>
          <p:nvPr>
            <p:ph type="title"/>
          </p:nvPr>
        </p:nvSpPr>
        <p:spPr>
          <a:xfrm>
            <a:off x="1429566" y="1045445"/>
            <a:ext cx="9238434" cy="857559"/>
          </a:xfrm>
        </p:spPr>
        <p:txBody>
          <a:bodyPr anchor="b"/>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8A909B75-A057-44B5-872F-DF01BDC8EA07}"/>
              </a:ext>
            </a:extLst>
          </p:cNvPr>
          <p:cNvSpPr>
            <a:spLocks noGrp="1"/>
          </p:cNvSpPr>
          <p:nvPr>
            <p:ph idx="1"/>
          </p:nvPr>
        </p:nvSpPr>
        <p:spPr>
          <a:xfrm>
            <a:off x="1429566" y="2286000"/>
            <a:ext cx="9238434" cy="381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806260C-3219-4812-88F2-3162D37F293B}"/>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5" name="Footer Placeholder 4">
            <a:extLst>
              <a:ext uri="{FF2B5EF4-FFF2-40B4-BE49-F238E27FC236}">
                <a16:creationId xmlns:a16="http://schemas.microsoft.com/office/drawing/2014/main" id="{F2762B73-9C01-4BE3-A199-782BE6EBA6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61492-EB56-4454-9D2A-8BB94AACB899}"/>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52105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80A128-A52A-402C-865B-1BF08D7F045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00447-3778-4AB7-ACB3-7C2313FE9A47}"/>
              </a:ext>
            </a:extLst>
          </p:cNvPr>
          <p:cNvSpPr>
            <a:spLocks noGrp="1"/>
          </p:cNvSpPr>
          <p:nvPr>
            <p:ph type="title"/>
          </p:nvPr>
        </p:nvSpPr>
        <p:spPr>
          <a:xfrm>
            <a:off x="1421745" y="1287554"/>
            <a:ext cx="8284963" cy="3113064"/>
          </a:xfrm>
        </p:spPr>
        <p:txBody>
          <a:bodyPr anchor="t"/>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F9B910C9-BA3C-4D31-9C62-2C2408591FF2}"/>
              </a:ext>
            </a:extLst>
          </p:cNvPr>
          <p:cNvSpPr>
            <a:spLocks noGrp="1"/>
          </p:cNvSpPr>
          <p:nvPr>
            <p:ph type="body" idx="1"/>
          </p:nvPr>
        </p:nvSpPr>
        <p:spPr>
          <a:xfrm>
            <a:off x="1421744" y="4619707"/>
            <a:ext cx="7722256" cy="1476293"/>
          </a:xfrm>
        </p:spPr>
        <p:txBody>
          <a:bodyPr anchor="b">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8742E8A-6B69-406B-A3DF-0A1B76832E0A}"/>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5" name="Footer Placeholder 4">
            <a:extLst>
              <a:ext uri="{FF2B5EF4-FFF2-40B4-BE49-F238E27FC236}">
                <a16:creationId xmlns:a16="http://schemas.microsoft.com/office/drawing/2014/main" id="{64D665CF-4461-4BB8-8F3A-ED1CB1084C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98B27-5EF3-49F4-B3CE-F3CF419AE06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906040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F3BA-5AD5-4F15-97B2-E4652D1D4E15}"/>
              </a:ext>
            </a:extLst>
          </p:cNvPr>
          <p:cNvSpPr>
            <a:spLocks noGrp="1"/>
          </p:cNvSpPr>
          <p:nvPr>
            <p:ph type="title"/>
          </p:nvPr>
        </p:nvSpPr>
        <p:spPr>
          <a:xfrm>
            <a:off x="1429566" y="1013411"/>
            <a:ext cx="9238434" cy="889592"/>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EA997B8-1FD3-40E6-A486-256EB41DB70A}"/>
              </a:ext>
            </a:extLst>
          </p:cNvPr>
          <p:cNvSpPr>
            <a:spLocks noGrp="1"/>
          </p:cNvSpPr>
          <p:nvPr>
            <p:ph sz="half" idx="1"/>
          </p:nvPr>
        </p:nvSpPr>
        <p:spPr>
          <a:xfrm>
            <a:off x="1429566"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183F4D8-AA9A-4AF7-86EA-E4D797B98CE9}"/>
              </a:ext>
            </a:extLst>
          </p:cNvPr>
          <p:cNvSpPr>
            <a:spLocks noGrp="1"/>
          </p:cNvSpPr>
          <p:nvPr>
            <p:ph sz="half" idx="2"/>
          </p:nvPr>
        </p:nvSpPr>
        <p:spPr>
          <a:xfrm>
            <a:off x="6172200"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A08823E-BC08-4810-9BFF-35D2EA2AE729}"/>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6" name="Footer Placeholder 5">
            <a:extLst>
              <a:ext uri="{FF2B5EF4-FFF2-40B4-BE49-F238E27FC236}">
                <a16:creationId xmlns:a16="http://schemas.microsoft.com/office/drawing/2014/main" id="{2FDD2BFB-BB2C-4C4A-A6E1-DD223C2BE0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69B2-12F8-4583-8A7F-523C9A3EF09B}"/>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410332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C717F-84B9-44BA-8DD6-680394AB193E}"/>
              </a:ext>
            </a:extLst>
          </p:cNvPr>
          <p:cNvSpPr>
            <a:spLocks noGrp="1"/>
          </p:cNvSpPr>
          <p:nvPr>
            <p:ph type="title"/>
          </p:nvPr>
        </p:nvSpPr>
        <p:spPr>
          <a:xfrm>
            <a:off x="1429566" y="1079150"/>
            <a:ext cx="9238434" cy="823912"/>
          </a:xfrm>
        </p:spPr>
        <p:txBody>
          <a:bodyPr/>
          <a:lstStyle>
            <a:lvl1pPr>
              <a:defRPr>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2A1217D6-7448-4625-964F-5D82F65F11F7}"/>
              </a:ext>
            </a:extLst>
          </p:cNvPr>
          <p:cNvSpPr>
            <a:spLocks noGrp="1"/>
          </p:cNvSpPr>
          <p:nvPr>
            <p:ph type="body" idx="1"/>
          </p:nvPr>
        </p:nvSpPr>
        <p:spPr>
          <a:xfrm>
            <a:off x="1429567" y="2013217"/>
            <a:ext cx="4495799" cy="704232"/>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53A534C-0B54-4327-99C0-4F0019FD21F6}"/>
              </a:ext>
            </a:extLst>
          </p:cNvPr>
          <p:cNvSpPr>
            <a:spLocks noGrp="1"/>
          </p:cNvSpPr>
          <p:nvPr>
            <p:ph sz="half" idx="2"/>
          </p:nvPr>
        </p:nvSpPr>
        <p:spPr>
          <a:xfrm>
            <a:off x="1429567"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389D4A63-0795-4B74-8C11-5FE7944118C7}"/>
              </a:ext>
            </a:extLst>
          </p:cNvPr>
          <p:cNvSpPr>
            <a:spLocks noGrp="1"/>
          </p:cNvSpPr>
          <p:nvPr>
            <p:ph type="body" sz="quarter" idx="3"/>
          </p:nvPr>
        </p:nvSpPr>
        <p:spPr>
          <a:xfrm>
            <a:off x="6172200" y="2013215"/>
            <a:ext cx="4495800" cy="704233"/>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23D16F3-F747-441B-9854-27225954DEC4}"/>
              </a:ext>
            </a:extLst>
          </p:cNvPr>
          <p:cNvSpPr>
            <a:spLocks noGrp="1"/>
          </p:cNvSpPr>
          <p:nvPr>
            <p:ph sz="quarter" idx="4"/>
          </p:nvPr>
        </p:nvSpPr>
        <p:spPr>
          <a:xfrm>
            <a:off x="6172200"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0E8168E2-6B97-486E-B0E4-4E7F5CDBB5B1}"/>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8" name="Footer Placeholder 7">
            <a:extLst>
              <a:ext uri="{FF2B5EF4-FFF2-40B4-BE49-F238E27FC236}">
                <a16:creationId xmlns:a16="http://schemas.microsoft.com/office/drawing/2014/main" id="{D05D3E2B-2F4E-4347-A8E9-27EB7D0359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1FC4F5-6876-414E-9E30-84706A3F528C}"/>
              </a:ext>
            </a:extLst>
          </p:cNvPr>
          <p:cNvSpPr>
            <a:spLocks noGrp="1"/>
          </p:cNvSpPr>
          <p:nvPr>
            <p:ph type="sldNum" sz="quarter" idx="12"/>
          </p:nvPr>
        </p:nvSpPr>
        <p:spPr/>
        <p:txBody>
          <a:bodyPr/>
          <a:lstStyle/>
          <a:p>
            <a:fld id="{EFE71E98-A417-4ECC-ACEB-C0490C20DB04}" type="slidenum">
              <a:rPr lang="en-US" smtClean="0"/>
              <a:t>‹#›</a:t>
            </a:fld>
            <a:endParaRPr lang="en-US"/>
          </a:p>
        </p:txBody>
      </p:sp>
      <p:cxnSp>
        <p:nvCxnSpPr>
          <p:cNvPr id="11" name="Straight Connector 10">
            <a:extLst>
              <a:ext uri="{FF2B5EF4-FFF2-40B4-BE49-F238E27FC236}">
                <a16:creationId xmlns:a16="http://schemas.microsoft.com/office/drawing/2014/main" id="{A70D2F04-5474-46B9-B838-858CDF4AB2D2}"/>
              </a:ext>
            </a:extLst>
          </p:cNvPr>
          <p:cNvCxnSpPr>
            <a:cxnSpLocks/>
          </p:cNvCxnSpPr>
          <p:nvPr/>
        </p:nvCxnSpPr>
        <p:spPr>
          <a:xfrm>
            <a:off x="6270727"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ADEE893-BE45-47F3-BCF0-02424B3503CC}"/>
              </a:ext>
            </a:extLst>
          </p:cNvPr>
          <p:cNvSpPr/>
          <p:nvPr/>
        </p:nvSpPr>
        <p:spPr>
          <a:xfrm>
            <a:off x="-1171838" y="4592406"/>
            <a:ext cx="808262" cy="3897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3FB5178A-4501-4B56-8BF1-D083D7B021CE}"/>
              </a:ext>
            </a:extLst>
          </p:cNvPr>
          <p:cNvCxnSpPr>
            <a:cxnSpLocks/>
          </p:cNvCxnSpPr>
          <p:nvPr/>
        </p:nvCxnSpPr>
        <p:spPr>
          <a:xfrm>
            <a:off x="1524000"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128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2109C6-041C-42BA-B507-8EA298046ED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7BF877-20DD-40F4-AEA8-E1B6D5350D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7DC874-15B5-4338-B7D1-8E393AB4C16E}"/>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4" name="Footer Placeholder 3">
            <a:extLst>
              <a:ext uri="{FF2B5EF4-FFF2-40B4-BE49-F238E27FC236}">
                <a16:creationId xmlns:a16="http://schemas.microsoft.com/office/drawing/2014/main" id="{7E66BAE3-24C5-483F-9141-D860A265E7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9AEEB4-66F8-4008-B616-804FB9D91CF9}"/>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86965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6C975-8FFB-4A4B-9213-774EE3901DE9}"/>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3" name="Footer Placeholder 2">
            <a:extLst>
              <a:ext uri="{FF2B5EF4-FFF2-40B4-BE49-F238E27FC236}">
                <a16:creationId xmlns:a16="http://schemas.microsoft.com/office/drawing/2014/main" id="{4FBA744F-475D-4105-8E4A-0258155495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3FA64C-7966-4D6F-88D7-4B89F2A1DF2C}"/>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815120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ED5F-AB94-4DCF-8971-B8B2B55AF653}"/>
              </a:ext>
            </a:extLst>
          </p:cNvPr>
          <p:cNvSpPr>
            <a:spLocks noGrp="1"/>
          </p:cNvSpPr>
          <p:nvPr>
            <p:ph type="title"/>
          </p:nvPr>
        </p:nvSpPr>
        <p:spPr>
          <a:xfrm>
            <a:off x="1443740" y="1558944"/>
            <a:ext cx="3279689" cy="1864196"/>
          </a:xfrm>
        </p:spPr>
        <p:txBody>
          <a:bodyPr anchor="b"/>
          <a:lstStyle>
            <a:lvl1pPr algn="r">
              <a:defRPr sz="2800">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41EE4CB-68CF-4BF3-A891-8277AFD13D88}"/>
              </a:ext>
            </a:extLst>
          </p:cNvPr>
          <p:cNvSpPr>
            <a:spLocks noGrp="1"/>
          </p:cNvSpPr>
          <p:nvPr>
            <p:ph idx="1"/>
          </p:nvPr>
        </p:nvSpPr>
        <p:spPr>
          <a:xfrm>
            <a:off x="5334000" y="762000"/>
            <a:ext cx="5333999" cy="5334000"/>
          </a:xfrm>
        </p:spPr>
        <p:txBody>
          <a:bodyPr anchor="ctr">
            <a:normAutofit/>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5292E72-B66D-40EE-B182-5585382A6DC9}"/>
              </a:ext>
            </a:extLst>
          </p:cNvPr>
          <p:cNvSpPr>
            <a:spLocks noGrp="1"/>
          </p:cNvSpPr>
          <p:nvPr>
            <p:ph type="body" sz="half" idx="2"/>
          </p:nvPr>
        </p:nvSpPr>
        <p:spPr>
          <a:xfrm>
            <a:off x="1443741" y="3649682"/>
            <a:ext cx="3233096" cy="1933605"/>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ED73B694-B050-45F3-AE6F-A86A129F1C64}"/>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6" name="Footer Placeholder 5">
            <a:extLst>
              <a:ext uri="{FF2B5EF4-FFF2-40B4-BE49-F238E27FC236}">
                <a16:creationId xmlns:a16="http://schemas.microsoft.com/office/drawing/2014/main" id="{7E8AE423-9CA5-46B3-96B1-7586AD0208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4B973D-F1F7-47BC-996D-6100B7C89520}"/>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4184497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E9949-4A1F-4DA9-9B75-A6180F954B8D}"/>
              </a:ext>
            </a:extLst>
          </p:cNvPr>
          <p:cNvSpPr>
            <a:spLocks noGrp="1"/>
          </p:cNvSpPr>
          <p:nvPr>
            <p:ph type="title"/>
          </p:nvPr>
        </p:nvSpPr>
        <p:spPr>
          <a:xfrm>
            <a:off x="1433543" y="1383126"/>
            <a:ext cx="3289886" cy="2045874"/>
          </a:xfrm>
        </p:spPr>
        <p:txBody>
          <a:bodyPr anchor="b"/>
          <a:lstStyle>
            <a:lvl1pPr algn="r">
              <a:defRPr sz="2800">
                <a:solidFill>
                  <a:schemeClr val="tx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79A8D794-C670-4569-93D9-0FF8B35AA7AE}"/>
              </a:ext>
            </a:extLst>
          </p:cNvPr>
          <p:cNvSpPr>
            <a:spLocks noGrp="1"/>
          </p:cNvSpPr>
          <p:nvPr>
            <p:ph type="pic" idx="1"/>
          </p:nvPr>
        </p:nvSpPr>
        <p:spPr>
          <a:xfrm>
            <a:off x="5334001" y="762000"/>
            <a:ext cx="5333999" cy="5334000"/>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2486F6-AE67-4B34-B8E2-0B7576DC2E3A}"/>
              </a:ext>
            </a:extLst>
          </p:cNvPr>
          <p:cNvSpPr>
            <a:spLocks noGrp="1"/>
          </p:cNvSpPr>
          <p:nvPr>
            <p:ph type="body" sz="half" idx="2"/>
          </p:nvPr>
        </p:nvSpPr>
        <p:spPr>
          <a:xfrm>
            <a:off x="1433544" y="3649682"/>
            <a:ext cx="3243292" cy="1684317"/>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198B11C-BB63-49A6-B488-29D4FBF8E107}"/>
              </a:ext>
            </a:extLst>
          </p:cNvPr>
          <p:cNvSpPr>
            <a:spLocks noGrp="1"/>
          </p:cNvSpPr>
          <p:nvPr>
            <p:ph type="dt" sz="half" idx="10"/>
          </p:nvPr>
        </p:nvSpPr>
        <p:spPr/>
        <p:txBody>
          <a:bodyPr/>
          <a:lstStyle/>
          <a:p>
            <a:fld id="{3C2B07E4-CDF9-4C88-A2F3-04620E58224D}" type="datetimeFigureOut">
              <a:rPr lang="en-US" smtClean="0"/>
              <a:t>9/30/2022</a:t>
            </a:fld>
            <a:endParaRPr lang="en-US"/>
          </a:p>
        </p:txBody>
      </p:sp>
      <p:sp>
        <p:nvSpPr>
          <p:cNvPr id="6" name="Footer Placeholder 5">
            <a:extLst>
              <a:ext uri="{FF2B5EF4-FFF2-40B4-BE49-F238E27FC236}">
                <a16:creationId xmlns:a16="http://schemas.microsoft.com/office/drawing/2014/main" id="{324B9166-6D36-4F0A-9ADD-33D49A0C3A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B22B8F-7760-41B3-9053-DD90255B9EE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419221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84152A-7FE0-4708-B7C1-DBEC8F133766}"/>
              </a:ext>
            </a:extLst>
          </p:cNvPr>
          <p:cNvSpPr>
            <a:spLocks noGrp="1"/>
          </p:cNvSpPr>
          <p:nvPr>
            <p:ph type="title"/>
          </p:nvPr>
        </p:nvSpPr>
        <p:spPr>
          <a:xfrm>
            <a:off x="1429566" y="1041621"/>
            <a:ext cx="9238434" cy="861383"/>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B911AB53-BAF9-439D-9451-47193CF2FF8E}"/>
              </a:ext>
            </a:extLst>
          </p:cNvPr>
          <p:cNvSpPr>
            <a:spLocks noGrp="1"/>
          </p:cNvSpPr>
          <p:nvPr>
            <p:ph type="body" idx="1"/>
          </p:nvPr>
        </p:nvSpPr>
        <p:spPr>
          <a:xfrm>
            <a:off x="1429566" y="2285999"/>
            <a:ext cx="9238434" cy="381000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FB96D9F-562A-496F-A530-A561994DC5EF}"/>
              </a:ext>
            </a:extLst>
          </p:cNvPr>
          <p:cNvSpPr>
            <a:spLocks noGrp="1"/>
          </p:cNvSpPr>
          <p:nvPr>
            <p:ph type="dt" sz="half" idx="2"/>
          </p:nvPr>
        </p:nvSpPr>
        <p:spPr>
          <a:xfrm rot="5400000">
            <a:off x="10471087" y="4891318"/>
            <a:ext cx="2673295" cy="365125"/>
          </a:xfrm>
          <a:prstGeom prst="rect">
            <a:avLst/>
          </a:prstGeom>
        </p:spPr>
        <p:txBody>
          <a:bodyPr vert="horz" lIns="91440" tIns="45720" rIns="91440" bIns="45720" rtlCol="0" anchor="ctr"/>
          <a:lstStyle>
            <a:lvl1pPr algn="l">
              <a:defRPr sz="700" b="1" cap="all" spc="300" baseline="0">
                <a:solidFill>
                  <a:schemeClr val="tx1"/>
                </a:solidFill>
              </a:defRPr>
            </a:lvl1pPr>
          </a:lstStyle>
          <a:p>
            <a:fld id="{3C2B07E4-CDF9-4C88-A2F3-04620E58224D}" type="datetimeFigureOut">
              <a:rPr lang="en-US" smtClean="0"/>
              <a:pPr/>
              <a:t>9/30/2022</a:t>
            </a:fld>
            <a:endParaRPr lang="en-US" dirty="0"/>
          </a:p>
        </p:txBody>
      </p:sp>
      <p:sp>
        <p:nvSpPr>
          <p:cNvPr id="5" name="Footer Placeholder 4">
            <a:extLst>
              <a:ext uri="{FF2B5EF4-FFF2-40B4-BE49-F238E27FC236}">
                <a16:creationId xmlns:a16="http://schemas.microsoft.com/office/drawing/2014/main" id="{CC3060FE-AAC3-4FAE-9EB4-BCAE72D95670}"/>
              </a:ext>
            </a:extLst>
          </p:cNvPr>
          <p:cNvSpPr>
            <a:spLocks noGrp="1"/>
          </p:cNvSpPr>
          <p:nvPr>
            <p:ph type="ftr" sz="quarter" idx="3"/>
          </p:nvPr>
        </p:nvSpPr>
        <p:spPr>
          <a:xfrm rot="5400000">
            <a:off x="10473021" y="1609893"/>
            <a:ext cx="2669427" cy="365125"/>
          </a:xfrm>
          <a:prstGeom prst="rect">
            <a:avLst/>
          </a:prstGeom>
        </p:spPr>
        <p:txBody>
          <a:bodyPr vert="horz" lIns="91440" tIns="45720" rIns="91440" bIns="45720" rtlCol="0" anchor="ctr"/>
          <a:lstStyle>
            <a:lvl1pPr algn="r">
              <a:defRPr sz="7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4777EDB2-8F31-42FA-B253-62D241466385}"/>
              </a:ext>
            </a:extLst>
          </p:cNvPr>
          <p:cNvSpPr>
            <a:spLocks noGrp="1"/>
          </p:cNvSpPr>
          <p:nvPr>
            <p:ph type="sldNum" sz="quarter" idx="4"/>
          </p:nvPr>
        </p:nvSpPr>
        <p:spPr>
          <a:xfrm>
            <a:off x="11492908" y="3219853"/>
            <a:ext cx="629653" cy="429830"/>
          </a:xfrm>
          <a:prstGeom prst="rect">
            <a:avLst/>
          </a:prstGeom>
        </p:spPr>
        <p:txBody>
          <a:bodyPr vert="horz" lIns="91440" tIns="45720" rIns="91440" bIns="45720" rtlCol="0" anchor="ctr"/>
          <a:lstStyle>
            <a:lvl1pPr algn="ctr">
              <a:defRPr sz="1600" b="1">
                <a:solidFill>
                  <a:schemeClr val="tx1">
                    <a:tint val="75000"/>
                  </a:schemeClr>
                </a:solidFill>
                <a:latin typeface="+mj-lt"/>
              </a:defRPr>
            </a:lvl1pPr>
          </a:lstStyle>
          <a:p>
            <a:fld id="{EFE71E98-A417-4ECC-ACEB-C0490C20DB04}" type="slidenum">
              <a:rPr lang="en-US" smtClean="0"/>
              <a:pPr/>
              <a:t>‹#›</a:t>
            </a:fld>
            <a:endParaRPr lang="en-US"/>
          </a:p>
        </p:txBody>
      </p:sp>
    </p:spTree>
    <p:extLst>
      <p:ext uri="{BB962C8B-B14F-4D97-AF65-F5344CB8AC3E}">
        <p14:creationId xmlns:p14="http://schemas.microsoft.com/office/powerpoint/2010/main" val="3479122783"/>
      </p:ext>
    </p:extLst>
  </p:cSld>
  <p:clrMap bg1="dk1" tx1="lt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66" r:id="rId6"/>
    <p:sldLayoutId id="2147483662" r:id="rId7"/>
    <p:sldLayoutId id="2147483663" r:id="rId8"/>
    <p:sldLayoutId id="2147483664" r:id="rId9"/>
    <p:sldLayoutId id="2147483665" r:id="rId10"/>
    <p:sldLayoutId id="2147483667" r:id="rId11"/>
  </p:sldLayoutIdLst>
  <p:txStyles>
    <p:titleStyle>
      <a:lvl1pPr algn="l" defTabSz="914400" rtl="0" eaLnBrk="1" latinLnBrk="0" hangingPunct="1">
        <a:lnSpc>
          <a:spcPct val="120000"/>
        </a:lnSpc>
        <a:spcBef>
          <a:spcPct val="0"/>
        </a:spcBef>
        <a:buNone/>
        <a:defRPr sz="2800" b="1" kern="1200" cap="all" spc="600" baseline="0">
          <a:solidFill>
            <a:schemeClr val="tx1"/>
          </a:solidFill>
          <a:latin typeface="+mj-lt"/>
          <a:ea typeface="+mj-ea"/>
          <a:cs typeface="+mj-cs"/>
        </a:defRPr>
      </a:lvl1pPr>
    </p:titleStyle>
    <p:bodyStyle>
      <a:lvl1pPr marL="274320" indent="-274320" algn="l" defTabSz="914400" rtl="0" eaLnBrk="1" latinLnBrk="0" hangingPunct="1">
        <a:lnSpc>
          <a:spcPct val="130000"/>
        </a:lnSpc>
        <a:spcBef>
          <a:spcPts val="1000"/>
        </a:spcBef>
        <a:buSzPct val="85000"/>
        <a:buFont typeface="Arial" panose="020B0604020202020204" pitchFamily="34" charset="0"/>
        <a:buChar char="•"/>
        <a:defRPr sz="1800" kern="1200">
          <a:solidFill>
            <a:schemeClr val="tx1"/>
          </a:solidFill>
          <a:latin typeface="+mn-lt"/>
          <a:ea typeface="+mn-ea"/>
          <a:cs typeface="+mn-cs"/>
        </a:defRPr>
      </a:lvl1pPr>
      <a:lvl2pPr marL="274320" indent="0" algn="l" defTabSz="914400" rtl="0" eaLnBrk="1" latinLnBrk="0" hangingPunct="1">
        <a:lnSpc>
          <a:spcPct val="130000"/>
        </a:lnSpc>
        <a:spcBef>
          <a:spcPts val="500"/>
        </a:spcBef>
        <a:buSzPct val="85000"/>
        <a:buFontTx/>
        <a:buNone/>
        <a:defRPr sz="1600" b="1" kern="1200">
          <a:solidFill>
            <a:schemeClr val="tx1"/>
          </a:solidFill>
          <a:latin typeface="+mn-lt"/>
          <a:ea typeface="+mn-ea"/>
          <a:cs typeface="+mn-cs"/>
        </a:defRPr>
      </a:lvl2pPr>
      <a:lvl3pPr marL="457200" indent="-182880" algn="l" defTabSz="914400" rtl="0" eaLnBrk="1" latinLnBrk="0" hangingPunct="1">
        <a:lnSpc>
          <a:spcPct val="130000"/>
        </a:lnSpc>
        <a:spcBef>
          <a:spcPts val="500"/>
        </a:spcBef>
        <a:buSzPct val="85000"/>
        <a:buFont typeface="Arial" panose="020B0604020202020204" pitchFamily="34" charset="0"/>
        <a:buChar char="•"/>
        <a:defRPr sz="1400" kern="1200">
          <a:solidFill>
            <a:schemeClr val="tx1"/>
          </a:solidFill>
          <a:latin typeface="+mn-lt"/>
          <a:ea typeface="+mn-ea"/>
          <a:cs typeface="+mn-cs"/>
        </a:defRPr>
      </a:lvl3pPr>
      <a:lvl4pPr marL="466344" indent="0" algn="l" defTabSz="914400" rtl="0" eaLnBrk="1" latinLnBrk="0" hangingPunct="1">
        <a:lnSpc>
          <a:spcPct val="130000"/>
        </a:lnSpc>
        <a:spcBef>
          <a:spcPts val="500"/>
        </a:spcBef>
        <a:buSzPct val="85000"/>
        <a:buFontTx/>
        <a:buNone/>
        <a:defRPr sz="1200" b="1" kern="1200">
          <a:solidFill>
            <a:schemeClr val="tx1"/>
          </a:solidFill>
          <a:latin typeface="+mn-lt"/>
          <a:ea typeface="+mn-ea"/>
          <a:cs typeface="+mn-cs"/>
        </a:defRPr>
      </a:lvl4pPr>
      <a:lvl5pPr marL="640080" indent="-182880" algn="l" defTabSz="914400" rtl="0" eaLnBrk="1" latinLnBrk="0" hangingPunct="1">
        <a:lnSpc>
          <a:spcPct val="130000"/>
        </a:lnSpc>
        <a:spcBef>
          <a:spcPts val="500"/>
        </a:spcBef>
        <a:buSzPct val="85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1C3281D-A46F-4842-9340-4CBC29E1B2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земля, человек, пол, спорт&#10;&#10;Автоматически созданное описание">
            <a:extLst>
              <a:ext uri="{FF2B5EF4-FFF2-40B4-BE49-F238E27FC236}">
                <a16:creationId xmlns:a16="http://schemas.microsoft.com/office/drawing/2014/main" id="{026D219D-C399-059A-2C39-F68A7C88236D}"/>
              </a:ext>
            </a:extLst>
          </p:cNvPr>
          <p:cNvPicPr>
            <a:picLocks noChangeAspect="1"/>
          </p:cNvPicPr>
          <p:nvPr/>
        </p:nvPicPr>
        <p:blipFill rotWithShape="1">
          <a:blip r:embed="rId2">
            <a:alphaModFix/>
          </a:blip>
          <a:srcRect t="6711" b="9019"/>
          <a:stretch/>
        </p:blipFill>
        <p:spPr>
          <a:xfrm>
            <a:off x="-1" y="10"/>
            <a:ext cx="12191999" cy="6857990"/>
          </a:xfrm>
          <a:prstGeom prst="rect">
            <a:avLst/>
          </a:prstGeom>
        </p:spPr>
      </p:pic>
      <p:sp>
        <p:nvSpPr>
          <p:cNvPr id="17" name="Rectangle 16">
            <a:extLst>
              <a:ext uri="{FF2B5EF4-FFF2-40B4-BE49-F238E27FC236}">
                <a16:creationId xmlns:a16="http://schemas.microsoft.com/office/drawing/2014/main" id="{82D9AADB-3C09-45F7-99F1-39BFA1950F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 y="2728686"/>
            <a:ext cx="12192000" cy="4129314"/>
          </a:xfrm>
          <a:prstGeom prst="rect">
            <a:avLst/>
          </a:prstGeom>
          <a:gradFill flip="none" rotWithShape="1">
            <a:gsLst>
              <a:gs pos="0">
                <a:srgbClr val="000000">
                  <a:alpha val="43000"/>
                </a:srgbClr>
              </a:gs>
              <a:gs pos="100000">
                <a:srgbClr val="000000">
                  <a:alpha val="0"/>
                </a:srgbClr>
              </a:gs>
              <a:gs pos="60000">
                <a:srgbClr val="000000">
                  <a:alpha val="2400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Заголовок 1"/>
          <p:cNvSpPr>
            <a:spLocks noGrp="1"/>
          </p:cNvSpPr>
          <p:nvPr>
            <p:ph type="ctrTitle"/>
          </p:nvPr>
        </p:nvSpPr>
        <p:spPr>
          <a:xfrm>
            <a:off x="86587" y="3048000"/>
            <a:ext cx="6390413" cy="3642242"/>
          </a:xfrm>
        </p:spPr>
        <p:txBody>
          <a:bodyPr>
            <a:noAutofit/>
          </a:bodyPr>
          <a:lstStyle/>
          <a:p>
            <a:pPr algn="ctr"/>
            <a:r>
              <a:rPr lang="ru-RU" sz="1600" b="0" i="1" dirty="0">
                <a:latin typeface="Times New Roman"/>
                <a:ea typeface="+mj-lt"/>
                <a:cs typeface="+mj-lt"/>
              </a:rPr>
              <a:t>Проект по физической культуре</a:t>
            </a:r>
            <a:endParaRPr lang="ru-RU" sz="1600" b="0" i="1">
              <a:latin typeface="Times New Roman"/>
              <a:cs typeface="Times New Roman"/>
            </a:endParaRPr>
          </a:p>
          <a:p>
            <a:pPr algn="ctr"/>
            <a:r>
              <a:rPr lang="ru-RU" sz="1600" b="0" i="1" dirty="0">
                <a:latin typeface="Times New Roman"/>
                <a:ea typeface="+mj-lt"/>
                <a:cs typeface="+mj-lt"/>
              </a:rPr>
              <a:t>«Волейбол и его влияние на организм»</a:t>
            </a:r>
            <a:endParaRPr lang="ru-RU" sz="1600" b="0" i="1">
              <a:latin typeface="Times New Roman"/>
              <a:cs typeface="Times New Roman"/>
            </a:endParaRPr>
          </a:p>
          <a:p>
            <a:endParaRPr lang="ru-RU" sz="1600" b="0" i="1" dirty="0">
              <a:solidFill>
                <a:srgbClr val="FFFFFF"/>
              </a:solidFill>
              <a:latin typeface="Times New Roman"/>
              <a:cs typeface="Times New Roman"/>
            </a:endParaRPr>
          </a:p>
        </p:txBody>
      </p:sp>
      <p:sp>
        <p:nvSpPr>
          <p:cNvPr id="3" name="Подзаголовок 2"/>
          <p:cNvSpPr>
            <a:spLocks noGrp="1"/>
          </p:cNvSpPr>
          <p:nvPr>
            <p:ph type="subTitle" idx="1"/>
          </p:nvPr>
        </p:nvSpPr>
        <p:spPr>
          <a:xfrm>
            <a:off x="8735287" y="444188"/>
            <a:ext cx="2961413" cy="1356038"/>
          </a:xfrm>
        </p:spPr>
        <p:txBody>
          <a:bodyPr vert="horz" lIns="91440" tIns="45720" rIns="91440" bIns="45720" rtlCol="0" anchor="t">
            <a:normAutofit fontScale="70000" lnSpcReduction="20000"/>
          </a:bodyPr>
          <a:lstStyle/>
          <a:p>
            <a:r>
              <a:rPr lang="ru-RU" sz="2400" i="1" dirty="0">
                <a:solidFill>
                  <a:srgbClr val="FFFFFF"/>
                </a:solidFill>
                <a:latin typeface="Times New Roman"/>
                <a:cs typeface="Times New Roman"/>
              </a:rPr>
              <a:t>Студентки группы БД-11: Табакова С.С</a:t>
            </a:r>
          </a:p>
          <a:p>
            <a:r>
              <a:rPr lang="ru-RU" sz="2400" i="1" dirty="0">
                <a:solidFill>
                  <a:srgbClr val="FFFFFF"/>
                </a:solidFill>
                <a:latin typeface="Times New Roman"/>
                <a:cs typeface="Times New Roman"/>
              </a:rPr>
              <a:t>Преподаватель : Лаптева И.А</a:t>
            </a:r>
          </a:p>
        </p:txBody>
      </p:sp>
      <p:cxnSp>
        <p:nvCxnSpPr>
          <p:cNvPr id="19" name="Straight Connector 18">
            <a:extLst>
              <a:ext uri="{FF2B5EF4-FFF2-40B4-BE49-F238E27FC236}">
                <a16:creationId xmlns:a16="http://schemas.microsoft.com/office/drawing/2014/main" id="{313FECB8-44EE-4A45-9F7B-66ECF1C3C8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5327343"/>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651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1265911B-1E2F-489E-97EF-A15A9299E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2">
            <a:extLst>
              <a:ext uri="{FF2B5EF4-FFF2-40B4-BE49-F238E27FC236}">
                <a16:creationId xmlns:a16="http://schemas.microsoft.com/office/drawing/2014/main" id="{2119D4F1-CE65-4D74-A168-F27C15F1B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спорт, мужчина, спортивная игра&#10;&#10;Автоматически созданное описание">
            <a:extLst>
              <a:ext uri="{FF2B5EF4-FFF2-40B4-BE49-F238E27FC236}">
                <a16:creationId xmlns:a16="http://schemas.microsoft.com/office/drawing/2014/main" id="{AFAAC65D-E6FA-09D6-05E9-D848AAF8426A}"/>
              </a:ext>
            </a:extLst>
          </p:cNvPr>
          <p:cNvPicPr>
            <a:picLocks noChangeAspect="1"/>
          </p:cNvPicPr>
          <p:nvPr/>
        </p:nvPicPr>
        <p:blipFill rotWithShape="1">
          <a:blip r:embed="rId2">
            <a:alphaModFix amt="50000"/>
          </a:blip>
          <a:srcRect r="30668" b="1"/>
          <a:stretch/>
        </p:blipFill>
        <p:spPr>
          <a:xfrm>
            <a:off x="20" y="10"/>
            <a:ext cx="6095979" cy="6857990"/>
          </a:xfrm>
          <a:prstGeom prst="rect">
            <a:avLst/>
          </a:prstGeom>
        </p:spPr>
      </p:pic>
      <p:sp>
        <p:nvSpPr>
          <p:cNvPr id="2" name="Заголовок 1">
            <a:extLst>
              <a:ext uri="{FF2B5EF4-FFF2-40B4-BE49-F238E27FC236}">
                <a16:creationId xmlns:a16="http://schemas.microsoft.com/office/drawing/2014/main" id="{26DC2EC4-81D2-0D6B-7C0F-8C573AD427B5}"/>
              </a:ext>
            </a:extLst>
          </p:cNvPr>
          <p:cNvSpPr>
            <a:spLocks noGrp="1"/>
          </p:cNvSpPr>
          <p:nvPr>
            <p:ph type="title"/>
          </p:nvPr>
        </p:nvSpPr>
        <p:spPr>
          <a:xfrm>
            <a:off x="1028700" y="1025718"/>
            <a:ext cx="4057650" cy="4770783"/>
          </a:xfrm>
        </p:spPr>
        <p:txBody>
          <a:bodyPr anchor="ctr">
            <a:normAutofit/>
          </a:bodyPr>
          <a:lstStyle/>
          <a:p>
            <a:pPr algn="ctr"/>
            <a:r>
              <a:rPr lang="ru-RU" b="0">
                <a:solidFill>
                  <a:srgbClr val="FFFFFF"/>
                </a:solidFill>
              </a:rPr>
              <a:t>Прием мяча в волейболе двумя руками снизу</a:t>
            </a:r>
            <a:endParaRPr lang="ru-RU">
              <a:solidFill>
                <a:srgbClr val="FFFFFF"/>
              </a:solidFill>
            </a:endParaRPr>
          </a:p>
        </p:txBody>
      </p:sp>
      <p:sp>
        <p:nvSpPr>
          <p:cNvPr id="8" name="Content Placeholder 7">
            <a:extLst>
              <a:ext uri="{FF2B5EF4-FFF2-40B4-BE49-F238E27FC236}">
                <a16:creationId xmlns:a16="http://schemas.microsoft.com/office/drawing/2014/main" id="{A81EA0CD-BB73-FA55-C6CD-06F9D465D7EA}"/>
              </a:ext>
            </a:extLst>
          </p:cNvPr>
          <p:cNvSpPr>
            <a:spLocks noGrp="1"/>
          </p:cNvSpPr>
          <p:nvPr>
            <p:ph idx="1"/>
          </p:nvPr>
        </p:nvSpPr>
        <p:spPr>
          <a:xfrm>
            <a:off x="6094122" y="438150"/>
            <a:ext cx="6015775" cy="6305550"/>
          </a:xfrm>
        </p:spPr>
        <p:txBody>
          <a:bodyPr vert="horz" lIns="91440" tIns="45720" rIns="91440" bIns="45720" rtlCol="0" anchor="ctr">
            <a:noAutofit/>
          </a:bodyPr>
          <a:lstStyle/>
          <a:p>
            <a:pPr algn="just"/>
            <a:r>
              <a:rPr lang="en-US" sz="1400" dirty="0" err="1">
                <a:ea typeface="+mn-lt"/>
                <a:cs typeface="+mn-lt"/>
              </a:rPr>
              <a:t>При</a:t>
            </a:r>
            <a:r>
              <a:rPr lang="en-US" sz="1400" dirty="0">
                <a:ea typeface="+mn-lt"/>
                <a:cs typeface="+mn-lt"/>
              </a:rPr>
              <a:t> </a:t>
            </a:r>
            <a:r>
              <a:rPr lang="en-US" sz="1400" dirty="0" err="1">
                <a:ea typeface="+mn-lt"/>
                <a:cs typeface="+mn-lt"/>
              </a:rPr>
              <a:t>приеме</a:t>
            </a:r>
            <a:r>
              <a:rPr lang="en-US" sz="1400" dirty="0">
                <a:ea typeface="+mn-lt"/>
                <a:cs typeface="+mn-lt"/>
              </a:rPr>
              <a:t> </a:t>
            </a:r>
            <a:r>
              <a:rPr lang="en-US" sz="1400" dirty="0" err="1">
                <a:ea typeface="+mn-lt"/>
                <a:cs typeface="+mn-lt"/>
              </a:rPr>
              <a:t>игрок</a:t>
            </a:r>
            <a:r>
              <a:rPr lang="en-US" sz="1400" dirty="0">
                <a:ea typeface="+mn-lt"/>
                <a:cs typeface="+mn-lt"/>
              </a:rPr>
              <a:t> </a:t>
            </a:r>
            <a:r>
              <a:rPr lang="en-US" sz="1400" dirty="0" err="1">
                <a:ea typeface="+mn-lt"/>
                <a:cs typeface="+mn-lt"/>
              </a:rPr>
              <a:t>принимает</a:t>
            </a:r>
            <a:r>
              <a:rPr lang="en-US" sz="1400" dirty="0">
                <a:ea typeface="+mn-lt"/>
                <a:cs typeface="+mn-lt"/>
              </a:rPr>
              <a:t> </a:t>
            </a:r>
            <a:r>
              <a:rPr lang="en-US" sz="1400" dirty="0" err="1">
                <a:ea typeface="+mn-lt"/>
                <a:cs typeface="+mn-lt"/>
              </a:rPr>
              <a:t>положение</a:t>
            </a:r>
            <a:r>
              <a:rPr lang="en-US" sz="1400" dirty="0">
                <a:ea typeface="+mn-lt"/>
                <a:cs typeface="+mn-lt"/>
              </a:rPr>
              <a:t>: </a:t>
            </a:r>
            <a:r>
              <a:rPr lang="en-US" sz="1400" dirty="0" err="1">
                <a:ea typeface="+mn-lt"/>
                <a:cs typeface="+mn-lt"/>
              </a:rPr>
              <a:t>ноги</a:t>
            </a:r>
            <a:r>
              <a:rPr lang="en-US" sz="1400" dirty="0">
                <a:ea typeface="+mn-lt"/>
                <a:cs typeface="+mn-lt"/>
              </a:rPr>
              <a:t> </a:t>
            </a:r>
            <a:r>
              <a:rPr lang="en-US" sz="1400" dirty="0" err="1">
                <a:ea typeface="+mn-lt"/>
                <a:cs typeface="+mn-lt"/>
              </a:rPr>
              <a:t>согнуты</a:t>
            </a:r>
            <a:r>
              <a:rPr lang="en-US" sz="1400" dirty="0">
                <a:ea typeface="+mn-lt"/>
                <a:cs typeface="+mn-lt"/>
              </a:rPr>
              <a:t>, </a:t>
            </a:r>
            <a:r>
              <a:rPr lang="en-US" sz="1400" dirty="0" err="1">
                <a:ea typeface="+mn-lt"/>
                <a:cs typeface="+mn-lt"/>
              </a:rPr>
              <a:t>одна</a:t>
            </a:r>
            <a:r>
              <a:rPr lang="en-US" sz="1400" dirty="0">
                <a:ea typeface="+mn-lt"/>
                <a:cs typeface="+mn-lt"/>
              </a:rPr>
              <a:t> </a:t>
            </a:r>
            <a:r>
              <a:rPr lang="en-US" sz="1400" dirty="0" err="1">
                <a:ea typeface="+mn-lt"/>
                <a:cs typeface="+mn-lt"/>
              </a:rPr>
              <a:t>впереди</a:t>
            </a:r>
            <a:r>
              <a:rPr lang="en-US" sz="1400" dirty="0">
                <a:ea typeface="+mn-lt"/>
                <a:cs typeface="+mn-lt"/>
              </a:rPr>
              <a:t>, </a:t>
            </a:r>
            <a:r>
              <a:rPr lang="en-US" sz="1400" dirty="0" err="1">
                <a:ea typeface="+mn-lt"/>
                <a:cs typeface="+mn-lt"/>
              </a:rPr>
              <a:t>руки</a:t>
            </a:r>
            <a:r>
              <a:rPr lang="en-US" sz="1400" dirty="0">
                <a:ea typeface="+mn-lt"/>
                <a:cs typeface="+mn-lt"/>
              </a:rPr>
              <a:t> </a:t>
            </a:r>
            <a:r>
              <a:rPr lang="en-US" sz="1400" dirty="0" err="1">
                <a:ea typeface="+mn-lt"/>
                <a:cs typeface="+mn-lt"/>
              </a:rPr>
              <a:t>прямые</a:t>
            </a:r>
            <a:r>
              <a:rPr lang="en-US" sz="1400" dirty="0">
                <a:ea typeface="+mn-lt"/>
                <a:cs typeface="+mn-lt"/>
              </a:rPr>
              <a:t>, </a:t>
            </a:r>
            <a:r>
              <a:rPr lang="en-US" sz="1400" dirty="0" err="1">
                <a:ea typeface="+mn-lt"/>
                <a:cs typeface="+mn-lt"/>
              </a:rPr>
              <a:t>развернуты</a:t>
            </a:r>
            <a:r>
              <a:rPr lang="en-US" sz="1400" dirty="0">
                <a:ea typeface="+mn-lt"/>
                <a:cs typeface="+mn-lt"/>
              </a:rPr>
              <a:t> </a:t>
            </a:r>
            <a:r>
              <a:rPr lang="en-US" sz="1400" dirty="0" err="1">
                <a:ea typeface="+mn-lt"/>
                <a:cs typeface="+mn-lt"/>
              </a:rPr>
              <a:t>немного</a:t>
            </a:r>
            <a:r>
              <a:rPr lang="en-US" sz="1400" dirty="0">
                <a:ea typeface="+mn-lt"/>
                <a:cs typeface="+mn-lt"/>
              </a:rPr>
              <a:t> </a:t>
            </a:r>
            <a:r>
              <a:rPr lang="en-US" sz="1400" dirty="0" err="1">
                <a:ea typeface="+mn-lt"/>
                <a:cs typeface="+mn-lt"/>
              </a:rPr>
              <a:t>наружу</a:t>
            </a:r>
            <a:r>
              <a:rPr lang="en-US" sz="1400" dirty="0">
                <a:ea typeface="+mn-lt"/>
                <a:cs typeface="+mn-lt"/>
              </a:rPr>
              <a:t>, </a:t>
            </a:r>
            <a:r>
              <a:rPr lang="en-US" sz="1400" dirty="0" err="1">
                <a:ea typeface="+mn-lt"/>
                <a:cs typeface="+mn-lt"/>
              </a:rPr>
              <a:t>кисти</a:t>
            </a:r>
            <a:r>
              <a:rPr lang="en-US" sz="1400" dirty="0">
                <a:ea typeface="+mn-lt"/>
                <a:cs typeface="+mn-lt"/>
              </a:rPr>
              <a:t> </a:t>
            </a:r>
            <a:r>
              <a:rPr lang="en-US" sz="1400" dirty="0" err="1">
                <a:ea typeface="+mn-lt"/>
                <a:cs typeface="+mn-lt"/>
              </a:rPr>
              <a:t>сомкнуты</a:t>
            </a:r>
            <a:r>
              <a:rPr lang="en-US" sz="1400" dirty="0">
                <a:ea typeface="+mn-lt"/>
                <a:cs typeface="+mn-lt"/>
              </a:rPr>
              <a:t> и </a:t>
            </a:r>
            <a:r>
              <a:rPr lang="en-US" sz="1400" dirty="0" err="1">
                <a:ea typeface="+mn-lt"/>
                <a:cs typeface="+mn-lt"/>
              </a:rPr>
              <a:t>опущены</a:t>
            </a:r>
            <a:r>
              <a:rPr lang="en-US" sz="1400" dirty="0">
                <a:ea typeface="+mn-lt"/>
                <a:cs typeface="+mn-lt"/>
              </a:rPr>
              <a:t> </a:t>
            </a:r>
            <a:r>
              <a:rPr lang="en-US" sz="1400" dirty="0" err="1">
                <a:ea typeface="+mn-lt"/>
                <a:cs typeface="+mn-lt"/>
              </a:rPr>
              <a:t>вниз</a:t>
            </a:r>
            <a:r>
              <a:rPr lang="en-US" sz="1400" dirty="0">
                <a:ea typeface="+mn-lt"/>
                <a:cs typeface="+mn-lt"/>
              </a:rPr>
              <a:t>.</a:t>
            </a:r>
            <a:endParaRPr lang="en-US" sz="1400" dirty="0"/>
          </a:p>
          <a:p>
            <a:pPr algn="just"/>
            <a:r>
              <a:rPr lang="en-US" sz="1400" dirty="0" err="1">
                <a:ea typeface="+mn-lt"/>
                <a:cs typeface="+mn-lt"/>
              </a:rPr>
              <a:t>Прием</a:t>
            </a:r>
            <a:r>
              <a:rPr lang="en-US" sz="1400" dirty="0">
                <a:ea typeface="+mn-lt"/>
                <a:cs typeface="+mn-lt"/>
              </a:rPr>
              <a:t> </a:t>
            </a:r>
            <a:r>
              <a:rPr lang="en-US" sz="1400" dirty="0" err="1">
                <a:ea typeface="+mn-lt"/>
                <a:cs typeface="+mn-lt"/>
              </a:rPr>
              <a:t>мяча</a:t>
            </a:r>
            <a:r>
              <a:rPr lang="en-US" sz="1400" dirty="0">
                <a:ea typeface="+mn-lt"/>
                <a:cs typeface="+mn-lt"/>
              </a:rPr>
              <a:t> </a:t>
            </a:r>
            <a:r>
              <a:rPr lang="en-US" sz="1400" dirty="0" err="1">
                <a:ea typeface="+mn-lt"/>
                <a:cs typeface="+mn-lt"/>
              </a:rPr>
              <a:t>производится</a:t>
            </a:r>
            <a:r>
              <a:rPr lang="en-US" sz="1400" dirty="0">
                <a:ea typeface="+mn-lt"/>
                <a:cs typeface="+mn-lt"/>
              </a:rPr>
              <a:t> </a:t>
            </a:r>
            <a:r>
              <a:rPr lang="en-US" sz="1400" dirty="0" err="1">
                <a:ea typeface="+mn-lt"/>
                <a:cs typeface="+mn-lt"/>
              </a:rPr>
              <a:t>на</a:t>
            </a:r>
            <a:r>
              <a:rPr lang="en-US" sz="1400" dirty="0">
                <a:ea typeface="+mn-lt"/>
                <a:cs typeface="+mn-lt"/>
              </a:rPr>
              <a:t> </a:t>
            </a:r>
            <a:r>
              <a:rPr lang="en-US" sz="1400" dirty="0" err="1">
                <a:ea typeface="+mn-lt"/>
                <a:cs typeface="+mn-lt"/>
              </a:rPr>
              <a:t>нижнюю</a:t>
            </a:r>
            <a:r>
              <a:rPr lang="en-US" sz="1400" dirty="0">
                <a:ea typeface="+mn-lt"/>
                <a:cs typeface="+mn-lt"/>
              </a:rPr>
              <a:t> </a:t>
            </a:r>
            <a:r>
              <a:rPr lang="en-US" sz="1400" dirty="0" err="1">
                <a:ea typeface="+mn-lt"/>
                <a:cs typeface="+mn-lt"/>
              </a:rPr>
              <a:t>часть</a:t>
            </a:r>
            <a:r>
              <a:rPr lang="en-US" sz="1400" dirty="0">
                <a:ea typeface="+mn-lt"/>
                <a:cs typeface="+mn-lt"/>
              </a:rPr>
              <a:t> </a:t>
            </a:r>
            <a:r>
              <a:rPr lang="en-US" sz="1400" dirty="0" err="1">
                <a:ea typeface="+mn-lt"/>
                <a:cs typeface="+mn-lt"/>
              </a:rPr>
              <a:t>предплечий</a:t>
            </a:r>
            <a:r>
              <a:rPr lang="en-US" sz="1400" dirty="0">
                <a:ea typeface="+mn-lt"/>
                <a:cs typeface="+mn-lt"/>
              </a:rPr>
              <a:t>, </a:t>
            </a:r>
            <a:r>
              <a:rPr lang="en-US" sz="1400" dirty="0" err="1">
                <a:ea typeface="+mn-lt"/>
                <a:cs typeface="+mn-lt"/>
              </a:rPr>
              <a:t>руки</a:t>
            </a:r>
            <a:r>
              <a:rPr lang="en-US" sz="1400" dirty="0">
                <a:ea typeface="+mn-lt"/>
                <a:cs typeface="+mn-lt"/>
              </a:rPr>
              <a:t> в </a:t>
            </a:r>
            <a:r>
              <a:rPr lang="en-US" sz="1400" dirty="0" err="1">
                <a:ea typeface="+mn-lt"/>
                <a:cs typeface="+mn-lt"/>
              </a:rPr>
              <a:t>локтевых</a:t>
            </a:r>
            <a:r>
              <a:rPr lang="en-US" sz="1400" dirty="0">
                <a:ea typeface="+mn-lt"/>
                <a:cs typeface="+mn-lt"/>
              </a:rPr>
              <a:t> </a:t>
            </a:r>
            <a:r>
              <a:rPr lang="en-US" sz="1400" dirty="0" err="1">
                <a:ea typeface="+mn-lt"/>
                <a:cs typeface="+mn-lt"/>
              </a:rPr>
              <a:t>суставах</a:t>
            </a:r>
            <a:r>
              <a:rPr lang="en-US" sz="1400" dirty="0">
                <a:ea typeface="+mn-lt"/>
                <a:cs typeface="+mn-lt"/>
              </a:rPr>
              <a:t> </a:t>
            </a:r>
            <a:r>
              <a:rPr lang="en-US" sz="1400" dirty="0" err="1">
                <a:ea typeface="+mn-lt"/>
                <a:cs typeface="+mn-lt"/>
              </a:rPr>
              <a:t>прямые</a:t>
            </a:r>
            <a:r>
              <a:rPr lang="en-US" sz="1400" dirty="0">
                <a:ea typeface="+mn-lt"/>
                <a:cs typeface="+mn-lt"/>
              </a:rPr>
              <a:t> (</a:t>
            </a:r>
            <a:r>
              <a:rPr lang="en-US" sz="1400" dirty="0" err="1">
                <a:ea typeface="+mn-lt"/>
                <a:cs typeface="+mn-lt"/>
              </a:rPr>
              <a:t>не</a:t>
            </a:r>
            <a:r>
              <a:rPr lang="en-US" sz="1400" dirty="0">
                <a:ea typeface="+mn-lt"/>
                <a:cs typeface="+mn-lt"/>
              </a:rPr>
              <a:t> </a:t>
            </a:r>
            <a:r>
              <a:rPr lang="en-US" sz="1400" dirty="0" err="1">
                <a:ea typeface="+mn-lt"/>
                <a:cs typeface="+mn-lt"/>
              </a:rPr>
              <a:t>сгибать</a:t>
            </a:r>
            <a:r>
              <a:rPr lang="en-US" sz="1400" dirty="0">
                <a:ea typeface="+mn-lt"/>
                <a:cs typeface="+mn-lt"/>
              </a:rPr>
              <a:t>!), </a:t>
            </a:r>
            <a:r>
              <a:rPr lang="en-US" sz="1400" dirty="0" err="1">
                <a:ea typeface="+mn-lt"/>
                <a:cs typeface="+mn-lt"/>
              </a:rPr>
              <a:t>нет</a:t>
            </a:r>
            <a:r>
              <a:rPr lang="en-US" sz="1400" dirty="0">
                <a:ea typeface="+mn-lt"/>
                <a:cs typeface="+mn-lt"/>
              </a:rPr>
              <a:t> </a:t>
            </a:r>
            <a:r>
              <a:rPr lang="en-US" sz="1400" dirty="0" err="1">
                <a:ea typeface="+mn-lt"/>
                <a:cs typeface="+mn-lt"/>
              </a:rPr>
              <a:t>большого</a:t>
            </a:r>
            <a:r>
              <a:rPr lang="en-US" sz="1400" dirty="0">
                <a:ea typeface="+mn-lt"/>
                <a:cs typeface="+mn-lt"/>
              </a:rPr>
              <a:t> </a:t>
            </a:r>
            <a:r>
              <a:rPr lang="en-US" sz="1400" dirty="0" err="1">
                <a:ea typeface="+mn-lt"/>
                <a:cs typeface="+mn-lt"/>
              </a:rPr>
              <a:t>встречного</a:t>
            </a:r>
            <a:r>
              <a:rPr lang="en-US" sz="1400" dirty="0">
                <a:ea typeface="+mn-lt"/>
                <a:cs typeface="+mn-lt"/>
              </a:rPr>
              <a:t> </a:t>
            </a:r>
            <a:r>
              <a:rPr lang="en-US" sz="1400" dirty="0" err="1">
                <a:ea typeface="+mn-lt"/>
                <a:cs typeface="+mn-lt"/>
              </a:rPr>
              <a:t>движения</a:t>
            </a:r>
            <a:r>
              <a:rPr lang="en-US" sz="1400" dirty="0">
                <a:ea typeface="+mn-lt"/>
                <a:cs typeface="+mn-lt"/>
              </a:rPr>
              <a:t>, </a:t>
            </a:r>
            <a:r>
              <a:rPr lang="en-US" sz="1400" dirty="0" err="1">
                <a:ea typeface="+mn-lt"/>
                <a:cs typeface="+mn-lt"/>
              </a:rPr>
              <a:t>мяч</a:t>
            </a:r>
            <a:r>
              <a:rPr lang="en-US" sz="1400" dirty="0">
                <a:ea typeface="+mn-lt"/>
                <a:cs typeface="+mn-lt"/>
              </a:rPr>
              <a:t> </a:t>
            </a:r>
            <a:r>
              <a:rPr lang="en-US" sz="1400" dirty="0" err="1">
                <a:ea typeface="+mn-lt"/>
                <a:cs typeface="+mn-lt"/>
              </a:rPr>
              <a:t>не</a:t>
            </a:r>
            <a:r>
              <a:rPr lang="en-US" sz="1400" dirty="0">
                <a:ea typeface="+mn-lt"/>
                <a:cs typeface="+mn-lt"/>
              </a:rPr>
              <a:t> </a:t>
            </a:r>
            <a:r>
              <a:rPr lang="en-US" sz="1400" dirty="0" err="1">
                <a:ea typeface="+mn-lt"/>
                <a:cs typeface="+mn-lt"/>
              </a:rPr>
              <a:t>отбивать</a:t>
            </a:r>
            <a:r>
              <a:rPr lang="en-US" sz="1400" dirty="0">
                <a:ea typeface="+mn-lt"/>
                <a:cs typeface="+mn-lt"/>
              </a:rPr>
              <a:t>, </a:t>
            </a:r>
            <a:r>
              <a:rPr lang="en-US" sz="1400" dirty="0" err="1">
                <a:ea typeface="+mn-lt"/>
                <a:cs typeface="+mn-lt"/>
              </a:rPr>
              <a:t>руки</a:t>
            </a:r>
            <a:r>
              <a:rPr lang="en-US" sz="1400" dirty="0">
                <a:ea typeface="+mn-lt"/>
                <a:cs typeface="+mn-lt"/>
              </a:rPr>
              <a:t> </a:t>
            </a:r>
            <a:r>
              <a:rPr lang="en-US" sz="1400" dirty="0" err="1">
                <a:ea typeface="+mn-lt"/>
                <a:cs typeface="+mn-lt"/>
              </a:rPr>
              <a:t>чуть-чуть</a:t>
            </a:r>
            <a:r>
              <a:rPr lang="en-US" sz="1400" dirty="0">
                <a:ea typeface="+mn-lt"/>
                <a:cs typeface="+mn-lt"/>
              </a:rPr>
              <a:t> </a:t>
            </a:r>
            <a:r>
              <a:rPr lang="en-US" sz="1400" dirty="0" err="1">
                <a:ea typeface="+mn-lt"/>
                <a:cs typeface="+mn-lt"/>
              </a:rPr>
              <a:t>приближаются</a:t>
            </a:r>
            <a:r>
              <a:rPr lang="en-US" sz="1400" dirty="0">
                <a:ea typeface="+mn-lt"/>
                <a:cs typeface="+mn-lt"/>
              </a:rPr>
              <a:t> к </a:t>
            </a:r>
            <a:r>
              <a:rPr lang="en-US" sz="1400" dirty="0" err="1">
                <a:ea typeface="+mn-lt"/>
                <a:cs typeface="+mn-lt"/>
              </a:rPr>
              <a:t>мячу</a:t>
            </a:r>
            <a:r>
              <a:rPr lang="en-US" sz="1400" dirty="0">
                <a:ea typeface="+mn-lt"/>
                <a:cs typeface="+mn-lt"/>
              </a:rPr>
              <a:t>, </a:t>
            </a:r>
            <a:r>
              <a:rPr lang="en-US" sz="1400" dirty="0" err="1">
                <a:ea typeface="+mn-lt"/>
                <a:cs typeface="+mn-lt"/>
              </a:rPr>
              <a:t>совершается</a:t>
            </a:r>
            <a:r>
              <a:rPr lang="en-US" sz="1400" dirty="0">
                <a:ea typeface="+mn-lt"/>
                <a:cs typeface="+mn-lt"/>
              </a:rPr>
              <a:t> </a:t>
            </a:r>
            <a:r>
              <a:rPr lang="en-US" sz="1400" dirty="0" err="1">
                <a:ea typeface="+mn-lt"/>
                <a:cs typeface="+mn-lt"/>
              </a:rPr>
              <a:t>некоторое</a:t>
            </a:r>
            <a:r>
              <a:rPr lang="en-US" sz="1400" dirty="0">
                <a:ea typeface="+mn-lt"/>
                <a:cs typeface="+mn-lt"/>
              </a:rPr>
              <a:t> </a:t>
            </a:r>
            <a:r>
              <a:rPr lang="en-US" sz="1400" dirty="0" err="1">
                <a:ea typeface="+mn-lt"/>
                <a:cs typeface="+mn-lt"/>
              </a:rPr>
              <a:t>разгибание</a:t>
            </a:r>
            <a:r>
              <a:rPr lang="en-US" sz="1400" dirty="0">
                <a:ea typeface="+mn-lt"/>
                <a:cs typeface="+mn-lt"/>
              </a:rPr>
              <a:t> </a:t>
            </a:r>
            <a:r>
              <a:rPr lang="en-US" sz="1400" dirty="0" err="1">
                <a:ea typeface="+mn-lt"/>
                <a:cs typeface="+mn-lt"/>
              </a:rPr>
              <a:t>ног</a:t>
            </a:r>
            <a:r>
              <a:rPr lang="en-US" sz="1400" dirty="0">
                <a:ea typeface="+mn-lt"/>
                <a:cs typeface="+mn-lt"/>
              </a:rPr>
              <a:t>.</a:t>
            </a:r>
            <a:endParaRPr lang="en-US" sz="1400" dirty="0"/>
          </a:p>
          <a:p>
            <a:pPr algn="just"/>
            <a:r>
              <a:rPr lang="en-US" sz="1400" err="1">
                <a:ea typeface="+mn-lt"/>
                <a:cs typeface="+mn-lt"/>
              </a:rPr>
              <a:t>Нижняя</a:t>
            </a:r>
            <a:r>
              <a:rPr lang="en-US" sz="1400" dirty="0">
                <a:ea typeface="+mn-lt"/>
                <a:cs typeface="+mn-lt"/>
              </a:rPr>
              <a:t> </a:t>
            </a:r>
            <a:r>
              <a:rPr lang="en-US" sz="1400" err="1">
                <a:ea typeface="+mn-lt"/>
                <a:cs typeface="+mn-lt"/>
              </a:rPr>
              <a:t>передача</a:t>
            </a:r>
            <a:r>
              <a:rPr lang="en-US" sz="1400" dirty="0">
                <a:ea typeface="+mn-lt"/>
                <a:cs typeface="+mn-lt"/>
              </a:rPr>
              <a:t> </a:t>
            </a:r>
            <a:r>
              <a:rPr lang="en-US" sz="1400" err="1">
                <a:ea typeface="+mn-lt"/>
                <a:cs typeface="+mn-lt"/>
              </a:rPr>
              <a:t>двумя</a:t>
            </a:r>
            <a:r>
              <a:rPr lang="en-US" sz="1400" dirty="0">
                <a:ea typeface="+mn-lt"/>
                <a:cs typeface="+mn-lt"/>
              </a:rPr>
              <a:t> </a:t>
            </a:r>
            <a:r>
              <a:rPr lang="en-US" sz="1400" err="1">
                <a:ea typeface="+mn-lt"/>
                <a:cs typeface="+mn-lt"/>
              </a:rPr>
              <a:t>руками</a:t>
            </a:r>
            <a:r>
              <a:rPr lang="en-US" sz="1400" dirty="0">
                <a:ea typeface="+mn-lt"/>
                <a:cs typeface="+mn-lt"/>
              </a:rPr>
              <a:t> – </a:t>
            </a:r>
            <a:r>
              <a:rPr lang="en-US" sz="1400" err="1">
                <a:ea typeface="+mn-lt"/>
                <a:cs typeface="+mn-lt"/>
              </a:rPr>
              <a:t>кисти</a:t>
            </a:r>
            <a:r>
              <a:rPr lang="en-US" sz="1400" dirty="0">
                <a:ea typeface="+mn-lt"/>
                <a:cs typeface="+mn-lt"/>
              </a:rPr>
              <a:t> </a:t>
            </a:r>
            <a:r>
              <a:rPr lang="en-US" sz="1400" err="1">
                <a:ea typeface="+mn-lt"/>
                <a:cs typeface="+mn-lt"/>
              </a:rPr>
              <a:t>рук</a:t>
            </a:r>
            <a:r>
              <a:rPr lang="en-US" sz="1400" dirty="0">
                <a:ea typeface="+mn-lt"/>
                <a:cs typeface="+mn-lt"/>
              </a:rPr>
              <a:t> </a:t>
            </a:r>
            <a:r>
              <a:rPr lang="en-US" sz="1400" err="1">
                <a:ea typeface="+mn-lt"/>
                <a:cs typeface="+mn-lt"/>
              </a:rPr>
              <a:t>накладываются</a:t>
            </a:r>
            <a:r>
              <a:rPr lang="en-US" sz="1400" dirty="0">
                <a:ea typeface="+mn-lt"/>
                <a:cs typeface="+mn-lt"/>
              </a:rPr>
              <a:t> </a:t>
            </a:r>
            <a:r>
              <a:rPr lang="en-US" sz="1400" err="1">
                <a:ea typeface="+mn-lt"/>
                <a:cs typeface="+mn-lt"/>
              </a:rPr>
              <a:t>скрестно</a:t>
            </a:r>
            <a:r>
              <a:rPr lang="en-US" sz="1400" dirty="0">
                <a:ea typeface="+mn-lt"/>
                <a:cs typeface="+mn-lt"/>
              </a:rPr>
              <a:t> </a:t>
            </a:r>
            <a:r>
              <a:rPr lang="en-US" sz="1400" err="1">
                <a:ea typeface="+mn-lt"/>
                <a:cs typeface="+mn-lt"/>
              </a:rPr>
              <a:t>одна</a:t>
            </a:r>
            <a:r>
              <a:rPr lang="en-US" sz="1400" dirty="0">
                <a:ea typeface="+mn-lt"/>
                <a:cs typeface="+mn-lt"/>
              </a:rPr>
              <a:t> </a:t>
            </a:r>
            <a:r>
              <a:rPr lang="en-US" sz="1400" err="1">
                <a:ea typeface="+mn-lt"/>
                <a:cs typeface="+mn-lt"/>
              </a:rPr>
              <a:t>на</a:t>
            </a:r>
            <a:r>
              <a:rPr lang="en-US" sz="1400" dirty="0">
                <a:ea typeface="+mn-lt"/>
                <a:cs typeface="+mn-lt"/>
              </a:rPr>
              <a:t> </a:t>
            </a:r>
            <a:r>
              <a:rPr lang="en-US" sz="1400" err="1">
                <a:ea typeface="+mn-lt"/>
                <a:cs typeface="+mn-lt"/>
              </a:rPr>
              <a:t>другую</a:t>
            </a:r>
            <a:r>
              <a:rPr lang="en-US" sz="1400" dirty="0">
                <a:ea typeface="+mn-lt"/>
                <a:cs typeface="+mn-lt"/>
              </a:rPr>
              <a:t> в </a:t>
            </a:r>
            <a:r>
              <a:rPr lang="en-US" sz="1400" err="1">
                <a:ea typeface="+mn-lt"/>
                <a:cs typeface="+mn-lt"/>
              </a:rPr>
              <a:t>удобное</a:t>
            </a:r>
            <a:r>
              <a:rPr lang="en-US" sz="1400" dirty="0">
                <a:ea typeface="+mn-lt"/>
                <a:cs typeface="+mn-lt"/>
              </a:rPr>
              <a:t> </a:t>
            </a:r>
            <a:r>
              <a:rPr lang="en-US" sz="1400" err="1">
                <a:ea typeface="+mn-lt"/>
                <a:cs typeface="+mn-lt"/>
              </a:rPr>
              <a:t>положение</a:t>
            </a:r>
            <a:r>
              <a:rPr lang="en-US" sz="1400" dirty="0">
                <a:ea typeface="+mn-lt"/>
                <a:cs typeface="+mn-lt"/>
              </a:rPr>
              <a:t>, </a:t>
            </a:r>
            <a:r>
              <a:rPr lang="en-US" sz="1400" err="1">
                <a:ea typeface="+mn-lt"/>
                <a:cs typeface="+mn-lt"/>
              </a:rPr>
              <a:t>ладонями</a:t>
            </a:r>
            <a:r>
              <a:rPr lang="en-US" sz="1400" dirty="0">
                <a:ea typeface="+mn-lt"/>
                <a:cs typeface="+mn-lt"/>
              </a:rPr>
              <a:t> </a:t>
            </a:r>
            <a:r>
              <a:rPr lang="en-US" sz="1400" err="1">
                <a:ea typeface="+mn-lt"/>
                <a:cs typeface="+mn-lt"/>
              </a:rPr>
              <a:t>вверх</a:t>
            </a:r>
            <a:r>
              <a:rPr lang="en-US" sz="1400" dirty="0">
                <a:ea typeface="+mn-lt"/>
                <a:cs typeface="+mn-lt"/>
              </a:rPr>
              <a:t>. </a:t>
            </a:r>
            <a:r>
              <a:rPr lang="en-US" sz="1400" err="1">
                <a:ea typeface="+mn-lt"/>
                <a:cs typeface="+mn-lt"/>
              </a:rPr>
              <a:t>Накладывание</a:t>
            </a:r>
            <a:r>
              <a:rPr lang="en-US" sz="1400" dirty="0">
                <a:ea typeface="+mn-lt"/>
                <a:cs typeface="+mn-lt"/>
              </a:rPr>
              <a:t> </a:t>
            </a:r>
            <a:r>
              <a:rPr lang="en-US" sz="1400" err="1">
                <a:ea typeface="+mn-lt"/>
                <a:cs typeface="+mn-lt"/>
              </a:rPr>
              <a:t>кистей</a:t>
            </a:r>
            <a:r>
              <a:rPr lang="en-US" sz="1400" dirty="0">
                <a:ea typeface="+mn-lt"/>
                <a:cs typeface="+mn-lt"/>
              </a:rPr>
              <a:t> </a:t>
            </a:r>
            <a:r>
              <a:rPr lang="en-US" sz="1400" err="1">
                <a:ea typeface="+mn-lt"/>
                <a:cs typeface="+mn-lt"/>
              </a:rPr>
              <a:t>рук</a:t>
            </a:r>
            <a:r>
              <a:rPr lang="en-US" sz="1400" dirty="0">
                <a:ea typeface="+mn-lt"/>
                <a:cs typeface="+mn-lt"/>
              </a:rPr>
              <a:t> </a:t>
            </a:r>
            <a:r>
              <a:rPr lang="en-US" sz="1400" err="1">
                <a:ea typeface="+mn-lt"/>
                <a:cs typeface="+mn-lt"/>
              </a:rPr>
              <a:t>друг</a:t>
            </a:r>
            <a:r>
              <a:rPr lang="en-US" sz="1400" dirty="0">
                <a:ea typeface="+mn-lt"/>
                <a:cs typeface="+mn-lt"/>
              </a:rPr>
              <a:t> </a:t>
            </a:r>
            <a:r>
              <a:rPr lang="en-US" sz="1400" err="1">
                <a:ea typeface="+mn-lt"/>
                <a:cs typeface="+mn-lt"/>
              </a:rPr>
              <a:t>на</a:t>
            </a:r>
            <a:r>
              <a:rPr lang="en-US" sz="1400" dirty="0">
                <a:ea typeface="+mn-lt"/>
                <a:cs typeface="+mn-lt"/>
              </a:rPr>
              <a:t> </a:t>
            </a:r>
            <a:r>
              <a:rPr lang="en-US" sz="1400" err="1">
                <a:ea typeface="+mn-lt"/>
                <a:cs typeface="+mn-lt"/>
              </a:rPr>
              <a:t>друга</a:t>
            </a:r>
            <a:r>
              <a:rPr lang="en-US" sz="1400" dirty="0">
                <a:ea typeface="+mn-lt"/>
                <a:cs typeface="+mn-lt"/>
              </a:rPr>
              <a:t> </a:t>
            </a:r>
            <a:r>
              <a:rPr lang="en-US" sz="1400" err="1">
                <a:ea typeface="+mn-lt"/>
                <a:cs typeface="+mn-lt"/>
              </a:rPr>
              <a:t>необходимо</a:t>
            </a:r>
            <a:r>
              <a:rPr lang="en-US" sz="1400" dirty="0">
                <a:ea typeface="+mn-lt"/>
                <a:cs typeface="+mn-lt"/>
              </a:rPr>
              <a:t> </a:t>
            </a:r>
            <a:r>
              <a:rPr lang="en-US" sz="1400" err="1">
                <a:ea typeface="+mn-lt"/>
                <a:cs typeface="+mn-lt"/>
              </a:rPr>
              <a:t>для</a:t>
            </a:r>
            <a:r>
              <a:rPr lang="en-US" sz="1400" dirty="0">
                <a:ea typeface="+mn-lt"/>
                <a:cs typeface="+mn-lt"/>
              </a:rPr>
              <a:t> </a:t>
            </a:r>
            <a:r>
              <a:rPr lang="en-US" sz="1400" err="1">
                <a:ea typeface="+mn-lt"/>
                <a:cs typeface="+mn-lt"/>
              </a:rPr>
              <a:t>предупреждения</a:t>
            </a:r>
            <a:r>
              <a:rPr lang="en-US" sz="1400" dirty="0">
                <a:ea typeface="+mn-lt"/>
                <a:cs typeface="+mn-lt"/>
              </a:rPr>
              <a:t> </a:t>
            </a:r>
            <a:r>
              <a:rPr lang="en-US" sz="1400" err="1">
                <a:ea typeface="+mn-lt"/>
                <a:cs typeface="+mn-lt"/>
              </a:rPr>
              <a:t>двойного</a:t>
            </a:r>
            <a:r>
              <a:rPr lang="en-US" sz="1400" dirty="0">
                <a:ea typeface="+mn-lt"/>
                <a:cs typeface="+mn-lt"/>
              </a:rPr>
              <a:t> </a:t>
            </a:r>
            <a:r>
              <a:rPr lang="en-US" sz="1400" err="1">
                <a:ea typeface="+mn-lt"/>
                <a:cs typeface="+mn-lt"/>
              </a:rPr>
              <a:t>удара</a:t>
            </a:r>
            <a:r>
              <a:rPr lang="en-US" sz="1400" dirty="0">
                <a:ea typeface="+mn-lt"/>
                <a:cs typeface="+mn-lt"/>
              </a:rPr>
              <a:t>.</a:t>
            </a:r>
            <a:endParaRPr lang="en-US" sz="1400" dirty="0"/>
          </a:p>
          <a:p>
            <a:pPr algn="just"/>
            <a:r>
              <a:rPr lang="en-US" sz="1400" err="1">
                <a:ea typeface="+mn-lt"/>
                <a:cs typeface="+mn-lt"/>
              </a:rPr>
              <a:t>Нижняя</a:t>
            </a:r>
            <a:r>
              <a:rPr lang="en-US" sz="1400" dirty="0">
                <a:ea typeface="+mn-lt"/>
                <a:cs typeface="+mn-lt"/>
              </a:rPr>
              <a:t> </a:t>
            </a:r>
            <a:r>
              <a:rPr lang="en-US" sz="1400" err="1">
                <a:ea typeface="+mn-lt"/>
                <a:cs typeface="+mn-lt"/>
              </a:rPr>
              <a:t>передача</a:t>
            </a:r>
            <a:r>
              <a:rPr lang="en-US" sz="1400" dirty="0">
                <a:ea typeface="+mn-lt"/>
                <a:cs typeface="+mn-lt"/>
              </a:rPr>
              <a:t> </a:t>
            </a:r>
            <a:r>
              <a:rPr lang="en-US" sz="1400" err="1">
                <a:ea typeface="+mn-lt"/>
                <a:cs typeface="+mn-lt"/>
              </a:rPr>
              <a:t>двумя</a:t>
            </a:r>
            <a:r>
              <a:rPr lang="en-US" sz="1400" dirty="0">
                <a:ea typeface="+mn-lt"/>
                <a:cs typeface="+mn-lt"/>
              </a:rPr>
              <a:t> </a:t>
            </a:r>
            <a:r>
              <a:rPr lang="en-US" sz="1400" err="1">
                <a:ea typeface="+mn-lt"/>
                <a:cs typeface="+mn-lt"/>
              </a:rPr>
              <a:t>руками</a:t>
            </a:r>
            <a:r>
              <a:rPr lang="en-US" sz="1400" dirty="0">
                <a:ea typeface="+mn-lt"/>
                <a:cs typeface="+mn-lt"/>
              </a:rPr>
              <a:t> </a:t>
            </a:r>
            <a:r>
              <a:rPr lang="en-US" sz="1400" err="1">
                <a:ea typeface="+mn-lt"/>
                <a:cs typeface="+mn-lt"/>
              </a:rPr>
              <a:t>выполняется</a:t>
            </a:r>
            <a:r>
              <a:rPr lang="en-US" sz="1400" dirty="0">
                <a:ea typeface="+mn-lt"/>
                <a:cs typeface="+mn-lt"/>
              </a:rPr>
              <a:t> </a:t>
            </a:r>
            <a:r>
              <a:rPr lang="en-US" sz="1400" err="1">
                <a:ea typeface="+mn-lt"/>
                <a:cs typeface="+mn-lt"/>
              </a:rPr>
              <a:t>прямолинейным</a:t>
            </a:r>
            <a:r>
              <a:rPr lang="en-US" sz="1400" dirty="0">
                <a:ea typeface="+mn-lt"/>
                <a:cs typeface="+mn-lt"/>
              </a:rPr>
              <a:t> </a:t>
            </a:r>
            <a:r>
              <a:rPr lang="en-US" sz="1400" err="1">
                <a:ea typeface="+mn-lt"/>
                <a:cs typeface="+mn-lt"/>
              </a:rPr>
              <a:t>движением</a:t>
            </a:r>
            <a:r>
              <a:rPr lang="en-US" sz="1400" dirty="0">
                <a:ea typeface="+mn-lt"/>
                <a:cs typeface="+mn-lt"/>
              </a:rPr>
              <a:t> </a:t>
            </a:r>
            <a:r>
              <a:rPr lang="en-US" sz="1400" err="1">
                <a:ea typeface="+mn-lt"/>
                <a:cs typeface="+mn-lt"/>
              </a:rPr>
              <a:t>рук</a:t>
            </a:r>
            <a:r>
              <a:rPr lang="en-US" sz="1400" dirty="0">
                <a:ea typeface="+mn-lt"/>
                <a:cs typeface="+mn-lt"/>
              </a:rPr>
              <a:t> </a:t>
            </a:r>
            <a:r>
              <a:rPr lang="en-US" sz="1400" err="1">
                <a:ea typeface="+mn-lt"/>
                <a:cs typeface="+mn-lt"/>
              </a:rPr>
              <a:t>навстречу</a:t>
            </a:r>
            <a:r>
              <a:rPr lang="en-US" sz="1400" dirty="0">
                <a:ea typeface="+mn-lt"/>
                <a:cs typeface="+mn-lt"/>
              </a:rPr>
              <a:t> </a:t>
            </a:r>
            <a:r>
              <a:rPr lang="en-US" sz="1400" err="1">
                <a:ea typeface="+mn-lt"/>
                <a:cs typeface="+mn-lt"/>
              </a:rPr>
              <a:t>мячу</a:t>
            </a:r>
            <a:r>
              <a:rPr lang="en-US" sz="1400" dirty="0">
                <a:ea typeface="+mn-lt"/>
                <a:cs typeface="+mn-lt"/>
              </a:rPr>
              <a:t> </a:t>
            </a:r>
            <a:r>
              <a:rPr lang="en-US" sz="1400" err="1">
                <a:ea typeface="+mn-lt"/>
                <a:cs typeface="+mn-lt"/>
              </a:rPr>
              <a:t>или</a:t>
            </a:r>
            <a:r>
              <a:rPr lang="en-US" sz="1400" dirty="0">
                <a:ea typeface="+mn-lt"/>
                <a:cs typeface="+mn-lt"/>
              </a:rPr>
              <a:t> </a:t>
            </a:r>
            <a:r>
              <a:rPr lang="en-US" sz="1400" err="1">
                <a:ea typeface="+mn-lt"/>
                <a:cs typeface="+mn-lt"/>
              </a:rPr>
              <a:t>подставлением</a:t>
            </a:r>
            <a:r>
              <a:rPr lang="en-US" sz="1400" dirty="0">
                <a:ea typeface="+mn-lt"/>
                <a:cs typeface="+mn-lt"/>
              </a:rPr>
              <a:t> </a:t>
            </a:r>
            <a:r>
              <a:rPr lang="en-US" sz="1400" err="1">
                <a:ea typeface="+mn-lt"/>
                <a:cs typeface="+mn-lt"/>
              </a:rPr>
              <a:t>рук</a:t>
            </a:r>
            <a:r>
              <a:rPr lang="en-US" sz="1400" dirty="0">
                <a:ea typeface="+mn-lt"/>
                <a:cs typeface="+mn-lt"/>
              </a:rPr>
              <a:t> </a:t>
            </a:r>
            <a:r>
              <a:rPr lang="en-US" sz="1400" err="1">
                <a:ea typeface="+mn-lt"/>
                <a:cs typeface="+mn-lt"/>
              </a:rPr>
              <a:t>под</a:t>
            </a:r>
            <a:r>
              <a:rPr lang="en-US" sz="1400" dirty="0">
                <a:ea typeface="+mn-lt"/>
                <a:cs typeface="+mn-lt"/>
              </a:rPr>
              <a:t> </a:t>
            </a:r>
            <a:r>
              <a:rPr lang="en-US" sz="1400" err="1">
                <a:ea typeface="+mn-lt"/>
                <a:cs typeface="+mn-lt"/>
              </a:rPr>
              <a:t>него</a:t>
            </a:r>
            <a:r>
              <a:rPr lang="en-US" sz="1400" dirty="0">
                <a:ea typeface="+mn-lt"/>
                <a:cs typeface="+mn-lt"/>
              </a:rPr>
              <a:t>. </a:t>
            </a:r>
            <a:r>
              <a:rPr lang="en-US" sz="1400" err="1">
                <a:ea typeface="+mn-lt"/>
                <a:cs typeface="+mn-lt"/>
              </a:rPr>
              <a:t>Направления</a:t>
            </a:r>
            <a:r>
              <a:rPr lang="en-US" sz="1400" dirty="0">
                <a:ea typeface="+mn-lt"/>
                <a:cs typeface="+mn-lt"/>
              </a:rPr>
              <a:t> </a:t>
            </a:r>
            <a:r>
              <a:rPr lang="en-US" sz="1400" err="1">
                <a:ea typeface="+mn-lt"/>
                <a:cs typeface="+mn-lt"/>
              </a:rPr>
              <a:t>полета</a:t>
            </a:r>
            <a:r>
              <a:rPr lang="en-US" sz="1400" dirty="0">
                <a:ea typeface="+mn-lt"/>
                <a:cs typeface="+mn-lt"/>
              </a:rPr>
              <a:t> </a:t>
            </a:r>
            <a:r>
              <a:rPr lang="en-US" sz="1400" err="1">
                <a:ea typeface="+mn-lt"/>
                <a:cs typeface="+mn-lt"/>
              </a:rPr>
              <a:t>мяча</a:t>
            </a:r>
            <a:r>
              <a:rPr lang="en-US" sz="1400" dirty="0">
                <a:ea typeface="+mn-lt"/>
                <a:cs typeface="+mn-lt"/>
              </a:rPr>
              <a:t> </a:t>
            </a:r>
            <a:r>
              <a:rPr lang="en-US" sz="1400" err="1">
                <a:ea typeface="+mn-lt"/>
                <a:cs typeface="+mn-lt"/>
              </a:rPr>
              <a:t>после</a:t>
            </a:r>
            <a:r>
              <a:rPr lang="en-US" sz="1400" dirty="0">
                <a:ea typeface="+mn-lt"/>
                <a:cs typeface="+mn-lt"/>
              </a:rPr>
              <a:t> </a:t>
            </a:r>
            <a:r>
              <a:rPr lang="en-US" sz="1400" err="1">
                <a:ea typeface="+mn-lt"/>
                <a:cs typeface="+mn-lt"/>
              </a:rPr>
              <a:t>передачи</a:t>
            </a:r>
            <a:r>
              <a:rPr lang="en-US" sz="1400" dirty="0">
                <a:ea typeface="+mn-lt"/>
                <a:cs typeface="+mn-lt"/>
              </a:rPr>
              <a:t> </a:t>
            </a:r>
            <a:r>
              <a:rPr lang="en-US" sz="1400" err="1">
                <a:ea typeface="+mn-lt"/>
                <a:cs typeface="+mn-lt"/>
              </a:rPr>
              <a:t>зависит</a:t>
            </a:r>
            <a:r>
              <a:rPr lang="en-US" sz="1400" dirty="0">
                <a:ea typeface="+mn-lt"/>
                <a:cs typeface="+mn-lt"/>
              </a:rPr>
              <a:t> </a:t>
            </a:r>
            <a:r>
              <a:rPr lang="en-US" sz="1400" err="1">
                <a:ea typeface="+mn-lt"/>
                <a:cs typeface="+mn-lt"/>
              </a:rPr>
              <a:t>от</a:t>
            </a:r>
            <a:r>
              <a:rPr lang="en-US" sz="1400" dirty="0">
                <a:ea typeface="+mn-lt"/>
                <a:cs typeface="+mn-lt"/>
              </a:rPr>
              <a:t> </a:t>
            </a:r>
            <a:r>
              <a:rPr lang="en-US" sz="1400" err="1">
                <a:ea typeface="+mn-lt"/>
                <a:cs typeface="+mn-lt"/>
              </a:rPr>
              <a:t>положения</a:t>
            </a:r>
            <a:r>
              <a:rPr lang="en-US" sz="1400" dirty="0">
                <a:ea typeface="+mn-lt"/>
                <a:cs typeface="+mn-lt"/>
              </a:rPr>
              <a:t> </a:t>
            </a:r>
            <a:r>
              <a:rPr lang="en-US" sz="1400" err="1">
                <a:ea typeface="+mn-lt"/>
                <a:cs typeface="+mn-lt"/>
              </a:rPr>
              <a:t>рук</a:t>
            </a:r>
            <a:r>
              <a:rPr lang="en-US" sz="1400" dirty="0">
                <a:ea typeface="+mn-lt"/>
                <a:cs typeface="+mn-lt"/>
              </a:rPr>
              <a:t> и </a:t>
            </a:r>
            <a:r>
              <a:rPr lang="en-US" sz="1400" err="1">
                <a:ea typeface="+mn-lt"/>
                <a:cs typeface="+mn-lt"/>
              </a:rPr>
              <a:t>от</a:t>
            </a:r>
            <a:r>
              <a:rPr lang="en-US" sz="1400" dirty="0">
                <a:ea typeface="+mn-lt"/>
                <a:cs typeface="+mn-lt"/>
              </a:rPr>
              <a:t> </a:t>
            </a:r>
            <a:r>
              <a:rPr lang="en-US" sz="1400" err="1">
                <a:ea typeface="+mn-lt"/>
                <a:cs typeface="+mn-lt"/>
              </a:rPr>
              <a:t>высоты</a:t>
            </a:r>
            <a:r>
              <a:rPr lang="en-US" sz="1400" dirty="0">
                <a:ea typeface="+mn-lt"/>
                <a:cs typeface="+mn-lt"/>
              </a:rPr>
              <a:t>, </a:t>
            </a:r>
            <a:r>
              <a:rPr lang="en-US" sz="1400" err="1">
                <a:ea typeface="+mn-lt"/>
                <a:cs typeface="+mn-lt"/>
              </a:rPr>
              <a:t>на</a:t>
            </a:r>
            <a:r>
              <a:rPr lang="en-US" sz="1400" dirty="0">
                <a:ea typeface="+mn-lt"/>
                <a:cs typeface="+mn-lt"/>
              </a:rPr>
              <a:t> </a:t>
            </a:r>
            <a:r>
              <a:rPr lang="en-US" sz="1400" err="1">
                <a:ea typeface="+mn-lt"/>
                <a:cs typeface="+mn-lt"/>
              </a:rPr>
              <a:t>которой</a:t>
            </a:r>
            <a:r>
              <a:rPr lang="en-US" sz="1400" dirty="0">
                <a:ea typeface="+mn-lt"/>
                <a:cs typeface="+mn-lt"/>
              </a:rPr>
              <a:t> </a:t>
            </a:r>
            <a:r>
              <a:rPr lang="en-US" sz="1400" err="1">
                <a:ea typeface="+mn-lt"/>
                <a:cs typeface="+mn-lt"/>
              </a:rPr>
              <a:t>происходит</a:t>
            </a:r>
            <a:r>
              <a:rPr lang="en-US" sz="1400" dirty="0">
                <a:ea typeface="+mn-lt"/>
                <a:cs typeface="+mn-lt"/>
              </a:rPr>
              <a:t> </a:t>
            </a:r>
            <a:r>
              <a:rPr lang="en-US" sz="1400" err="1">
                <a:ea typeface="+mn-lt"/>
                <a:cs typeface="+mn-lt"/>
              </a:rPr>
              <a:t>удар</a:t>
            </a:r>
            <a:r>
              <a:rPr lang="en-US" sz="1400" dirty="0">
                <a:ea typeface="+mn-lt"/>
                <a:cs typeface="+mn-lt"/>
              </a:rPr>
              <a:t> </a:t>
            </a:r>
            <a:r>
              <a:rPr lang="en-US" sz="1400" err="1">
                <a:ea typeface="+mn-lt"/>
                <a:cs typeface="+mn-lt"/>
              </a:rPr>
              <a:t>по</a:t>
            </a:r>
            <a:r>
              <a:rPr lang="en-US" sz="1400" dirty="0">
                <a:ea typeface="+mn-lt"/>
                <a:cs typeface="+mn-lt"/>
              </a:rPr>
              <a:t> </a:t>
            </a:r>
            <a:r>
              <a:rPr lang="en-US" sz="1400" err="1">
                <a:ea typeface="+mn-lt"/>
                <a:cs typeface="+mn-lt"/>
              </a:rPr>
              <a:t>мячу</a:t>
            </a:r>
            <a:r>
              <a:rPr lang="en-US" sz="1400" dirty="0">
                <a:ea typeface="+mn-lt"/>
                <a:cs typeface="+mn-lt"/>
              </a:rPr>
              <a:t>.</a:t>
            </a:r>
            <a:endParaRPr lang="en-US" sz="1400" dirty="0"/>
          </a:p>
          <a:p>
            <a:endParaRPr lang="en-US" sz="1400" dirty="0"/>
          </a:p>
        </p:txBody>
      </p:sp>
    </p:spTree>
    <p:extLst>
      <p:ext uri="{BB962C8B-B14F-4D97-AF65-F5344CB8AC3E}">
        <p14:creationId xmlns:p14="http://schemas.microsoft.com/office/powerpoint/2010/main" val="1533232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35709097-1D5E-461B-A75A-2CB4E0B19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8E7CE3D-756A-41A4-9B20-2A2FC3A1E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спорт, спортивная игра, внешний&#10;&#10;Автоматически созданное описание">
            <a:extLst>
              <a:ext uri="{FF2B5EF4-FFF2-40B4-BE49-F238E27FC236}">
                <a16:creationId xmlns:a16="http://schemas.microsoft.com/office/drawing/2014/main" id="{CA48EEBD-C485-A25C-4C88-7B0BDBB79AD6}"/>
              </a:ext>
            </a:extLst>
          </p:cNvPr>
          <p:cNvPicPr>
            <a:picLocks noChangeAspect="1"/>
          </p:cNvPicPr>
          <p:nvPr/>
        </p:nvPicPr>
        <p:blipFill rotWithShape="1">
          <a:blip r:embed="rId2">
            <a:alphaModFix amt="50000"/>
          </a:blip>
          <a:srcRect t="2832" b="11972"/>
          <a:stretch/>
        </p:blipFill>
        <p:spPr>
          <a:xfrm>
            <a:off x="20" y="2520"/>
            <a:ext cx="12191980" cy="6855480"/>
          </a:xfrm>
          <a:prstGeom prst="rect">
            <a:avLst/>
          </a:prstGeom>
        </p:spPr>
      </p:pic>
      <p:sp>
        <p:nvSpPr>
          <p:cNvPr id="2" name="Заголовок 1">
            <a:extLst>
              <a:ext uri="{FF2B5EF4-FFF2-40B4-BE49-F238E27FC236}">
                <a16:creationId xmlns:a16="http://schemas.microsoft.com/office/drawing/2014/main" id="{476CEE66-E757-F6BF-61FD-F7C7424BA9A5}"/>
              </a:ext>
            </a:extLst>
          </p:cNvPr>
          <p:cNvSpPr>
            <a:spLocks noGrp="1"/>
          </p:cNvSpPr>
          <p:nvPr>
            <p:ph type="title"/>
          </p:nvPr>
        </p:nvSpPr>
        <p:spPr>
          <a:xfrm>
            <a:off x="1429566" y="1045445"/>
            <a:ext cx="9238434" cy="857559"/>
          </a:xfrm>
        </p:spPr>
        <p:txBody>
          <a:bodyPr>
            <a:normAutofit/>
          </a:bodyPr>
          <a:lstStyle/>
          <a:p>
            <a:pPr>
              <a:lnSpc>
                <a:spcPct val="110000"/>
              </a:lnSpc>
            </a:pPr>
            <a:r>
              <a:rPr lang="ru-RU" sz="2200" b="0">
                <a:solidFill>
                  <a:srgbClr val="FFFFFF"/>
                </a:solidFill>
              </a:rPr>
              <a:t>Прием мяча в волейболе двумя руками сверху</a:t>
            </a:r>
            <a:endParaRPr lang="ru-RU" sz="2200">
              <a:solidFill>
                <a:srgbClr val="FFFFFF"/>
              </a:solidFill>
            </a:endParaRPr>
          </a:p>
          <a:p>
            <a:pPr>
              <a:lnSpc>
                <a:spcPct val="110000"/>
              </a:lnSpc>
            </a:pPr>
            <a:endParaRPr lang="ru-RU" sz="2200">
              <a:solidFill>
                <a:srgbClr val="FFFFFF"/>
              </a:solidFill>
            </a:endParaRPr>
          </a:p>
        </p:txBody>
      </p:sp>
      <p:cxnSp>
        <p:nvCxnSpPr>
          <p:cNvPr id="25" name="Straight Connector 24">
            <a:extLst>
              <a:ext uri="{FF2B5EF4-FFF2-40B4-BE49-F238E27FC236}">
                <a16:creationId xmlns:a16="http://schemas.microsoft.com/office/drawing/2014/main" id="{837CF948-9F12-4674-98E3-7A7FE57A19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2286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16" name="Content Placeholder 7">
            <a:extLst>
              <a:ext uri="{FF2B5EF4-FFF2-40B4-BE49-F238E27FC236}">
                <a16:creationId xmlns:a16="http://schemas.microsoft.com/office/drawing/2014/main" id="{6AF8A0AF-8993-B739-76FF-A91DDEBB4FD4}"/>
              </a:ext>
            </a:extLst>
          </p:cNvPr>
          <p:cNvSpPr>
            <a:spLocks noGrp="1"/>
          </p:cNvSpPr>
          <p:nvPr>
            <p:ph idx="1"/>
          </p:nvPr>
        </p:nvSpPr>
        <p:spPr>
          <a:xfrm>
            <a:off x="1429555" y="2743200"/>
            <a:ext cx="7955077" cy="3352800"/>
          </a:xfrm>
        </p:spPr>
        <p:txBody>
          <a:bodyPr vert="horz" lIns="91440" tIns="45720" rIns="91440" bIns="45720" rtlCol="0">
            <a:noAutofit/>
          </a:bodyPr>
          <a:lstStyle/>
          <a:p>
            <a:pPr>
              <a:lnSpc>
                <a:spcPct val="120000"/>
              </a:lnSpc>
            </a:pPr>
            <a:r>
              <a:rPr lang="en-US" sz="1100">
                <a:solidFill>
                  <a:srgbClr val="FFFFFF"/>
                </a:solidFill>
                <a:latin typeface="Times New Roman"/>
                <a:ea typeface="+mn-lt"/>
                <a:cs typeface="+mn-lt"/>
              </a:rPr>
              <a:t>Большие пальцы принимают основную нагрузку, указательные пальцы являются основной ударной частью, средние пальцы в меньшей степени, безымянные и мизинцы в основном удерживают мяч в боковом направлении.</a:t>
            </a:r>
            <a:endParaRPr lang="en-US" sz="1100">
              <a:solidFill>
                <a:srgbClr val="FFFFFF"/>
              </a:solidFill>
              <a:latin typeface="Times New Roman"/>
              <a:cs typeface="Times New Roman"/>
            </a:endParaRPr>
          </a:p>
          <a:p>
            <a:pPr>
              <a:lnSpc>
                <a:spcPct val="120000"/>
              </a:lnSpc>
            </a:pPr>
            <a:r>
              <a:rPr lang="en-US" sz="1100" i="1">
                <a:solidFill>
                  <a:srgbClr val="FFFFFF"/>
                </a:solidFill>
                <a:latin typeface="Times New Roman"/>
                <a:ea typeface="+mn-lt"/>
                <a:cs typeface="+mn-lt"/>
              </a:rPr>
              <a:t>Верхняя передача двумя руками</a:t>
            </a:r>
            <a:r>
              <a:rPr lang="en-US" sz="1100">
                <a:solidFill>
                  <a:srgbClr val="FFFFFF"/>
                </a:solidFill>
                <a:latin typeface="Times New Roman"/>
                <a:ea typeface="+mn-lt"/>
                <a:cs typeface="+mn-lt"/>
              </a:rPr>
              <a:t> – кисти рук сближаются и располагаются на поверхности мяча в виде своеобразного ковша. Наружный край этого ковша образует ребра ладоней и мизинцы, а дно ковша – указательные и большие пальцы, причем большие пальцы направлены концами один к другому и к лицу игрока.</a:t>
            </a:r>
            <a:endParaRPr lang="en-US" sz="1100">
              <a:solidFill>
                <a:srgbClr val="FFFFFF"/>
              </a:solidFill>
              <a:latin typeface="Times New Roman"/>
              <a:cs typeface="Times New Roman"/>
            </a:endParaRPr>
          </a:p>
          <a:p>
            <a:pPr>
              <a:lnSpc>
                <a:spcPct val="120000"/>
              </a:lnSpc>
            </a:pPr>
            <a:r>
              <a:rPr lang="en-US" sz="1100">
                <a:solidFill>
                  <a:srgbClr val="FFFFFF"/>
                </a:solidFill>
                <a:latin typeface="Times New Roman"/>
                <a:ea typeface="+mn-lt"/>
                <a:cs typeface="+mn-lt"/>
              </a:rPr>
              <a:t>Направление больших пальцев вперед – неправильное. Для выполнения верхней передачи игрок выходит к мячу с таким расчетом, чтобы встретить его руками у лица, что способствует наибольшей точности полета мяча при его сопровождении руками и зрительного контроля за движением.</a:t>
            </a:r>
            <a:endParaRPr lang="en-US" sz="1100">
              <a:solidFill>
                <a:srgbClr val="FFFFFF"/>
              </a:solidFill>
              <a:latin typeface="Times New Roman"/>
              <a:cs typeface="Times New Roman"/>
            </a:endParaRPr>
          </a:p>
          <a:p>
            <a:pPr>
              <a:lnSpc>
                <a:spcPct val="120000"/>
              </a:lnSpc>
            </a:pPr>
            <a:r>
              <a:rPr lang="en-US" sz="1100">
                <a:solidFill>
                  <a:srgbClr val="FFFFFF"/>
                </a:solidFill>
                <a:latin typeface="Times New Roman"/>
                <a:ea typeface="+mn-lt"/>
                <a:cs typeface="+mn-lt"/>
              </a:rPr>
              <a:t>Встречая мяч, руки разгибаются в локтях, при этом движении кисти рук находятся в положении тыльного сгибания и в последующем сопровождают мяч до полного выпрямления рук. Сопровождение мяча из положения средней и высокой стойки может быть дополнено движением туловища и ног в нужном направлении.</a:t>
            </a:r>
            <a:endParaRPr lang="en-US" sz="1100">
              <a:solidFill>
                <a:srgbClr val="FFFFFF"/>
              </a:solidFill>
              <a:latin typeface="Times New Roman"/>
              <a:cs typeface="Times New Roman"/>
            </a:endParaRPr>
          </a:p>
          <a:p>
            <a:pPr>
              <a:lnSpc>
                <a:spcPct val="120000"/>
              </a:lnSpc>
            </a:pPr>
            <a:endParaRPr lang="en-US" sz="1100">
              <a:solidFill>
                <a:srgbClr val="FFFFFF"/>
              </a:solidFill>
              <a:latin typeface="Times New Roman"/>
              <a:cs typeface="Times New Roman"/>
            </a:endParaRPr>
          </a:p>
        </p:txBody>
      </p:sp>
    </p:spTree>
    <p:extLst>
      <p:ext uri="{BB962C8B-B14F-4D97-AF65-F5344CB8AC3E}">
        <p14:creationId xmlns:p14="http://schemas.microsoft.com/office/powerpoint/2010/main" val="774202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a:extLst>
              <a:ext uri="{FF2B5EF4-FFF2-40B4-BE49-F238E27FC236}">
                <a16:creationId xmlns:a16="http://schemas.microsoft.com/office/drawing/2014/main" id="{35709097-1D5E-461B-A75A-2CB4E0B19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a:extLst>
              <a:ext uri="{FF2B5EF4-FFF2-40B4-BE49-F238E27FC236}">
                <a16:creationId xmlns:a16="http://schemas.microsoft.com/office/drawing/2014/main" id="{F8E7CE3D-756A-41A4-9B20-2A2FC3A1E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спорт, женский&#10;&#10;Автоматически созданное описание">
            <a:extLst>
              <a:ext uri="{FF2B5EF4-FFF2-40B4-BE49-F238E27FC236}">
                <a16:creationId xmlns:a16="http://schemas.microsoft.com/office/drawing/2014/main" id="{FCAA77E4-685A-EAA0-E314-B174A93D8226}"/>
              </a:ext>
            </a:extLst>
          </p:cNvPr>
          <p:cNvPicPr>
            <a:picLocks noChangeAspect="1"/>
          </p:cNvPicPr>
          <p:nvPr/>
        </p:nvPicPr>
        <p:blipFill rotWithShape="1">
          <a:blip r:embed="rId2">
            <a:alphaModFix amt="50000"/>
          </a:blip>
          <a:srcRect t="2139" b="13623"/>
          <a:stretch/>
        </p:blipFill>
        <p:spPr>
          <a:xfrm>
            <a:off x="20" y="2520"/>
            <a:ext cx="12191980" cy="6855480"/>
          </a:xfrm>
          <a:prstGeom prst="rect">
            <a:avLst/>
          </a:prstGeom>
        </p:spPr>
      </p:pic>
      <p:sp>
        <p:nvSpPr>
          <p:cNvPr id="2" name="Заголовок 1">
            <a:extLst>
              <a:ext uri="{FF2B5EF4-FFF2-40B4-BE49-F238E27FC236}">
                <a16:creationId xmlns:a16="http://schemas.microsoft.com/office/drawing/2014/main" id="{1252A0AB-302F-6B9A-3BD3-4AF8AD3FC92E}"/>
              </a:ext>
            </a:extLst>
          </p:cNvPr>
          <p:cNvSpPr>
            <a:spLocks noGrp="1"/>
          </p:cNvSpPr>
          <p:nvPr>
            <p:ph type="title"/>
          </p:nvPr>
        </p:nvSpPr>
        <p:spPr>
          <a:xfrm>
            <a:off x="1429566" y="1045445"/>
            <a:ext cx="9238434" cy="857559"/>
          </a:xfrm>
        </p:spPr>
        <p:txBody>
          <a:bodyPr>
            <a:normAutofit/>
          </a:bodyPr>
          <a:lstStyle/>
          <a:p>
            <a:r>
              <a:rPr lang="ru-RU" b="0">
                <a:solidFill>
                  <a:srgbClr val="FFFFFF"/>
                </a:solidFill>
              </a:rPr>
              <a:t>Атака в волейболе</a:t>
            </a:r>
            <a:endParaRPr lang="ru-RU">
              <a:solidFill>
                <a:srgbClr val="FFFFFF"/>
              </a:solidFill>
            </a:endParaRPr>
          </a:p>
          <a:p>
            <a:endParaRPr lang="ru-RU">
              <a:solidFill>
                <a:srgbClr val="FFFFFF"/>
              </a:solidFill>
            </a:endParaRPr>
          </a:p>
        </p:txBody>
      </p:sp>
      <p:cxnSp>
        <p:nvCxnSpPr>
          <p:cNvPr id="19" name="Straight Connector 14">
            <a:extLst>
              <a:ext uri="{FF2B5EF4-FFF2-40B4-BE49-F238E27FC236}">
                <a16:creationId xmlns:a16="http://schemas.microsoft.com/office/drawing/2014/main" id="{837CF948-9F12-4674-98E3-7A7FE57A19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2286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Объект 6">
            <a:extLst>
              <a:ext uri="{FF2B5EF4-FFF2-40B4-BE49-F238E27FC236}">
                <a16:creationId xmlns:a16="http://schemas.microsoft.com/office/drawing/2014/main" id="{6B23DEE7-2BC9-3BC8-E0F6-F1A26314063D}"/>
              </a:ext>
            </a:extLst>
          </p:cNvPr>
          <p:cNvSpPr>
            <a:spLocks noGrp="1"/>
          </p:cNvSpPr>
          <p:nvPr>
            <p:ph idx="1"/>
          </p:nvPr>
        </p:nvSpPr>
        <p:spPr/>
        <p:txBody>
          <a:bodyPr vert="horz" lIns="91440" tIns="45720" rIns="91440" bIns="45720" rtlCol="0" anchor="t">
            <a:normAutofit/>
          </a:bodyPr>
          <a:lstStyle/>
          <a:p>
            <a:r>
              <a:rPr lang="ru-RU" i="1" dirty="0">
                <a:ea typeface="+mn-lt"/>
                <a:cs typeface="+mn-lt"/>
              </a:rPr>
              <a:t>Атакующий удар</a:t>
            </a:r>
            <a:r>
              <a:rPr lang="ru-RU" dirty="0">
                <a:ea typeface="+mn-lt"/>
                <a:cs typeface="+mn-lt"/>
              </a:rPr>
              <a:t> – наиболее эффективный способ завершающих действий команды.</a:t>
            </a:r>
            <a:endParaRPr lang="ru-RU" dirty="0"/>
          </a:p>
          <a:p>
            <a:r>
              <a:rPr lang="ru-RU" dirty="0">
                <a:ea typeface="+mn-lt"/>
                <a:cs typeface="+mn-lt"/>
              </a:rPr>
              <a:t>Атакующий удар состоит из 4-х фаз:</a:t>
            </a:r>
            <a:endParaRPr lang="ru-RU" dirty="0"/>
          </a:p>
          <a:p>
            <a:pPr algn="just"/>
            <a:r>
              <a:rPr lang="ru-RU" dirty="0">
                <a:ea typeface="+mn-lt"/>
                <a:cs typeface="+mn-lt"/>
              </a:rPr>
              <a:t>Разбег</a:t>
            </a:r>
            <a:endParaRPr lang="ru-RU" dirty="0"/>
          </a:p>
          <a:p>
            <a:pPr algn="just"/>
            <a:r>
              <a:rPr lang="ru-RU" dirty="0">
                <a:ea typeface="+mn-lt"/>
                <a:cs typeface="+mn-lt"/>
              </a:rPr>
              <a:t>Прыжок</a:t>
            </a:r>
            <a:endParaRPr lang="ru-RU" dirty="0"/>
          </a:p>
          <a:p>
            <a:pPr algn="just"/>
            <a:r>
              <a:rPr lang="ru-RU" dirty="0">
                <a:ea typeface="+mn-lt"/>
                <a:cs typeface="+mn-lt"/>
              </a:rPr>
              <a:t>Удар по мячу</a:t>
            </a:r>
            <a:endParaRPr lang="ru-RU" dirty="0"/>
          </a:p>
          <a:p>
            <a:pPr algn="just"/>
            <a:r>
              <a:rPr lang="ru-RU" dirty="0">
                <a:ea typeface="+mn-lt"/>
                <a:cs typeface="+mn-lt"/>
              </a:rPr>
              <a:t>Приземление</a:t>
            </a:r>
            <a:endParaRPr lang="ru-RU" dirty="0"/>
          </a:p>
          <a:p>
            <a:endParaRPr lang="ru-RU" dirty="0"/>
          </a:p>
        </p:txBody>
      </p:sp>
    </p:spTree>
    <p:extLst>
      <p:ext uri="{BB962C8B-B14F-4D97-AF65-F5344CB8AC3E}">
        <p14:creationId xmlns:p14="http://schemas.microsoft.com/office/powerpoint/2010/main" val="4044461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265911B-1E2F-489E-97EF-A15A9299E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119D4F1-CE65-4D74-A168-F27C15F1B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пол, спорт, внутренний, человек&#10;&#10;Автоматически созданное описание">
            <a:extLst>
              <a:ext uri="{FF2B5EF4-FFF2-40B4-BE49-F238E27FC236}">
                <a16:creationId xmlns:a16="http://schemas.microsoft.com/office/drawing/2014/main" id="{D0E82B9A-548D-3FF5-325A-0F4E627AB0A2}"/>
              </a:ext>
            </a:extLst>
          </p:cNvPr>
          <p:cNvPicPr>
            <a:picLocks noChangeAspect="1"/>
          </p:cNvPicPr>
          <p:nvPr/>
        </p:nvPicPr>
        <p:blipFill rotWithShape="1">
          <a:blip r:embed="rId2">
            <a:alphaModFix amt="50000"/>
          </a:blip>
          <a:srcRect l="34698" r="6635" b="-1"/>
          <a:stretch/>
        </p:blipFill>
        <p:spPr>
          <a:xfrm>
            <a:off x="20" y="10"/>
            <a:ext cx="6095979" cy="6857990"/>
          </a:xfrm>
          <a:prstGeom prst="rect">
            <a:avLst/>
          </a:prstGeom>
        </p:spPr>
      </p:pic>
      <p:sp>
        <p:nvSpPr>
          <p:cNvPr id="3" name="Объект 2">
            <a:extLst>
              <a:ext uri="{FF2B5EF4-FFF2-40B4-BE49-F238E27FC236}">
                <a16:creationId xmlns:a16="http://schemas.microsoft.com/office/drawing/2014/main" id="{CCA27CF5-5399-D00A-4E5B-D9BDFC2494C5}"/>
              </a:ext>
            </a:extLst>
          </p:cNvPr>
          <p:cNvSpPr>
            <a:spLocks noGrp="1"/>
          </p:cNvSpPr>
          <p:nvPr>
            <p:ph idx="4294967295"/>
          </p:nvPr>
        </p:nvSpPr>
        <p:spPr>
          <a:xfrm>
            <a:off x="6094122" y="0"/>
            <a:ext cx="6101500" cy="6810375"/>
          </a:xfrm>
        </p:spPr>
        <p:txBody>
          <a:bodyPr vert="horz" lIns="91440" tIns="45720" rIns="91440" bIns="45720" rtlCol="0" anchor="ctr">
            <a:normAutofit fontScale="62500" lnSpcReduction="20000"/>
          </a:bodyPr>
          <a:lstStyle/>
          <a:p>
            <a:r>
              <a:rPr lang="en-US" b="1" dirty="0" err="1">
                <a:ea typeface="+mn-lt"/>
                <a:cs typeface="+mn-lt"/>
              </a:rPr>
              <a:t>Разбег</a:t>
            </a:r>
            <a:endParaRPr lang="en-US" i="1" dirty="0" err="1"/>
          </a:p>
          <a:p>
            <a:r>
              <a:rPr lang="en-US" dirty="0">
                <a:ea typeface="+mn-lt"/>
                <a:cs typeface="+mn-lt"/>
              </a:rPr>
              <a:t>В </a:t>
            </a:r>
            <a:r>
              <a:rPr lang="en-US" dirty="0" err="1">
                <a:ea typeface="+mn-lt"/>
                <a:cs typeface="+mn-lt"/>
              </a:rPr>
              <a:t>начале</a:t>
            </a:r>
            <a:r>
              <a:rPr lang="en-US" dirty="0">
                <a:ea typeface="+mn-lt"/>
                <a:cs typeface="+mn-lt"/>
              </a:rPr>
              <a:t> </a:t>
            </a:r>
            <a:r>
              <a:rPr lang="en-US" dirty="0" err="1">
                <a:ea typeface="+mn-lt"/>
                <a:cs typeface="+mn-lt"/>
              </a:rPr>
              <a:t>разбега</a:t>
            </a:r>
            <a:r>
              <a:rPr lang="en-US" dirty="0">
                <a:ea typeface="+mn-lt"/>
                <a:cs typeface="+mn-lt"/>
              </a:rPr>
              <a:t> с </a:t>
            </a:r>
            <a:r>
              <a:rPr lang="en-US" dirty="0" err="1">
                <a:ea typeface="+mn-lt"/>
                <a:cs typeface="+mn-lt"/>
              </a:rPr>
              <a:t>целью</a:t>
            </a:r>
            <a:r>
              <a:rPr lang="en-US" dirty="0">
                <a:ea typeface="+mn-lt"/>
                <a:cs typeface="+mn-lt"/>
              </a:rPr>
              <a:t> </a:t>
            </a:r>
            <a:r>
              <a:rPr lang="en-US" dirty="0" err="1">
                <a:ea typeface="+mn-lt"/>
                <a:cs typeface="+mn-lt"/>
              </a:rPr>
              <a:t>определения</a:t>
            </a:r>
            <a:r>
              <a:rPr lang="en-US" dirty="0">
                <a:ea typeface="+mn-lt"/>
                <a:cs typeface="+mn-lt"/>
              </a:rPr>
              <a:t> </a:t>
            </a:r>
            <a:r>
              <a:rPr lang="en-US" dirty="0" err="1">
                <a:ea typeface="+mn-lt"/>
                <a:cs typeface="+mn-lt"/>
              </a:rPr>
              <a:t>характера</a:t>
            </a:r>
            <a:r>
              <a:rPr lang="en-US" dirty="0">
                <a:ea typeface="+mn-lt"/>
                <a:cs typeface="+mn-lt"/>
              </a:rPr>
              <a:t> </a:t>
            </a:r>
            <a:r>
              <a:rPr lang="en-US" dirty="0" err="1">
                <a:ea typeface="+mn-lt"/>
                <a:cs typeface="+mn-lt"/>
              </a:rPr>
              <a:t>полета</a:t>
            </a:r>
            <a:r>
              <a:rPr lang="en-US" dirty="0">
                <a:ea typeface="+mn-lt"/>
                <a:cs typeface="+mn-lt"/>
              </a:rPr>
              <a:t> </a:t>
            </a:r>
            <a:r>
              <a:rPr lang="en-US" dirty="0" err="1">
                <a:ea typeface="+mn-lt"/>
                <a:cs typeface="+mn-lt"/>
              </a:rPr>
              <a:t>мяча</a:t>
            </a:r>
            <a:r>
              <a:rPr lang="en-US" dirty="0">
                <a:ea typeface="+mn-lt"/>
                <a:cs typeface="+mn-lt"/>
              </a:rPr>
              <a:t> </a:t>
            </a:r>
            <a:r>
              <a:rPr lang="en-US" dirty="0" err="1">
                <a:ea typeface="+mn-lt"/>
                <a:cs typeface="+mn-lt"/>
              </a:rPr>
              <a:t>игрок</a:t>
            </a:r>
            <a:r>
              <a:rPr lang="en-US" dirty="0">
                <a:ea typeface="+mn-lt"/>
                <a:cs typeface="+mn-lt"/>
              </a:rPr>
              <a:t> </a:t>
            </a:r>
            <a:r>
              <a:rPr lang="en-US" dirty="0" err="1">
                <a:ea typeface="+mn-lt"/>
                <a:cs typeface="+mn-lt"/>
              </a:rPr>
              <a:t>выполняет</a:t>
            </a:r>
            <a:r>
              <a:rPr lang="en-US" dirty="0">
                <a:ea typeface="+mn-lt"/>
                <a:cs typeface="+mn-lt"/>
              </a:rPr>
              <a:t> </a:t>
            </a:r>
            <a:r>
              <a:rPr lang="en-US" dirty="0" err="1">
                <a:ea typeface="+mn-lt"/>
                <a:cs typeface="+mn-lt"/>
              </a:rPr>
              <a:t>один-два</a:t>
            </a:r>
            <a:r>
              <a:rPr lang="en-US" dirty="0">
                <a:ea typeface="+mn-lt"/>
                <a:cs typeface="+mn-lt"/>
              </a:rPr>
              <a:t> </a:t>
            </a:r>
            <a:r>
              <a:rPr lang="en-US" dirty="0" err="1">
                <a:ea typeface="+mn-lt"/>
                <a:cs typeface="+mn-lt"/>
              </a:rPr>
              <a:t>ступающих</a:t>
            </a:r>
            <a:r>
              <a:rPr lang="en-US" dirty="0">
                <a:ea typeface="+mn-lt"/>
                <a:cs typeface="+mn-lt"/>
              </a:rPr>
              <a:t> </a:t>
            </a:r>
            <a:r>
              <a:rPr lang="en-US" dirty="0" err="1">
                <a:ea typeface="+mn-lt"/>
                <a:cs typeface="+mn-lt"/>
              </a:rPr>
              <a:t>шага</a:t>
            </a:r>
            <a:r>
              <a:rPr lang="en-US" dirty="0">
                <a:ea typeface="+mn-lt"/>
                <a:cs typeface="+mn-lt"/>
              </a:rPr>
              <a:t> в </a:t>
            </a:r>
            <a:r>
              <a:rPr lang="en-US" dirty="0" err="1">
                <a:ea typeface="+mn-lt"/>
                <a:cs typeface="+mn-lt"/>
              </a:rPr>
              <a:t>медленном</a:t>
            </a:r>
            <a:r>
              <a:rPr lang="en-US" dirty="0">
                <a:ea typeface="+mn-lt"/>
                <a:cs typeface="+mn-lt"/>
              </a:rPr>
              <a:t> </a:t>
            </a:r>
            <a:r>
              <a:rPr lang="en-US" dirty="0" err="1">
                <a:ea typeface="+mn-lt"/>
                <a:cs typeface="+mn-lt"/>
              </a:rPr>
              <a:t>темпе</a:t>
            </a:r>
            <a:r>
              <a:rPr lang="en-US" dirty="0">
                <a:ea typeface="+mn-lt"/>
                <a:cs typeface="+mn-lt"/>
              </a:rPr>
              <a:t>, </a:t>
            </a:r>
            <a:r>
              <a:rPr lang="en-US" dirty="0" err="1">
                <a:ea typeface="+mn-lt"/>
                <a:cs typeface="+mn-lt"/>
              </a:rPr>
              <a:t>затем</a:t>
            </a:r>
            <a:r>
              <a:rPr lang="en-US" dirty="0">
                <a:ea typeface="+mn-lt"/>
                <a:cs typeface="+mn-lt"/>
              </a:rPr>
              <a:t>, </a:t>
            </a:r>
            <a:r>
              <a:rPr lang="en-US" dirty="0" err="1">
                <a:ea typeface="+mn-lt"/>
                <a:cs typeface="+mn-lt"/>
              </a:rPr>
              <a:t>определив</a:t>
            </a:r>
            <a:r>
              <a:rPr lang="en-US" dirty="0">
                <a:ea typeface="+mn-lt"/>
                <a:cs typeface="+mn-lt"/>
              </a:rPr>
              <a:t> </a:t>
            </a:r>
            <a:r>
              <a:rPr lang="en-US" dirty="0" err="1">
                <a:ea typeface="+mn-lt"/>
                <a:cs typeface="+mn-lt"/>
              </a:rPr>
              <a:t>направление</a:t>
            </a:r>
            <a:r>
              <a:rPr lang="en-US" dirty="0">
                <a:ea typeface="+mn-lt"/>
                <a:cs typeface="+mn-lt"/>
              </a:rPr>
              <a:t> и </a:t>
            </a:r>
            <a:r>
              <a:rPr lang="en-US" dirty="0" err="1">
                <a:ea typeface="+mn-lt"/>
                <a:cs typeface="+mn-lt"/>
              </a:rPr>
              <a:t>скорость</a:t>
            </a:r>
            <a:r>
              <a:rPr lang="en-US" dirty="0">
                <a:ea typeface="+mn-lt"/>
                <a:cs typeface="+mn-lt"/>
              </a:rPr>
              <a:t> </a:t>
            </a:r>
            <a:r>
              <a:rPr lang="en-US" dirty="0" err="1">
                <a:ea typeface="+mn-lt"/>
                <a:cs typeface="+mn-lt"/>
              </a:rPr>
              <a:t>полета</a:t>
            </a:r>
            <a:r>
              <a:rPr lang="en-US" dirty="0">
                <a:ea typeface="+mn-lt"/>
                <a:cs typeface="+mn-lt"/>
              </a:rPr>
              <a:t> </a:t>
            </a:r>
            <a:r>
              <a:rPr lang="en-US" dirty="0" err="1">
                <a:ea typeface="+mn-lt"/>
                <a:cs typeface="+mn-lt"/>
              </a:rPr>
              <a:t>мяча</a:t>
            </a:r>
            <a:r>
              <a:rPr lang="en-US" dirty="0">
                <a:ea typeface="+mn-lt"/>
                <a:cs typeface="+mn-lt"/>
              </a:rPr>
              <a:t>, </a:t>
            </a:r>
            <a:r>
              <a:rPr lang="en-US" dirty="0" err="1">
                <a:ea typeface="+mn-lt"/>
                <a:cs typeface="+mn-lt"/>
              </a:rPr>
              <a:t>увеличивает</a:t>
            </a:r>
            <a:r>
              <a:rPr lang="en-US" dirty="0">
                <a:ea typeface="+mn-lt"/>
                <a:cs typeface="+mn-lt"/>
              </a:rPr>
              <a:t> </a:t>
            </a:r>
            <a:r>
              <a:rPr lang="en-US" dirty="0" err="1">
                <a:ea typeface="+mn-lt"/>
                <a:cs typeface="+mn-lt"/>
              </a:rPr>
              <a:t>скорость</a:t>
            </a:r>
            <a:r>
              <a:rPr lang="en-US" dirty="0">
                <a:ea typeface="+mn-lt"/>
                <a:cs typeface="+mn-lt"/>
              </a:rPr>
              <a:t>.</a:t>
            </a:r>
            <a:endParaRPr lang="en-US" dirty="0"/>
          </a:p>
          <a:p>
            <a:r>
              <a:rPr lang="en-US" b="1" dirty="0" err="1">
                <a:ea typeface="+mn-lt"/>
                <a:cs typeface="+mn-lt"/>
              </a:rPr>
              <a:t>Прыжок</a:t>
            </a:r>
            <a:endParaRPr lang="en-US" dirty="0" err="1"/>
          </a:p>
          <a:p>
            <a:pPr algn="just"/>
            <a:r>
              <a:rPr lang="en-US" dirty="0" err="1">
                <a:ea typeface="+mn-lt"/>
                <a:cs typeface="+mn-lt"/>
              </a:rPr>
              <a:t>Выполняется</a:t>
            </a:r>
            <a:r>
              <a:rPr lang="en-US" dirty="0">
                <a:ea typeface="+mn-lt"/>
                <a:cs typeface="+mn-lt"/>
              </a:rPr>
              <a:t> </a:t>
            </a:r>
            <a:r>
              <a:rPr lang="en-US" dirty="0" err="1">
                <a:ea typeface="+mn-lt"/>
                <a:cs typeface="+mn-lt"/>
              </a:rPr>
              <a:t>беговой</a:t>
            </a:r>
            <a:r>
              <a:rPr lang="en-US" dirty="0">
                <a:ea typeface="+mn-lt"/>
                <a:cs typeface="+mn-lt"/>
              </a:rPr>
              <a:t> </a:t>
            </a:r>
            <a:r>
              <a:rPr lang="en-US" dirty="0" err="1">
                <a:ea typeface="+mn-lt"/>
                <a:cs typeface="+mn-lt"/>
              </a:rPr>
              <a:t>шаг</a:t>
            </a:r>
            <a:r>
              <a:rPr lang="en-US" dirty="0">
                <a:ea typeface="+mn-lt"/>
                <a:cs typeface="+mn-lt"/>
              </a:rPr>
              <a:t>, </a:t>
            </a:r>
            <a:r>
              <a:rPr lang="en-US" dirty="0" err="1">
                <a:ea typeface="+mn-lt"/>
                <a:cs typeface="+mn-lt"/>
              </a:rPr>
              <a:t>правой</a:t>
            </a:r>
            <a:r>
              <a:rPr lang="en-US" dirty="0">
                <a:ea typeface="+mn-lt"/>
                <a:cs typeface="+mn-lt"/>
              </a:rPr>
              <a:t> </a:t>
            </a:r>
            <a:r>
              <a:rPr lang="en-US" dirty="0" err="1">
                <a:ea typeface="+mn-lt"/>
                <a:cs typeface="+mn-lt"/>
              </a:rPr>
              <a:t>ногой</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стопу</a:t>
            </a:r>
            <a:r>
              <a:rPr lang="en-US" dirty="0">
                <a:ea typeface="+mn-lt"/>
                <a:cs typeface="+mn-lt"/>
              </a:rPr>
              <a:t> с </a:t>
            </a:r>
            <a:r>
              <a:rPr lang="en-US" dirty="0" err="1">
                <a:ea typeface="+mn-lt"/>
                <a:cs typeface="+mn-lt"/>
              </a:rPr>
              <a:t>пятки</a:t>
            </a:r>
            <a:r>
              <a:rPr lang="en-US" dirty="0">
                <a:ea typeface="+mn-lt"/>
                <a:cs typeface="+mn-lt"/>
              </a:rPr>
              <a:t>, </a:t>
            </a:r>
            <a:r>
              <a:rPr lang="en-US" dirty="0" err="1">
                <a:ea typeface="+mn-lt"/>
                <a:cs typeface="+mn-lt"/>
              </a:rPr>
              <a:t>руки</a:t>
            </a:r>
            <a:r>
              <a:rPr lang="en-US" dirty="0">
                <a:ea typeface="+mn-lt"/>
                <a:cs typeface="+mn-lt"/>
              </a:rPr>
              <a:t> </a:t>
            </a:r>
            <a:r>
              <a:rPr lang="en-US" dirty="0" err="1">
                <a:ea typeface="+mn-lt"/>
                <a:cs typeface="+mn-lt"/>
              </a:rPr>
              <a:t>отвести</a:t>
            </a:r>
            <a:r>
              <a:rPr lang="en-US" dirty="0">
                <a:ea typeface="+mn-lt"/>
                <a:cs typeface="+mn-lt"/>
              </a:rPr>
              <a:t> </a:t>
            </a:r>
            <a:r>
              <a:rPr lang="en-US" dirty="0" err="1">
                <a:ea typeface="+mn-lt"/>
                <a:cs typeface="+mn-lt"/>
              </a:rPr>
              <a:t>назад</a:t>
            </a:r>
            <a:r>
              <a:rPr lang="en-US" dirty="0">
                <a:ea typeface="+mn-lt"/>
                <a:cs typeface="+mn-lt"/>
              </a:rPr>
              <a:t>, </a:t>
            </a:r>
            <a:r>
              <a:rPr lang="en-US" dirty="0" err="1">
                <a:ea typeface="+mn-lt"/>
                <a:cs typeface="+mn-lt"/>
              </a:rPr>
              <a:t>ноги</a:t>
            </a:r>
            <a:r>
              <a:rPr lang="en-US" dirty="0">
                <a:ea typeface="+mn-lt"/>
                <a:cs typeface="+mn-lt"/>
              </a:rPr>
              <a:t> </a:t>
            </a:r>
            <a:r>
              <a:rPr lang="en-US" dirty="0" err="1">
                <a:ea typeface="+mn-lt"/>
                <a:cs typeface="+mn-lt"/>
              </a:rPr>
              <a:t>сгибаются</a:t>
            </a:r>
            <a:r>
              <a:rPr lang="en-US" dirty="0">
                <a:ea typeface="+mn-lt"/>
                <a:cs typeface="+mn-lt"/>
              </a:rPr>
              <a:t> в </a:t>
            </a:r>
            <a:r>
              <a:rPr lang="en-US" dirty="0" err="1">
                <a:ea typeface="+mn-lt"/>
                <a:cs typeface="+mn-lt"/>
              </a:rPr>
              <a:t>коленях</a:t>
            </a:r>
            <a:r>
              <a:rPr lang="en-US" dirty="0">
                <a:ea typeface="+mn-lt"/>
                <a:cs typeface="+mn-lt"/>
              </a:rPr>
              <a:t>, </a:t>
            </a:r>
            <a:r>
              <a:rPr lang="en-US" dirty="0" err="1">
                <a:ea typeface="+mn-lt"/>
                <a:cs typeface="+mn-lt"/>
              </a:rPr>
              <a:t>руки</a:t>
            </a:r>
            <a:r>
              <a:rPr lang="en-US" dirty="0">
                <a:ea typeface="+mn-lt"/>
                <a:cs typeface="+mn-lt"/>
              </a:rPr>
              <a:t> </a:t>
            </a:r>
            <a:r>
              <a:rPr lang="en-US" dirty="0" err="1">
                <a:ea typeface="+mn-lt"/>
                <a:cs typeface="+mn-lt"/>
              </a:rPr>
              <a:t>делают</a:t>
            </a:r>
            <a:r>
              <a:rPr lang="en-US" dirty="0">
                <a:ea typeface="+mn-lt"/>
                <a:cs typeface="+mn-lt"/>
              </a:rPr>
              <a:t> </a:t>
            </a:r>
            <a:r>
              <a:rPr lang="en-US" dirty="0" err="1">
                <a:ea typeface="+mn-lt"/>
                <a:cs typeface="+mn-lt"/>
              </a:rPr>
              <a:t>взмах</a:t>
            </a:r>
            <a:r>
              <a:rPr lang="en-US" dirty="0">
                <a:ea typeface="+mn-lt"/>
                <a:cs typeface="+mn-lt"/>
              </a:rPr>
              <a:t> </a:t>
            </a:r>
            <a:r>
              <a:rPr lang="en-US" dirty="0" err="1">
                <a:ea typeface="+mn-lt"/>
                <a:cs typeface="+mn-lt"/>
              </a:rPr>
              <a:t>вперед-вверх</a:t>
            </a:r>
            <a:r>
              <a:rPr lang="en-US" dirty="0">
                <a:ea typeface="+mn-lt"/>
                <a:cs typeface="+mn-lt"/>
              </a:rPr>
              <a:t>, </a:t>
            </a:r>
            <a:r>
              <a:rPr lang="en-US" dirty="0" err="1">
                <a:ea typeface="+mn-lt"/>
                <a:cs typeface="+mn-lt"/>
              </a:rPr>
              <a:t>ноги</a:t>
            </a:r>
            <a:r>
              <a:rPr lang="en-US" dirty="0">
                <a:ea typeface="+mn-lt"/>
                <a:cs typeface="+mn-lt"/>
              </a:rPr>
              <a:t> </a:t>
            </a:r>
            <a:r>
              <a:rPr lang="en-US" dirty="0" err="1">
                <a:ea typeface="+mn-lt"/>
                <a:cs typeface="+mn-lt"/>
              </a:rPr>
              <a:t>разгибаются</a:t>
            </a:r>
            <a:r>
              <a:rPr lang="en-US" dirty="0">
                <a:ea typeface="+mn-lt"/>
                <a:cs typeface="+mn-lt"/>
              </a:rPr>
              <a:t> и </a:t>
            </a:r>
            <a:r>
              <a:rPr lang="en-US" dirty="0" err="1">
                <a:ea typeface="+mn-lt"/>
                <a:cs typeface="+mn-lt"/>
              </a:rPr>
              <a:t>отрываются</a:t>
            </a:r>
            <a:r>
              <a:rPr lang="en-US" dirty="0">
                <a:ea typeface="+mn-lt"/>
                <a:cs typeface="+mn-lt"/>
              </a:rPr>
              <a:t> </a:t>
            </a:r>
            <a:r>
              <a:rPr lang="en-US" dirty="0" err="1">
                <a:ea typeface="+mn-lt"/>
                <a:cs typeface="+mn-lt"/>
              </a:rPr>
              <a:t>от</a:t>
            </a:r>
            <a:r>
              <a:rPr lang="en-US" dirty="0">
                <a:ea typeface="+mn-lt"/>
                <a:cs typeface="+mn-lt"/>
              </a:rPr>
              <a:t> </a:t>
            </a:r>
            <a:r>
              <a:rPr lang="en-US" dirty="0" err="1">
                <a:ea typeface="+mn-lt"/>
                <a:cs typeface="+mn-lt"/>
              </a:rPr>
              <a:t>опоры</a:t>
            </a:r>
            <a:r>
              <a:rPr lang="en-US" dirty="0">
                <a:ea typeface="+mn-lt"/>
                <a:cs typeface="+mn-lt"/>
              </a:rPr>
              <a:t>. </a:t>
            </a:r>
            <a:r>
              <a:rPr lang="en-US" dirty="0" err="1">
                <a:ea typeface="+mn-lt"/>
                <a:cs typeface="+mn-lt"/>
              </a:rPr>
              <a:t>Одновременно</a:t>
            </a:r>
            <a:r>
              <a:rPr lang="en-US" dirty="0">
                <a:ea typeface="+mn-lt"/>
                <a:cs typeface="+mn-lt"/>
              </a:rPr>
              <a:t> </a:t>
            </a:r>
            <a:r>
              <a:rPr lang="en-US" dirty="0" err="1">
                <a:ea typeface="+mn-lt"/>
                <a:cs typeface="+mn-lt"/>
              </a:rPr>
              <a:t>со</a:t>
            </a:r>
            <a:r>
              <a:rPr lang="en-US" dirty="0">
                <a:ea typeface="+mn-lt"/>
                <a:cs typeface="+mn-lt"/>
              </a:rPr>
              <a:t> </a:t>
            </a:r>
            <a:r>
              <a:rPr lang="en-US" dirty="0" err="1">
                <a:ea typeface="+mn-lt"/>
                <a:cs typeface="+mn-lt"/>
              </a:rPr>
              <a:t>взлетом</a:t>
            </a:r>
            <a:r>
              <a:rPr lang="en-US" dirty="0">
                <a:ea typeface="+mn-lt"/>
                <a:cs typeface="+mn-lt"/>
              </a:rPr>
              <a:t> </a:t>
            </a:r>
            <a:r>
              <a:rPr lang="en-US" dirty="0" err="1">
                <a:ea typeface="+mn-lt"/>
                <a:cs typeface="+mn-lt"/>
              </a:rPr>
              <a:t>делается</a:t>
            </a:r>
            <a:r>
              <a:rPr lang="en-US" dirty="0">
                <a:ea typeface="+mn-lt"/>
                <a:cs typeface="+mn-lt"/>
              </a:rPr>
              <a:t> </a:t>
            </a:r>
            <a:r>
              <a:rPr lang="en-US" dirty="0" err="1">
                <a:ea typeface="+mn-lt"/>
                <a:cs typeface="+mn-lt"/>
              </a:rPr>
              <a:t>замах</a:t>
            </a:r>
            <a:r>
              <a:rPr lang="en-US" dirty="0">
                <a:ea typeface="+mn-lt"/>
                <a:cs typeface="+mn-lt"/>
              </a:rPr>
              <a:t> </a:t>
            </a:r>
            <a:r>
              <a:rPr lang="en-US" dirty="0" err="1">
                <a:ea typeface="+mn-lt"/>
                <a:cs typeface="+mn-lt"/>
              </a:rPr>
              <a:t>правой</a:t>
            </a:r>
            <a:r>
              <a:rPr lang="en-US" dirty="0">
                <a:ea typeface="+mn-lt"/>
                <a:cs typeface="+mn-lt"/>
              </a:rPr>
              <a:t> </a:t>
            </a:r>
            <a:r>
              <a:rPr lang="en-US" dirty="0" err="1">
                <a:ea typeface="+mn-lt"/>
                <a:cs typeface="+mn-lt"/>
              </a:rPr>
              <a:t>рукой</a:t>
            </a:r>
            <a:r>
              <a:rPr lang="en-US" dirty="0">
                <a:ea typeface="+mn-lt"/>
                <a:cs typeface="+mn-lt"/>
              </a:rPr>
              <a:t> </a:t>
            </a:r>
            <a:r>
              <a:rPr lang="en-US" dirty="0" err="1">
                <a:ea typeface="+mn-lt"/>
                <a:cs typeface="+mn-lt"/>
              </a:rPr>
              <a:t>вверх-назад</a:t>
            </a:r>
            <a:r>
              <a:rPr lang="en-US" dirty="0">
                <a:ea typeface="+mn-lt"/>
                <a:cs typeface="+mn-lt"/>
              </a:rPr>
              <a:t>, </a:t>
            </a:r>
            <a:r>
              <a:rPr lang="en-US" dirty="0" err="1">
                <a:ea typeface="+mn-lt"/>
                <a:cs typeface="+mn-lt"/>
              </a:rPr>
              <a:t>левая</a:t>
            </a:r>
            <a:r>
              <a:rPr lang="en-US" dirty="0">
                <a:ea typeface="+mn-lt"/>
                <a:cs typeface="+mn-lt"/>
              </a:rPr>
              <a:t> </a:t>
            </a:r>
            <a:r>
              <a:rPr lang="en-US" dirty="0" err="1">
                <a:ea typeface="+mn-lt"/>
                <a:cs typeface="+mn-lt"/>
              </a:rPr>
              <a:t>рука</a:t>
            </a:r>
            <a:r>
              <a:rPr lang="en-US" dirty="0">
                <a:ea typeface="+mn-lt"/>
                <a:cs typeface="+mn-lt"/>
              </a:rPr>
              <a:t> </a:t>
            </a:r>
            <a:r>
              <a:rPr lang="en-US" dirty="0" err="1">
                <a:ea typeface="+mn-lt"/>
                <a:cs typeface="+mn-lt"/>
              </a:rPr>
              <a:t>задерживает</a:t>
            </a:r>
            <a:r>
              <a:rPr lang="en-US" dirty="0">
                <a:ea typeface="+mn-lt"/>
                <a:cs typeface="+mn-lt"/>
              </a:rPr>
              <a:t> </a:t>
            </a:r>
            <a:r>
              <a:rPr lang="en-US" dirty="0" err="1">
                <a:ea typeface="+mn-lt"/>
                <a:cs typeface="+mn-lt"/>
              </a:rPr>
              <a:t>движение</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уровне</a:t>
            </a:r>
            <a:r>
              <a:rPr lang="en-US" dirty="0">
                <a:ea typeface="+mn-lt"/>
                <a:cs typeface="+mn-lt"/>
              </a:rPr>
              <a:t> </a:t>
            </a:r>
            <a:r>
              <a:rPr lang="en-US" dirty="0" err="1">
                <a:ea typeface="+mn-lt"/>
                <a:cs typeface="+mn-lt"/>
              </a:rPr>
              <a:t>плеча</a:t>
            </a:r>
            <a:r>
              <a:rPr lang="en-US" dirty="0">
                <a:ea typeface="+mn-lt"/>
                <a:cs typeface="+mn-lt"/>
              </a:rPr>
              <a:t>, </a:t>
            </a:r>
            <a:r>
              <a:rPr lang="en-US" dirty="0" err="1">
                <a:ea typeface="+mn-lt"/>
                <a:cs typeface="+mn-lt"/>
              </a:rPr>
              <a:t>ноги</a:t>
            </a:r>
            <a:r>
              <a:rPr lang="en-US" dirty="0">
                <a:ea typeface="+mn-lt"/>
                <a:cs typeface="+mn-lt"/>
              </a:rPr>
              <a:t> </a:t>
            </a:r>
            <a:r>
              <a:rPr lang="en-US" dirty="0" err="1">
                <a:ea typeface="+mn-lt"/>
                <a:cs typeface="+mn-lt"/>
              </a:rPr>
              <a:t>незначительно</a:t>
            </a:r>
            <a:r>
              <a:rPr lang="en-US" dirty="0">
                <a:ea typeface="+mn-lt"/>
                <a:cs typeface="+mn-lt"/>
              </a:rPr>
              <a:t> </a:t>
            </a:r>
            <a:r>
              <a:rPr lang="en-US" dirty="0" err="1">
                <a:ea typeface="+mn-lt"/>
                <a:cs typeface="+mn-lt"/>
              </a:rPr>
              <a:t>сгибаются</a:t>
            </a:r>
            <a:r>
              <a:rPr lang="en-US" dirty="0">
                <a:ea typeface="+mn-lt"/>
                <a:cs typeface="+mn-lt"/>
              </a:rPr>
              <a:t> в </a:t>
            </a:r>
            <a:r>
              <a:rPr lang="en-US" dirty="0" err="1">
                <a:ea typeface="+mn-lt"/>
                <a:cs typeface="+mn-lt"/>
              </a:rPr>
              <a:t>коленях</a:t>
            </a:r>
            <a:r>
              <a:rPr lang="en-US" dirty="0">
                <a:ea typeface="+mn-lt"/>
                <a:cs typeface="+mn-lt"/>
              </a:rPr>
              <a:t>.</a:t>
            </a:r>
            <a:endParaRPr lang="en-US" dirty="0"/>
          </a:p>
          <a:p>
            <a:pPr algn="just"/>
            <a:r>
              <a:rPr lang="en-US" b="1" dirty="0" err="1">
                <a:ea typeface="+mn-lt"/>
                <a:cs typeface="+mn-lt"/>
              </a:rPr>
              <a:t>Удар</a:t>
            </a:r>
            <a:endParaRPr lang="en-US" dirty="0" err="1"/>
          </a:p>
          <a:p>
            <a:pPr algn="just"/>
            <a:r>
              <a:rPr lang="en-US" dirty="0" err="1">
                <a:ea typeface="+mn-lt"/>
                <a:cs typeface="+mn-lt"/>
              </a:rPr>
              <a:t>Правая</a:t>
            </a:r>
            <a:r>
              <a:rPr lang="en-US" dirty="0">
                <a:ea typeface="+mn-lt"/>
                <a:cs typeface="+mn-lt"/>
              </a:rPr>
              <a:t> </a:t>
            </a:r>
            <a:r>
              <a:rPr lang="en-US" dirty="0" err="1">
                <a:ea typeface="+mn-lt"/>
                <a:cs typeface="+mn-lt"/>
              </a:rPr>
              <a:t>рука</a:t>
            </a:r>
            <a:r>
              <a:rPr lang="en-US" dirty="0">
                <a:ea typeface="+mn-lt"/>
                <a:cs typeface="+mn-lt"/>
              </a:rPr>
              <a:t> </a:t>
            </a:r>
            <a:r>
              <a:rPr lang="en-US" dirty="0" err="1">
                <a:ea typeface="+mn-lt"/>
                <a:cs typeface="+mn-lt"/>
              </a:rPr>
              <a:t>выпрямляется</a:t>
            </a:r>
            <a:r>
              <a:rPr lang="en-US" dirty="0">
                <a:ea typeface="+mn-lt"/>
                <a:cs typeface="+mn-lt"/>
              </a:rPr>
              <a:t> в </a:t>
            </a:r>
            <a:r>
              <a:rPr lang="en-US" dirty="0" err="1">
                <a:ea typeface="+mn-lt"/>
                <a:cs typeface="+mn-lt"/>
              </a:rPr>
              <a:t>локтевом</a:t>
            </a:r>
            <a:r>
              <a:rPr lang="en-US" dirty="0">
                <a:ea typeface="+mn-lt"/>
                <a:cs typeface="+mn-lt"/>
              </a:rPr>
              <a:t> </a:t>
            </a:r>
            <a:r>
              <a:rPr lang="en-US" dirty="0" err="1">
                <a:ea typeface="+mn-lt"/>
                <a:cs typeface="+mn-lt"/>
              </a:rPr>
              <a:t>суставе</a:t>
            </a:r>
            <a:r>
              <a:rPr lang="en-US" dirty="0">
                <a:ea typeface="+mn-lt"/>
                <a:cs typeface="+mn-lt"/>
              </a:rPr>
              <a:t>, </a:t>
            </a:r>
            <a:r>
              <a:rPr lang="en-US" dirty="0" err="1">
                <a:ea typeface="+mn-lt"/>
                <a:cs typeface="+mn-lt"/>
              </a:rPr>
              <a:t>вытягивается</a:t>
            </a:r>
            <a:r>
              <a:rPr lang="en-US" dirty="0">
                <a:ea typeface="+mn-lt"/>
                <a:cs typeface="+mn-lt"/>
              </a:rPr>
              <a:t> </a:t>
            </a:r>
            <a:r>
              <a:rPr lang="en-US" dirty="0" err="1">
                <a:ea typeface="+mn-lt"/>
                <a:cs typeface="+mn-lt"/>
              </a:rPr>
              <a:t>вверх-вперед</a:t>
            </a:r>
            <a:r>
              <a:rPr lang="en-US" dirty="0">
                <a:ea typeface="+mn-lt"/>
                <a:cs typeface="+mn-lt"/>
              </a:rPr>
              <a:t>, </a:t>
            </a:r>
            <a:r>
              <a:rPr lang="en-US" dirty="0" err="1">
                <a:ea typeface="+mn-lt"/>
                <a:cs typeface="+mn-lt"/>
              </a:rPr>
              <a:t>далее</a:t>
            </a:r>
            <a:r>
              <a:rPr lang="en-US" dirty="0">
                <a:ea typeface="+mn-lt"/>
                <a:cs typeface="+mn-lt"/>
              </a:rPr>
              <a:t> </a:t>
            </a:r>
            <a:r>
              <a:rPr lang="en-US" dirty="0" err="1">
                <a:ea typeface="+mn-lt"/>
                <a:cs typeface="+mn-lt"/>
              </a:rPr>
              <a:t>выполняется</a:t>
            </a:r>
            <a:r>
              <a:rPr lang="en-US" dirty="0">
                <a:ea typeface="+mn-lt"/>
                <a:cs typeface="+mn-lt"/>
              </a:rPr>
              <a:t> </a:t>
            </a:r>
            <a:r>
              <a:rPr lang="en-US" dirty="0" err="1">
                <a:ea typeface="+mn-lt"/>
                <a:cs typeface="+mn-lt"/>
              </a:rPr>
              <a:t>резкий</a:t>
            </a:r>
            <a:r>
              <a:rPr lang="en-US" dirty="0">
                <a:ea typeface="+mn-lt"/>
                <a:cs typeface="+mn-lt"/>
              </a:rPr>
              <a:t> </a:t>
            </a:r>
            <a:r>
              <a:rPr lang="en-US" dirty="0" err="1">
                <a:ea typeface="+mn-lt"/>
                <a:cs typeface="+mn-lt"/>
              </a:rPr>
              <a:t>удар</a:t>
            </a:r>
            <a:r>
              <a:rPr lang="en-US" dirty="0">
                <a:ea typeface="+mn-lt"/>
                <a:cs typeface="+mn-lt"/>
              </a:rPr>
              <a:t>, </a:t>
            </a:r>
            <a:r>
              <a:rPr lang="en-US" dirty="0" err="1">
                <a:ea typeface="+mn-lt"/>
                <a:cs typeface="+mn-lt"/>
              </a:rPr>
              <a:t>при</a:t>
            </a:r>
            <a:r>
              <a:rPr lang="en-US" dirty="0">
                <a:ea typeface="+mn-lt"/>
                <a:cs typeface="+mn-lt"/>
              </a:rPr>
              <a:t> </a:t>
            </a:r>
            <a:r>
              <a:rPr lang="en-US" dirty="0" err="1">
                <a:ea typeface="+mn-lt"/>
                <a:cs typeface="+mn-lt"/>
              </a:rPr>
              <a:t>этом</a:t>
            </a:r>
            <a:r>
              <a:rPr lang="en-US" dirty="0">
                <a:ea typeface="+mn-lt"/>
                <a:cs typeface="+mn-lt"/>
              </a:rPr>
              <a:t> </a:t>
            </a:r>
            <a:r>
              <a:rPr lang="en-US" dirty="0" err="1">
                <a:ea typeface="+mn-lt"/>
                <a:cs typeface="+mn-lt"/>
              </a:rPr>
              <a:t>кисть</a:t>
            </a:r>
            <a:r>
              <a:rPr lang="en-US" dirty="0">
                <a:ea typeface="+mn-lt"/>
                <a:cs typeface="+mn-lt"/>
              </a:rPr>
              <a:t> </a:t>
            </a:r>
            <a:r>
              <a:rPr lang="en-US" dirty="0" err="1">
                <a:ea typeface="+mn-lt"/>
                <a:cs typeface="+mn-lt"/>
              </a:rPr>
              <a:t>накладывается</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мяч</a:t>
            </a:r>
            <a:r>
              <a:rPr lang="en-US" dirty="0">
                <a:ea typeface="+mn-lt"/>
                <a:cs typeface="+mn-lt"/>
              </a:rPr>
              <a:t> </a:t>
            </a:r>
            <a:r>
              <a:rPr lang="en-US" dirty="0" err="1">
                <a:ea typeface="+mn-lt"/>
                <a:cs typeface="+mn-lt"/>
              </a:rPr>
              <a:t>сзади-сверху</a:t>
            </a:r>
            <a:r>
              <a:rPr lang="en-US" dirty="0">
                <a:ea typeface="+mn-lt"/>
                <a:cs typeface="+mn-lt"/>
              </a:rPr>
              <a:t> и </a:t>
            </a:r>
            <a:r>
              <a:rPr lang="en-US" dirty="0" err="1">
                <a:ea typeface="+mn-lt"/>
                <a:cs typeface="+mn-lt"/>
              </a:rPr>
              <a:t>выполняется</a:t>
            </a:r>
            <a:r>
              <a:rPr lang="en-US" dirty="0">
                <a:ea typeface="+mn-lt"/>
                <a:cs typeface="+mn-lt"/>
              </a:rPr>
              <a:t> </a:t>
            </a:r>
            <a:r>
              <a:rPr lang="en-US" dirty="0" err="1">
                <a:ea typeface="+mn-lt"/>
                <a:cs typeface="+mn-lt"/>
              </a:rPr>
              <a:t>движение</a:t>
            </a:r>
            <a:r>
              <a:rPr lang="en-US" dirty="0">
                <a:ea typeface="+mn-lt"/>
                <a:cs typeface="+mn-lt"/>
              </a:rPr>
              <a:t> </a:t>
            </a:r>
            <a:r>
              <a:rPr lang="en-US" dirty="0" err="1">
                <a:ea typeface="+mn-lt"/>
                <a:cs typeface="+mn-lt"/>
              </a:rPr>
              <a:t>кисти</a:t>
            </a:r>
            <a:r>
              <a:rPr lang="en-US" dirty="0">
                <a:ea typeface="+mn-lt"/>
                <a:cs typeface="+mn-lt"/>
              </a:rPr>
              <a:t> </a:t>
            </a:r>
            <a:r>
              <a:rPr lang="en-US" dirty="0" err="1">
                <a:ea typeface="+mn-lt"/>
                <a:cs typeface="+mn-lt"/>
              </a:rPr>
              <a:t>вниз</a:t>
            </a:r>
            <a:r>
              <a:rPr lang="en-US" dirty="0">
                <a:ea typeface="+mn-lt"/>
                <a:cs typeface="+mn-lt"/>
              </a:rPr>
              <a:t>.</a:t>
            </a:r>
            <a:endParaRPr lang="en-US" dirty="0"/>
          </a:p>
          <a:p>
            <a:pPr algn="just"/>
            <a:r>
              <a:rPr lang="en-US" b="1" dirty="0" err="1">
                <a:ea typeface="+mn-lt"/>
                <a:cs typeface="+mn-lt"/>
              </a:rPr>
              <a:t>Приземление</a:t>
            </a:r>
            <a:endParaRPr lang="en-US" dirty="0" err="1"/>
          </a:p>
          <a:p>
            <a:pPr algn="just"/>
            <a:r>
              <a:rPr lang="en-US" dirty="0" err="1">
                <a:ea typeface="+mn-lt"/>
                <a:cs typeface="+mn-lt"/>
              </a:rPr>
              <a:t>Игрок</a:t>
            </a:r>
            <a:r>
              <a:rPr lang="en-US" dirty="0">
                <a:ea typeface="+mn-lt"/>
                <a:cs typeface="+mn-lt"/>
              </a:rPr>
              <a:t> </a:t>
            </a:r>
            <a:r>
              <a:rPr lang="en-US" dirty="0" err="1">
                <a:ea typeface="+mn-lt"/>
                <a:cs typeface="+mn-lt"/>
              </a:rPr>
              <a:t>приземляется</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согнутые</a:t>
            </a:r>
            <a:r>
              <a:rPr lang="en-US" dirty="0">
                <a:ea typeface="+mn-lt"/>
                <a:cs typeface="+mn-lt"/>
              </a:rPr>
              <a:t> </a:t>
            </a:r>
            <a:r>
              <a:rPr lang="en-US" dirty="0" err="1">
                <a:ea typeface="+mn-lt"/>
                <a:cs typeface="+mn-lt"/>
              </a:rPr>
              <a:t>ноги</a:t>
            </a:r>
            <a:r>
              <a:rPr lang="en-US" dirty="0">
                <a:ea typeface="+mn-lt"/>
                <a:cs typeface="+mn-lt"/>
              </a:rPr>
              <a:t>, </a:t>
            </a:r>
            <a:r>
              <a:rPr lang="en-US" dirty="0" err="1">
                <a:ea typeface="+mn-lt"/>
                <a:cs typeface="+mn-lt"/>
              </a:rPr>
              <a:t>что</a:t>
            </a:r>
            <a:r>
              <a:rPr lang="en-US" dirty="0">
                <a:ea typeface="+mn-lt"/>
                <a:cs typeface="+mn-lt"/>
              </a:rPr>
              <a:t> </a:t>
            </a:r>
            <a:r>
              <a:rPr lang="en-US" dirty="0" err="1">
                <a:ea typeface="+mn-lt"/>
                <a:cs typeface="+mn-lt"/>
              </a:rPr>
              <a:t>предохраняет</a:t>
            </a:r>
            <a:r>
              <a:rPr lang="en-US" dirty="0">
                <a:ea typeface="+mn-lt"/>
                <a:cs typeface="+mn-lt"/>
              </a:rPr>
              <a:t> </a:t>
            </a:r>
            <a:r>
              <a:rPr lang="en-US" dirty="0" err="1">
                <a:ea typeface="+mn-lt"/>
                <a:cs typeface="+mn-lt"/>
              </a:rPr>
              <a:t>опорно-двигательный</a:t>
            </a:r>
            <a:r>
              <a:rPr lang="en-US" dirty="0">
                <a:ea typeface="+mn-lt"/>
                <a:cs typeface="+mn-lt"/>
              </a:rPr>
              <a:t> </a:t>
            </a:r>
            <a:r>
              <a:rPr lang="en-US" dirty="0" err="1">
                <a:ea typeface="+mn-lt"/>
                <a:cs typeface="+mn-lt"/>
              </a:rPr>
              <a:t>аппарат</a:t>
            </a:r>
            <a:r>
              <a:rPr lang="en-US" dirty="0">
                <a:ea typeface="+mn-lt"/>
                <a:cs typeface="+mn-lt"/>
              </a:rPr>
              <a:t> </a:t>
            </a:r>
            <a:r>
              <a:rPr lang="en-US" dirty="0" err="1">
                <a:ea typeface="+mn-lt"/>
                <a:cs typeface="+mn-lt"/>
              </a:rPr>
              <a:t>от</a:t>
            </a:r>
            <a:r>
              <a:rPr lang="en-US" dirty="0">
                <a:ea typeface="+mn-lt"/>
                <a:cs typeface="+mn-lt"/>
              </a:rPr>
              <a:t> </a:t>
            </a:r>
            <a:r>
              <a:rPr lang="en-US" dirty="0" err="1">
                <a:ea typeface="+mn-lt"/>
                <a:cs typeface="+mn-lt"/>
              </a:rPr>
              <a:t>травм</a:t>
            </a:r>
            <a:r>
              <a:rPr lang="en-US" dirty="0">
                <a:ea typeface="+mn-lt"/>
                <a:cs typeface="+mn-lt"/>
              </a:rPr>
              <a:t> и </a:t>
            </a:r>
            <a:r>
              <a:rPr lang="en-US" dirty="0" err="1">
                <a:ea typeface="+mn-lt"/>
                <a:cs typeface="+mn-lt"/>
              </a:rPr>
              <a:t>позволяет</a:t>
            </a:r>
            <a:r>
              <a:rPr lang="en-US" dirty="0">
                <a:ea typeface="+mn-lt"/>
                <a:cs typeface="+mn-lt"/>
              </a:rPr>
              <a:t> </a:t>
            </a:r>
            <a:r>
              <a:rPr lang="en-US" dirty="0" err="1">
                <a:ea typeface="+mn-lt"/>
                <a:cs typeface="+mn-lt"/>
              </a:rPr>
              <a:t>сразу</a:t>
            </a:r>
            <a:r>
              <a:rPr lang="en-US" dirty="0">
                <a:ea typeface="+mn-lt"/>
                <a:cs typeface="+mn-lt"/>
              </a:rPr>
              <a:t> </a:t>
            </a:r>
            <a:r>
              <a:rPr lang="en-US" dirty="0" err="1">
                <a:ea typeface="+mn-lt"/>
                <a:cs typeface="+mn-lt"/>
              </a:rPr>
              <a:t>перейти</a:t>
            </a:r>
            <a:r>
              <a:rPr lang="en-US" dirty="0">
                <a:ea typeface="+mn-lt"/>
                <a:cs typeface="+mn-lt"/>
              </a:rPr>
              <a:t> к </a:t>
            </a:r>
            <a:r>
              <a:rPr lang="en-US" dirty="0" err="1">
                <a:ea typeface="+mn-lt"/>
                <a:cs typeface="+mn-lt"/>
              </a:rPr>
              <a:t>последующим</a:t>
            </a:r>
            <a:r>
              <a:rPr lang="en-US" dirty="0">
                <a:ea typeface="+mn-lt"/>
                <a:cs typeface="+mn-lt"/>
              </a:rPr>
              <a:t> </a:t>
            </a:r>
            <a:r>
              <a:rPr lang="en-US" dirty="0" err="1">
                <a:ea typeface="+mn-lt"/>
                <a:cs typeface="+mn-lt"/>
              </a:rPr>
              <a:t>игровым</a:t>
            </a:r>
            <a:r>
              <a:rPr lang="en-US" dirty="0">
                <a:ea typeface="+mn-lt"/>
                <a:cs typeface="+mn-lt"/>
              </a:rPr>
              <a:t> </a:t>
            </a:r>
            <a:r>
              <a:rPr lang="en-US" dirty="0" err="1">
                <a:ea typeface="+mn-lt"/>
                <a:cs typeface="+mn-lt"/>
              </a:rPr>
              <a:t>действиям</a:t>
            </a:r>
            <a:r>
              <a:rPr lang="en-US" dirty="0">
                <a:ea typeface="+mn-lt"/>
                <a:cs typeface="+mn-lt"/>
              </a:rPr>
              <a:t>.</a:t>
            </a:r>
            <a:endParaRPr lang="en-US" dirty="0"/>
          </a:p>
          <a:p>
            <a:pPr algn="just"/>
            <a:r>
              <a:rPr lang="en-US" b="1" dirty="0" err="1">
                <a:ea typeface="+mn-lt"/>
                <a:cs typeface="+mn-lt"/>
              </a:rPr>
              <a:t>Блокирование</a:t>
            </a:r>
            <a:endParaRPr lang="en-US" dirty="0" err="1"/>
          </a:p>
          <a:p>
            <a:pPr algn="just"/>
            <a:r>
              <a:rPr lang="en-US" i="1" dirty="0" err="1">
                <a:ea typeface="+mn-lt"/>
                <a:cs typeface="+mn-lt"/>
              </a:rPr>
              <a:t>Блокирование</a:t>
            </a:r>
            <a:r>
              <a:rPr lang="en-US" i="1" dirty="0">
                <a:ea typeface="+mn-lt"/>
                <a:cs typeface="+mn-lt"/>
              </a:rPr>
              <a:t> </a:t>
            </a:r>
            <a:r>
              <a:rPr lang="en-US" dirty="0">
                <a:ea typeface="+mn-lt"/>
                <a:cs typeface="+mn-lt"/>
              </a:rPr>
              <a:t>– </a:t>
            </a:r>
            <a:r>
              <a:rPr lang="en-US" dirty="0" err="1">
                <a:ea typeface="+mn-lt"/>
                <a:cs typeface="+mn-lt"/>
              </a:rPr>
              <a:t>прием</a:t>
            </a:r>
            <a:r>
              <a:rPr lang="en-US" dirty="0">
                <a:ea typeface="+mn-lt"/>
                <a:cs typeface="+mn-lt"/>
              </a:rPr>
              <a:t> </a:t>
            </a:r>
            <a:r>
              <a:rPr lang="en-US" dirty="0" err="1">
                <a:ea typeface="+mn-lt"/>
                <a:cs typeface="+mn-lt"/>
              </a:rPr>
              <a:t>игры</a:t>
            </a:r>
            <a:r>
              <a:rPr lang="en-US" dirty="0">
                <a:ea typeface="+mn-lt"/>
                <a:cs typeface="+mn-lt"/>
              </a:rPr>
              <a:t>, </a:t>
            </a:r>
            <a:r>
              <a:rPr lang="en-US" dirty="0" err="1">
                <a:ea typeface="+mn-lt"/>
                <a:cs typeface="+mn-lt"/>
              </a:rPr>
              <a:t>который</a:t>
            </a:r>
            <a:r>
              <a:rPr lang="en-US" dirty="0">
                <a:ea typeface="+mn-lt"/>
                <a:cs typeface="+mn-lt"/>
              </a:rPr>
              <a:t> </a:t>
            </a:r>
            <a:r>
              <a:rPr lang="en-US" dirty="0" err="1">
                <a:ea typeface="+mn-lt"/>
                <a:cs typeface="+mn-lt"/>
              </a:rPr>
              <a:t>применяется</a:t>
            </a:r>
            <a:r>
              <a:rPr lang="en-US" dirty="0">
                <a:ea typeface="+mn-lt"/>
                <a:cs typeface="+mn-lt"/>
              </a:rPr>
              <a:t> </a:t>
            </a:r>
            <a:r>
              <a:rPr lang="en-US" dirty="0" err="1">
                <a:ea typeface="+mn-lt"/>
                <a:cs typeface="+mn-lt"/>
              </a:rPr>
              <a:t>для</a:t>
            </a:r>
            <a:r>
              <a:rPr lang="en-US" dirty="0">
                <a:ea typeface="+mn-lt"/>
                <a:cs typeface="+mn-lt"/>
              </a:rPr>
              <a:t> </a:t>
            </a:r>
            <a:r>
              <a:rPr lang="en-US" dirty="0" err="1">
                <a:ea typeface="+mn-lt"/>
                <a:cs typeface="+mn-lt"/>
              </a:rPr>
              <a:t>противодействия</a:t>
            </a:r>
            <a:r>
              <a:rPr lang="en-US" dirty="0">
                <a:ea typeface="+mn-lt"/>
                <a:cs typeface="+mn-lt"/>
              </a:rPr>
              <a:t> </a:t>
            </a:r>
            <a:r>
              <a:rPr lang="en-US" dirty="0" err="1">
                <a:ea typeface="+mn-lt"/>
                <a:cs typeface="+mn-lt"/>
              </a:rPr>
              <a:t>атакующим</a:t>
            </a:r>
            <a:r>
              <a:rPr lang="en-US" dirty="0">
                <a:ea typeface="+mn-lt"/>
                <a:cs typeface="+mn-lt"/>
              </a:rPr>
              <a:t> </a:t>
            </a:r>
            <a:r>
              <a:rPr lang="en-US" dirty="0" err="1">
                <a:ea typeface="+mn-lt"/>
                <a:cs typeface="+mn-lt"/>
              </a:rPr>
              <a:t>ударам</a:t>
            </a:r>
            <a:r>
              <a:rPr lang="en-US" dirty="0">
                <a:ea typeface="+mn-lt"/>
                <a:cs typeface="+mn-lt"/>
              </a:rPr>
              <a:t> </a:t>
            </a:r>
            <a:r>
              <a:rPr lang="en-US" dirty="0" err="1">
                <a:ea typeface="+mn-lt"/>
                <a:cs typeface="+mn-lt"/>
              </a:rPr>
              <a:t>соперника</a:t>
            </a:r>
            <a:r>
              <a:rPr lang="en-US" dirty="0">
                <a:ea typeface="+mn-lt"/>
                <a:cs typeface="+mn-lt"/>
              </a:rPr>
              <a:t>. </a:t>
            </a:r>
            <a:r>
              <a:rPr lang="en-US" dirty="0" err="1">
                <a:ea typeface="+mn-lt"/>
                <a:cs typeface="+mn-lt"/>
              </a:rPr>
              <a:t>Блокирующие</a:t>
            </a:r>
            <a:r>
              <a:rPr lang="en-US" dirty="0">
                <a:ea typeface="+mn-lt"/>
                <a:cs typeface="+mn-lt"/>
              </a:rPr>
              <a:t> </a:t>
            </a:r>
            <a:r>
              <a:rPr lang="en-US" dirty="0" err="1">
                <a:ea typeface="+mn-lt"/>
                <a:cs typeface="+mn-lt"/>
              </a:rPr>
              <a:t>находятся</a:t>
            </a:r>
            <a:r>
              <a:rPr lang="en-US" dirty="0">
                <a:ea typeface="+mn-lt"/>
                <a:cs typeface="+mn-lt"/>
              </a:rPr>
              <a:t> </a:t>
            </a:r>
            <a:r>
              <a:rPr lang="en-US" dirty="0" err="1">
                <a:ea typeface="+mn-lt"/>
                <a:cs typeface="+mn-lt"/>
              </a:rPr>
              <a:t>близко</a:t>
            </a:r>
            <a:r>
              <a:rPr lang="en-US" dirty="0">
                <a:ea typeface="+mn-lt"/>
                <a:cs typeface="+mn-lt"/>
              </a:rPr>
              <a:t> </a:t>
            </a:r>
            <a:r>
              <a:rPr lang="en-US" dirty="0" err="1">
                <a:ea typeface="+mn-lt"/>
                <a:cs typeface="+mn-lt"/>
              </a:rPr>
              <a:t>от</a:t>
            </a:r>
            <a:r>
              <a:rPr lang="en-US" dirty="0">
                <a:ea typeface="+mn-lt"/>
                <a:cs typeface="+mn-lt"/>
              </a:rPr>
              <a:t> </a:t>
            </a:r>
            <a:r>
              <a:rPr lang="en-US" dirty="0" err="1">
                <a:ea typeface="+mn-lt"/>
                <a:cs typeface="+mn-lt"/>
              </a:rPr>
              <a:t>сетки</a:t>
            </a:r>
            <a:r>
              <a:rPr lang="en-US" dirty="0">
                <a:ea typeface="+mn-lt"/>
                <a:cs typeface="+mn-lt"/>
              </a:rPr>
              <a:t> в </a:t>
            </a:r>
            <a:r>
              <a:rPr lang="en-US" dirty="0" err="1">
                <a:ea typeface="+mn-lt"/>
                <a:cs typeface="+mn-lt"/>
              </a:rPr>
              <a:t>высокой</a:t>
            </a:r>
            <a:r>
              <a:rPr lang="en-US" dirty="0">
                <a:ea typeface="+mn-lt"/>
                <a:cs typeface="+mn-lt"/>
              </a:rPr>
              <a:t> </a:t>
            </a:r>
            <a:r>
              <a:rPr lang="en-US" dirty="0" err="1">
                <a:ea typeface="+mn-lt"/>
                <a:cs typeface="+mn-lt"/>
              </a:rPr>
              <a:t>стойке</a:t>
            </a:r>
            <a:r>
              <a:rPr lang="en-US" dirty="0">
                <a:ea typeface="+mn-lt"/>
                <a:cs typeface="+mn-lt"/>
              </a:rPr>
              <a:t>, </a:t>
            </a:r>
            <a:r>
              <a:rPr lang="en-US" dirty="0" err="1">
                <a:ea typeface="+mn-lt"/>
                <a:cs typeface="+mn-lt"/>
              </a:rPr>
              <a:t>руки</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уровне</a:t>
            </a:r>
            <a:r>
              <a:rPr lang="en-US" dirty="0">
                <a:ea typeface="+mn-lt"/>
                <a:cs typeface="+mn-lt"/>
              </a:rPr>
              <a:t> </a:t>
            </a:r>
            <a:r>
              <a:rPr lang="en-US" dirty="0" err="1">
                <a:ea typeface="+mn-lt"/>
                <a:cs typeface="+mn-lt"/>
              </a:rPr>
              <a:t>плеч</a:t>
            </a:r>
            <a:r>
              <a:rPr lang="en-US" dirty="0">
                <a:ea typeface="+mn-lt"/>
                <a:cs typeface="+mn-lt"/>
              </a:rPr>
              <a:t>, </a:t>
            </a:r>
            <a:r>
              <a:rPr lang="en-US" dirty="0" err="1">
                <a:ea typeface="+mn-lt"/>
                <a:cs typeface="+mn-lt"/>
              </a:rPr>
              <a:t>стопы</a:t>
            </a:r>
            <a:r>
              <a:rPr lang="en-US" dirty="0">
                <a:ea typeface="+mn-lt"/>
                <a:cs typeface="+mn-lt"/>
              </a:rPr>
              <a:t> </a:t>
            </a:r>
            <a:r>
              <a:rPr lang="en-US" dirty="0" err="1">
                <a:ea typeface="+mn-lt"/>
                <a:cs typeface="+mn-lt"/>
              </a:rPr>
              <a:t>параллельны</a:t>
            </a:r>
            <a:r>
              <a:rPr lang="en-US" dirty="0">
                <a:ea typeface="+mn-lt"/>
                <a:cs typeface="+mn-lt"/>
              </a:rPr>
              <a:t>.</a:t>
            </a:r>
            <a:endParaRPr lang="en-US" dirty="0"/>
          </a:p>
          <a:p>
            <a:pPr algn="just"/>
            <a:r>
              <a:rPr lang="en-US" dirty="0" err="1">
                <a:ea typeface="+mn-lt"/>
                <a:cs typeface="+mn-lt"/>
              </a:rPr>
              <a:t>Перед</a:t>
            </a:r>
            <a:r>
              <a:rPr lang="en-US" dirty="0">
                <a:ea typeface="+mn-lt"/>
                <a:cs typeface="+mn-lt"/>
              </a:rPr>
              <a:t> </a:t>
            </a:r>
            <a:r>
              <a:rPr lang="en-US" dirty="0" err="1">
                <a:ea typeface="+mn-lt"/>
                <a:cs typeface="+mn-lt"/>
              </a:rPr>
              <a:t>прыжком</a:t>
            </a:r>
            <a:r>
              <a:rPr lang="en-US" dirty="0">
                <a:ea typeface="+mn-lt"/>
                <a:cs typeface="+mn-lt"/>
              </a:rPr>
              <a:t> </a:t>
            </a:r>
            <a:r>
              <a:rPr lang="en-US" dirty="0" err="1">
                <a:ea typeface="+mn-lt"/>
                <a:cs typeface="+mn-lt"/>
              </a:rPr>
              <a:t>игрок</a:t>
            </a:r>
            <a:r>
              <a:rPr lang="en-US" dirty="0">
                <a:ea typeface="+mn-lt"/>
                <a:cs typeface="+mn-lt"/>
              </a:rPr>
              <a:t> </a:t>
            </a:r>
            <a:r>
              <a:rPr lang="en-US" dirty="0" err="1">
                <a:ea typeface="+mn-lt"/>
                <a:cs typeface="+mn-lt"/>
              </a:rPr>
              <a:t>приседает</a:t>
            </a:r>
            <a:r>
              <a:rPr lang="en-US" dirty="0">
                <a:ea typeface="+mn-lt"/>
                <a:cs typeface="+mn-lt"/>
              </a:rPr>
              <a:t> и с </a:t>
            </a:r>
            <a:r>
              <a:rPr lang="en-US" dirty="0" err="1">
                <a:ea typeface="+mn-lt"/>
                <a:cs typeface="+mn-lt"/>
              </a:rPr>
              <a:t>помощью</a:t>
            </a:r>
            <a:r>
              <a:rPr lang="en-US" dirty="0">
                <a:ea typeface="+mn-lt"/>
                <a:cs typeface="+mn-lt"/>
              </a:rPr>
              <a:t> </a:t>
            </a:r>
            <a:r>
              <a:rPr lang="en-US" dirty="0" err="1">
                <a:ea typeface="+mn-lt"/>
                <a:cs typeface="+mn-lt"/>
              </a:rPr>
              <a:t>взмаха</a:t>
            </a:r>
            <a:r>
              <a:rPr lang="en-US" dirty="0">
                <a:ea typeface="+mn-lt"/>
                <a:cs typeface="+mn-lt"/>
              </a:rPr>
              <a:t> </a:t>
            </a:r>
            <a:r>
              <a:rPr lang="en-US" dirty="0" err="1">
                <a:ea typeface="+mn-lt"/>
                <a:cs typeface="+mn-lt"/>
              </a:rPr>
              <a:t>согнутыми</a:t>
            </a:r>
            <a:r>
              <a:rPr lang="en-US" dirty="0">
                <a:ea typeface="+mn-lt"/>
                <a:cs typeface="+mn-lt"/>
              </a:rPr>
              <a:t> </a:t>
            </a:r>
            <a:r>
              <a:rPr lang="en-US" dirty="0" err="1">
                <a:ea typeface="+mn-lt"/>
                <a:cs typeface="+mn-lt"/>
              </a:rPr>
              <a:t>руками</a:t>
            </a:r>
            <a:r>
              <a:rPr lang="en-US" dirty="0">
                <a:ea typeface="+mn-lt"/>
                <a:cs typeface="+mn-lt"/>
              </a:rPr>
              <a:t> </a:t>
            </a:r>
            <a:r>
              <a:rPr lang="en-US" dirty="0" err="1">
                <a:ea typeface="+mn-lt"/>
                <a:cs typeface="+mn-lt"/>
              </a:rPr>
              <a:t>выпрыгивает</a:t>
            </a:r>
            <a:r>
              <a:rPr lang="en-US" dirty="0">
                <a:ea typeface="+mn-lt"/>
                <a:cs typeface="+mn-lt"/>
              </a:rPr>
              <a:t> </a:t>
            </a:r>
            <a:r>
              <a:rPr lang="en-US" dirty="0" err="1">
                <a:ea typeface="+mn-lt"/>
                <a:cs typeface="+mn-lt"/>
              </a:rPr>
              <a:t>вверх</a:t>
            </a:r>
            <a:r>
              <a:rPr lang="en-US" dirty="0">
                <a:ea typeface="+mn-lt"/>
                <a:cs typeface="+mn-lt"/>
              </a:rPr>
              <a:t>, </a:t>
            </a:r>
            <a:r>
              <a:rPr lang="en-US" dirty="0" err="1">
                <a:ea typeface="+mn-lt"/>
                <a:cs typeface="+mn-lt"/>
              </a:rPr>
              <a:t>разгибает</a:t>
            </a:r>
            <a:r>
              <a:rPr lang="en-US" dirty="0">
                <a:ea typeface="+mn-lt"/>
                <a:cs typeface="+mn-lt"/>
              </a:rPr>
              <a:t> </a:t>
            </a:r>
            <a:r>
              <a:rPr lang="en-US" dirty="0" err="1">
                <a:ea typeface="+mn-lt"/>
                <a:cs typeface="+mn-lt"/>
              </a:rPr>
              <a:t>руки</a:t>
            </a:r>
            <a:r>
              <a:rPr lang="en-US" dirty="0">
                <a:ea typeface="+mn-lt"/>
                <a:cs typeface="+mn-lt"/>
              </a:rPr>
              <a:t> в </a:t>
            </a:r>
            <a:r>
              <a:rPr lang="en-US" dirty="0" err="1">
                <a:ea typeface="+mn-lt"/>
                <a:cs typeface="+mn-lt"/>
              </a:rPr>
              <a:t>локтях</a:t>
            </a:r>
            <a:r>
              <a:rPr lang="en-US" dirty="0">
                <a:ea typeface="+mn-lt"/>
                <a:cs typeface="+mn-lt"/>
              </a:rPr>
              <a:t>, </a:t>
            </a:r>
            <a:r>
              <a:rPr lang="en-US" dirty="0" err="1">
                <a:ea typeface="+mn-lt"/>
                <a:cs typeface="+mn-lt"/>
              </a:rPr>
              <a:t>поднимает</a:t>
            </a:r>
            <a:r>
              <a:rPr lang="en-US" dirty="0">
                <a:ea typeface="+mn-lt"/>
                <a:cs typeface="+mn-lt"/>
              </a:rPr>
              <a:t> </a:t>
            </a:r>
            <a:r>
              <a:rPr lang="en-US" dirty="0" err="1">
                <a:ea typeface="+mn-lt"/>
                <a:cs typeface="+mn-lt"/>
              </a:rPr>
              <a:t>над</a:t>
            </a:r>
            <a:r>
              <a:rPr lang="en-US" dirty="0">
                <a:ea typeface="+mn-lt"/>
                <a:cs typeface="+mn-lt"/>
              </a:rPr>
              <a:t> </a:t>
            </a:r>
            <a:r>
              <a:rPr lang="en-US" dirty="0" err="1">
                <a:ea typeface="+mn-lt"/>
                <a:cs typeface="+mn-lt"/>
              </a:rPr>
              <a:t>сеткой</a:t>
            </a:r>
            <a:r>
              <a:rPr lang="en-US" dirty="0">
                <a:ea typeface="+mn-lt"/>
                <a:cs typeface="+mn-lt"/>
              </a:rPr>
              <a:t>, </a:t>
            </a:r>
            <a:r>
              <a:rPr lang="en-US" dirty="0" err="1">
                <a:ea typeface="+mn-lt"/>
                <a:cs typeface="+mn-lt"/>
              </a:rPr>
              <a:t>кисти</a:t>
            </a:r>
            <a:r>
              <a:rPr lang="en-US" dirty="0">
                <a:ea typeface="+mn-lt"/>
                <a:cs typeface="+mn-lt"/>
              </a:rPr>
              <a:t> </a:t>
            </a:r>
            <a:r>
              <a:rPr lang="en-US" dirty="0" err="1">
                <a:ea typeface="+mn-lt"/>
                <a:cs typeface="+mn-lt"/>
              </a:rPr>
              <a:t>напряжены</a:t>
            </a:r>
            <a:r>
              <a:rPr lang="en-US" dirty="0">
                <a:ea typeface="+mn-lt"/>
                <a:cs typeface="+mn-lt"/>
              </a:rPr>
              <a:t>, </a:t>
            </a:r>
            <a:r>
              <a:rPr lang="en-US" dirty="0" err="1">
                <a:ea typeface="+mn-lt"/>
                <a:cs typeface="+mn-lt"/>
              </a:rPr>
              <a:t>пальцы</a:t>
            </a:r>
            <a:r>
              <a:rPr lang="en-US" dirty="0">
                <a:ea typeface="+mn-lt"/>
                <a:cs typeface="+mn-lt"/>
              </a:rPr>
              <a:t> </a:t>
            </a:r>
            <a:r>
              <a:rPr lang="en-US" dirty="0" err="1">
                <a:ea typeface="+mn-lt"/>
                <a:cs typeface="+mn-lt"/>
              </a:rPr>
              <a:t>расставлены</a:t>
            </a:r>
            <a:r>
              <a:rPr lang="en-US" dirty="0">
                <a:ea typeface="+mn-lt"/>
                <a:cs typeface="+mn-lt"/>
              </a:rPr>
              <a:t>, </a:t>
            </a:r>
            <a:r>
              <a:rPr lang="en-US" dirty="0" err="1">
                <a:ea typeface="+mn-lt"/>
                <a:cs typeface="+mn-lt"/>
              </a:rPr>
              <a:t>кисти</a:t>
            </a:r>
            <a:r>
              <a:rPr lang="en-US" dirty="0">
                <a:ea typeface="+mn-lt"/>
                <a:cs typeface="+mn-lt"/>
              </a:rPr>
              <a:t> </a:t>
            </a:r>
            <a:r>
              <a:rPr lang="en-US" dirty="0" err="1">
                <a:ea typeface="+mn-lt"/>
                <a:cs typeface="+mn-lt"/>
              </a:rPr>
              <a:t>над</a:t>
            </a:r>
            <a:r>
              <a:rPr lang="en-US" dirty="0">
                <a:ea typeface="+mn-lt"/>
                <a:cs typeface="+mn-lt"/>
              </a:rPr>
              <a:t> </a:t>
            </a:r>
            <a:r>
              <a:rPr lang="en-US" dirty="0" err="1">
                <a:ea typeface="+mn-lt"/>
                <a:cs typeface="+mn-lt"/>
              </a:rPr>
              <a:t>сеткой</a:t>
            </a:r>
            <a:r>
              <a:rPr lang="en-US" dirty="0">
                <a:ea typeface="+mn-lt"/>
                <a:cs typeface="+mn-lt"/>
              </a:rPr>
              <a:t>. В </a:t>
            </a:r>
            <a:r>
              <a:rPr lang="en-US" dirty="0" err="1">
                <a:ea typeface="+mn-lt"/>
                <a:cs typeface="+mn-lt"/>
              </a:rPr>
              <a:t>момент</a:t>
            </a:r>
            <a:r>
              <a:rPr lang="en-US" dirty="0">
                <a:ea typeface="+mn-lt"/>
                <a:cs typeface="+mn-lt"/>
              </a:rPr>
              <a:t> </a:t>
            </a:r>
            <a:r>
              <a:rPr lang="en-US" dirty="0" err="1">
                <a:ea typeface="+mn-lt"/>
                <a:cs typeface="+mn-lt"/>
              </a:rPr>
              <a:t>удара</a:t>
            </a:r>
            <a:r>
              <a:rPr lang="en-US" dirty="0">
                <a:ea typeface="+mn-lt"/>
                <a:cs typeface="+mn-lt"/>
              </a:rPr>
              <a:t> </a:t>
            </a:r>
            <a:r>
              <a:rPr lang="en-US" dirty="0" err="1">
                <a:ea typeface="+mn-lt"/>
                <a:cs typeface="+mn-lt"/>
              </a:rPr>
              <a:t>кисти</a:t>
            </a:r>
            <a:r>
              <a:rPr lang="en-US" dirty="0">
                <a:ea typeface="+mn-lt"/>
                <a:cs typeface="+mn-lt"/>
              </a:rPr>
              <a:t> </a:t>
            </a:r>
            <a:r>
              <a:rPr lang="en-US" dirty="0" err="1">
                <a:ea typeface="+mn-lt"/>
                <a:cs typeface="+mn-lt"/>
              </a:rPr>
              <a:t>приближаются</a:t>
            </a:r>
            <a:r>
              <a:rPr lang="en-US" dirty="0">
                <a:ea typeface="+mn-lt"/>
                <a:cs typeface="+mn-lt"/>
              </a:rPr>
              <a:t> к </a:t>
            </a:r>
            <a:r>
              <a:rPr lang="en-US" dirty="0" err="1">
                <a:ea typeface="+mn-lt"/>
                <a:cs typeface="+mn-lt"/>
              </a:rPr>
              <a:t>мячу</a:t>
            </a:r>
            <a:r>
              <a:rPr lang="en-US" dirty="0">
                <a:ea typeface="+mn-lt"/>
                <a:cs typeface="+mn-lt"/>
              </a:rPr>
              <a:t>, </a:t>
            </a:r>
            <a:r>
              <a:rPr lang="en-US" dirty="0" err="1">
                <a:ea typeface="+mn-lt"/>
                <a:cs typeface="+mn-lt"/>
              </a:rPr>
              <a:t>амортизируют</a:t>
            </a:r>
            <a:r>
              <a:rPr lang="en-US" dirty="0">
                <a:ea typeface="+mn-lt"/>
                <a:cs typeface="+mn-lt"/>
              </a:rPr>
              <a:t> </a:t>
            </a:r>
            <a:r>
              <a:rPr lang="en-US" dirty="0" err="1">
                <a:ea typeface="+mn-lt"/>
                <a:cs typeface="+mn-lt"/>
              </a:rPr>
              <a:t>удар</a:t>
            </a:r>
            <a:r>
              <a:rPr lang="en-US" dirty="0">
                <a:ea typeface="+mn-lt"/>
                <a:cs typeface="+mn-lt"/>
              </a:rPr>
              <a:t>. Кисти </a:t>
            </a:r>
            <a:r>
              <a:rPr lang="en-US" dirty="0" err="1">
                <a:ea typeface="+mn-lt"/>
                <a:cs typeface="+mn-lt"/>
              </a:rPr>
              <a:t>направляют</a:t>
            </a:r>
            <a:r>
              <a:rPr lang="en-US" dirty="0">
                <a:ea typeface="+mn-lt"/>
                <a:cs typeface="+mn-lt"/>
              </a:rPr>
              <a:t> </a:t>
            </a:r>
            <a:r>
              <a:rPr lang="en-US" dirty="0" err="1">
                <a:ea typeface="+mn-lt"/>
                <a:cs typeface="+mn-lt"/>
              </a:rPr>
              <a:t>мяч</a:t>
            </a:r>
            <a:r>
              <a:rPr lang="en-US" dirty="0">
                <a:ea typeface="+mn-lt"/>
                <a:cs typeface="+mn-lt"/>
              </a:rPr>
              <a:t> </a:t>
            </a:r>
            <a:r>
              <a:rPr lang="en-US" dirty="0" err="1">
                <a:ea typeface="+mn-lt"/>
                <a:cs typeface="+mn-lt"/>
              </a:rPr>
              <a:t>вперед-вниз</a:t>
            </a:r>
            <a:r>
              <a:rPr lang="en-US" dirty="0">
                <a:ea typeface="+mn-lt"/>
                <a:cs typeface="+mn-lt"/>
              </a:rPr>
              <a:t> </a:t>
            </a:r>
            <a:r>
              <a:rPr lang="en-US" dirty="0" err="1">
                <a:ea typeface="+mn-lt"/>
                <a:cs typeface="+mn-lt"/>
              </a:rPr>
              <a:t>на</a:t>
            </a:r>
            <a:r>
              <a:rPr lang="en-US" dirty="0">
                <a:ea typeface="+mn-lt"/>
                <a:cs typeface="+mn-lt"/>
              </a:rPr>
              <a:t> </a:t>
            </a:r>
            <a:r>
              <a:rPr lang="en-US" dirty="0" err="1">
                <a:ea typeface="+mn-lt"/>
                <a:cs typeface="+mn-lt"/>
              </a:rPr>
              <a:t>площадку</a:t>
            </a:r>
            <a:r>
              <a:rPr lang="en-US" dirty="0">
                <a:ea typeface="+mn-lt"/>
                <a:cs typeface="+mn-lt"/>
              </a:rPr>
              <a:t> </a:t>
            </a:r>
            <a:r>
              <a:rPr lang="en-US" dirty="0" err="1">
                <a:ea typeface="+mn-lt"/>
                <a:cs typeface="+mn-lt"/>
              </a:rPr>
              <a:t>соперника</a:t>
            </a:r>
            <a:r>
              <a:rPr lang="en-US" dirty="0">
                <a:ea typeface="+mn-lt"/>
                <a:cs typeface="+mn-lt"/>
              </a:rPr>
              <a:t>.</a:t>
            </a:r>
            <a:endParaRPr lang="en-US" dirty="0"/>
          </a:p>
          <a:p>
            <a:endParaRPr lang="en-US" i="1" dirty="0"/>
          </a:p>
        </p:txBody>
      </p:sp>
    </p:spTree>
    <p:extLst>
      <p:ext uri="{BB962C8B-B14F-4D97-AF65-F5344CB8AC3E}">
        <p14:creationId xmlns:p14="http://schemas.microsoft.com/office/powerpoint/2010/main" val="694281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709097-1D5E-461B-A75A-2CB4E0B19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8E7CE3D-756A-41A4-9B20-2A2FC3A1E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спортивная игра, спорт, проигрыватель&#10;&#10;Автоматически созданное описание">
            <a:extLst>
              <a:ext uri="{FF2B5EF4-FFF2-40B4-BE49-F238E27FC236}">
                <a16:creationId xmlns:a16="http://schemas.microsoft.com/office/drawing/2014/main" id="{41A98F20-701E-1CEA-E5F7-A228E2D1AFC8}"/>
              </a:ext>
            </a:extLst>
          </p:cNvPr>
          <p:cNvPicPr>
            <a:picLocks noChangeAspect="1"/>
          </p:cNvPicPr>
          <p:nvPr/>
        </p:nvPicPr>
        <p:blipFill rotWithShape="1">
          <a:blip r:embed="rId2">
            <a:alphaModFix amt="50000"/>
          </a:blip>
          <a:srcRect t="37"/>
          <a:stretch/>
        </p:blipFill>
        <p:spPr>
          <a:xfrm>
            <a:off x="20" y="2520"/>
            <a:ext cx="12191980" cy="6855480"/>
          </a:xfrm>
          <a:prstGeom prst="rect">
            <a:avLst/>
          </a:prstGeom>
        </p:spPr>
      </p:pic>
      <p:sp>
        <p:nvSpPr>
          <p:cNvPr id="2" name="Заголовок 1">
            <a:extLst>
              <a:ext uri="{FF2B5EF4-FFF2-40B4-BE49-F238E27FC236}">
                <a16:creationId xmlns:a16="http://schemas.microsoft.com/office/drawing/2014/main" id="{C6FB5874-678F-98A2-5E9C-BABBD3A716B3}"/>
              </a:ext>
            </a:extLst>
          </p:cNvPr>
          <p:cNvSpPr>
            <a:spLocks noGrp="1"/>
          </p:cNvSpPr>
          <p:nvPr>
            <p:ph type="title"/>
          </p:nvPr>
        </p:nvSpPr>
        <p:spPr>
          <a:xfrm>
            <a:off x="1429566" y="1045445"/>
            <a:ext cx="9238434" cy="857559"/>
          </a:xfrm>
        </p:spPr>
        <p:txBody>
          <a:bodyPr>
            <a:normAutofit/>
          </a:bodyPr>
          <a:lstStyle/>
          <a:p>
            <a:r>
              <a:rPr lang="ru-RU" b="0">
                <a:solidFill>
                  <a:srgbClr val="FFFFFF"/>
                </a:solidFill>
              </a:rPr>
              <a:t>Заключение</a:t>
            </a:r>
            <a:endParaRPr lang="ru-RU">
              <a:solidFill>
                <a:srgbClr val="FFFFFF"/>
              </a:solidFill>
            </a:endParaRPr>
          </a:p>
          <a:p>
            <a:endParaRPr lang="ru-RU">
              <a:solidFill>
                <a:srgbClr val="FFFFFF"/>
              </a:solidFill>
            </a:endParaRPr>
          </a:p>
        </p:txBody>
      </p:sp>
      <p:cxnSp>
        <p:nvCxnSpPr>
          <p:cNvPr id="13" name="Straight Connector 12">
            <a:extLst>
              <a:ext uri="{FF2B5EF4-FFF2-40B4-BE49-F238E27FC236}">
                <a16:creationId xmlns:a16="http://schemas.microsoft.com/office/drawing/2014/main" id="{837CF948-9F12-4674-98E3-7A7FE57A19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2286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Объект 2">
            <a:extLst>
              <a:ext uri="{FF2B5EF4-FFF2-40B4-BE49-F238E27FC236}">
                <a16:creationId xmlns:a16="http://schemas.microsoft.com/office/drawing/2014/main" id="{E398FBC1-DAC2-D645-25B5-D5E2FC64A9C3}"/>
              </a:ext>
            </a:extLst>
          </p:cNvPr>
          <p:cNvSpPr>
            <a:spLocks noGrp="1"/>
          </p:cNvSpPr>
          <p:nvPr>
            <p:ph idx="1"/>
          </p:nvPr>
        </p:nvSpPr>
        <p:spPr>
          <a:xfrm>
            <a:off x="1429555" y="2743200"/>
            <a:ext cx="7955077" cy="3352800"/>
          </a:xfrm>
        </p:spPr>
        <p:txBody>
          <a:bodyPr vert="horz" lIns="91440" tIns="45720" rIns="91440" bIns="45720" rtlCol="0">
            <a:normAutofit/>
          </a:bodyPr>
          <a:lstStyle/>
          <a:p>
            <a:r>
              <a:rPr lang="ru-RU">
                <a:solidFill>
                  <a:srgbClr val="FFFFFF"/>
                </a:solidFill>
                <a:ea typeface="+mn-lt"/>
                <a:cs typeface="+mn-lt"/>
              </a:rPr>
              <a:t>Волейбол - одна из распространенных спортивных игр. Массовый, подлинно народный характер волейбола объясняется эмоциональностью, увлекательностью, доступностью, основанной как на простоте правил игры и несложности оборудования, так и, особенно, на соответствии получаемой нагрузки со степенью подготовленности игроков. Поэтому волейболом занимаются люди самых различных профессий и возрастов. Играют везде на воде, на песке, в зале.</a:t>
            </a:r>
            <a:endParaRPr lang="ru-RU">
              <a:solidFill>
                <a:srgbClr val="FFFFFF"/>
              </a:solidFill>
            </a:endParaRPr>
          </a:p>
        </p:txBody>
      </p:sp>
    </p:spTree>
    <p:extLst>
      <p:ext uri="{BB962C8B-B14F-4D97-AF65-F5344CB8AC3E}">
        <p14:creationId xmlns:p14="http://schemas.microsoft.com/office/powerpoint/2010/main" val="2854877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5709097-1D5E-461B-A75A-2CB4E0B19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8E7CE3D-756A-41A4-9B20-2A2FC3A1E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Обрезанное изображение людей, воспроизводимое волейбол на пляж">
            <a:extLst>
              <a:ext uri="{FF2B5EF4-FFF2-40B4-BE49-F238E27FC236}">
                <a16:creationId xmlns:a16="http://schemas.microsoft.com/office/drawing/2014/main" id="{244CB20F-892E-47AA-ACFB-64E377D45940}"/>
              </a:ext>
            </a:extLst>
          </p:cNvPr>
          <p:cNvPicPr>
            <a:picLocks noChangeAspect="1"/>
          </p:cNvPicPr>
          <p:nvPr/>
        </p:nvPicPr>
        <p:blipFill rotWithShape="1">
          <a:blip r:embed="rId2">
            <a:alphaModFix amt="50000"/>
          </a:blip>
          <a:srcRect t="7881" b="7881"/>
          <a:stretch/>
        </p:blipFill>
        <p:spPr>
          <a:xfrm>
            <a:off x="20" y="2520"/>
            <a:ext cx="12191980" cy="6855480"/>
          </a:xfrm>
          <a:prstGeom prst="rect">
            <a:avLst/>
          </a:prstGeom>
        </p:spPr>
      </p:pic>
      <p:sp>
        <p:nvSpPr>
          <p:cNvPr id="2" name="Заголовок 1">
            <a:extLst>
              <a:ext uri="{FF2B5EF4-FFF2-40B4-BE49-F238E27FC236}">
                <a16:creationId xmlns:a16="http://schemas.microsoft.com/office/drawing/2014/main" id="{BC8FFE13-B943-D6A9-2468-7CEFEC32FCF9}"/>
              </a:ext>
            </a:extLst>
          </p:cNvPr>
          <p:cNvSpPr>
            <a:spLocks noGrp="1"/>
          </p:cNvSpPr>
          <p:nvPr>
            <p:ph type="title"/>
          </p:nvPr>
        </p:nvSpPr>
        <p:spPr>
          <a:xfrm>
            <a:off x="1429566" y="1045445"/>
            <a:ext cx="9238434" cy="857559"/>
          </a:xfrm>
        </p:spPr>
        <p:txBody>
          <a:bodyPr>
            <a:normAutofit/>
          </a:bodyPr>
          <a:lstStyle/>
          <a:p>
            <a:pPr algn="ctr">
              <a:lnSpc>
                <a:spcPct val="130000"/>
              </a:lnSpc>
            </a:pPr>
            <a:r>
              <a:rPr lang="ru-RU" b="0" dirty="0">
                <a:solidFill>
                  <a:srgbClr val="FFFFFF"/>
                </a:solidFill>
                <a:ea typeface="+mj-lt"/>
                <a:cs typeface="+mj-lt"/>
              </a:rPr>
              <a:t>ОГЛАВЛЕНИЕ</a:t>
            </a:r>
            <a:endParaRPr lang="ru-RU" b="0" dirty="0">
              <a:ea typeface="+mj-lt"/>
              <a:cs typeface="+mj-lt"/>
            </a:endParaRPr>
          </a:p>
          <a:p>
            <a:endParaRPr lang="ru-RU" b="0" dirty="0">
              <a:solidFill>
                <a:srgbClr val="FFFFFF"/>
              </a:solidFill>
            </a:endParaRPr>
          </a:p>
        </p:txBody>
      </p:sp>
      <p:cxnSp>
        <p:nvCxnSpPr>
          <p:cNvPr id="36" name="Straight Connector 35">
            <a:extLst>
              <a:ext uri="{FF2B5EF4-FFF2-40B4-BE49-F238E27FC236}">
                <a16:creationId xmlns:a16="http://schemas.microsoft.com/office/drawing/2014/main" id="{837CF948-9F12-4674-98E3-7A7FE57A19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2286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Объект 2">
            <a:extLst>
              <a:ext uri="{FF2B5EF4-FFF2-40B4-BE49-F238E27FC236}">
                <a16:creationId xmlns:a16="http://schemas.microsoft.com/office/drawing/2014/main" id="{1BD75BE0-7484-E932-090A-65608F0BA6F1}"/>
              </a:ext>
            </a:extLst>
          </p:cNvPr>
          <p:cNvSpPr>
            <a:spLocks noGrp="1"/>
          </p:cNvSpPr>
          <p:nvPr>
            <p:ph idx="1"/>
          </p:nvPr>
        </p:nvSpPr>
        <p:spPr>
          <a:xfrm>
            <a:off x="1248580" y="2752725"/>
            <a:ext cx="7955077" cy="3352800"/>
          </a:xfrm>
        </p:spPr>
        <p:txBody>
          <a:bodyPr vert="horz" lIns="91440" tIns="45720" rIns="91440" bIns="45720" rtlCol="0" anchor="t">
            <a:normAutofit/>
          </a:bodyPr>
          <a:lstStyle/>
          <a:p>
            <a:pPr>
              <a:spcBef>
                <a:spcPct val="0"/>
              </a:spcBef>
            </a:pPr>
            <a:r>
              <a:rPr lang="ru-RU" b="1" cap="all" dirty="0">
                <a:solidFill>
                  <a:srgbClr val="FFFFFF"/>
                </a:solidFill>
                <a:ea typeface="+mn-lt"/>
                <a:cs typeface="+mn-lt"/>
              </a:rPr>
              <a:t>ВВЕДЕНИЕ</a:t>
            </a:r>
            <a:br>
              <a:rPr lang="ru-RU" b="1" cap="all" dirty="0">
                <a:ea typeface="+mn-lt"/>
                <a:cs typeface="+mn-lt"/>
              </a:rPr>
            </a:br>
            <a:r>
              <a:rPr lang="ru-RU" b="1" cap="all" dirty="0">
                <a:solidFill>
                  <a:srgbClr val="FFFFFF"/>
                </a:solidFill>
                <a:ea typeface="+mn-lt"/>
                <a:cs typeface="+mn-lt"/>
              </a:rPr>
              <a:t>1. ИСТОРИЯ ВОЛЕЙБОЛА.</a:t>
            </a:r>
            <a:br>
              <a:rPr lang="ru-RU" b="1" cap="all" dirty="0">
                <a:ea typeface="+mn-lt"/>
                <a:cs typeface="+mn-lt"/>
              </a:rPr>
            </a:br>
            <a:r>
              <a:rPr lang="ru-RU" b="1" cap="all" dirty="0">
                <a:solidFill>
                  <a:srgbClr val="FFFFFF"/>
                </a:solidFill>
                <a:ea typeface="+mn-lt"/>
                <a:cs typeface="+mn-lt"/>
              </a:rPr>
              <a:t>2. ПРАВИЛА ИГРЫ В ВОЛЕЙБОЛ.</a:t>
            </a:r>
            <a:br>
              <a:rPr lang="ru-RU" b="1" cap="all" dirty="0">
                <a:ea typeface="+mn-lt"/>
                <a:cs typeface="+mn-lt"/>
              </a:rPr>
            </a:br>
            <a:r>
              <a:rPr lang="ru-RU" b="1" cap="all" dirty="0">
                <a:solidFill>
                  <a:srgbClr val="FFFFFF"/>
                </a:solidFill>
                <a:ea typeface="+mn-lt"/>
                <a:cs typeface="+mn-lt"/>
              </a:rPr>
              <a:t>3. ТЕХНИКА ИГРЫ В ВОЛЕЙБОЛ.</a:t>
            </a:r>
            <a:br>
              <a:rPr lang="ru-RU" b="1" cap="all" dirty="0">
                <a:ea typeface="+mn-lt"/>
                <a:cs typeface="+mn-lt"/>
              </a:rPr>
            </a:br>
            <a:r>
              <a:rPr lang="ru-RU" b="1" cap="all" dirty="0">
                <a:solidFill>
                  <a:srgbClr val="FFFFFF"/>
                </a:solidFill>
                <a:ea typeface="+mn-lt"/>
                <a:cs typeface="+mn-lt"/>
              </a:rPr>
              <a:t>ЗАКЛЮЧЕНИЕ</a:t>
            </a:r>
            <a:br>
              <a:rPr lang="ru-RU" b="1" cap="all" dirty="0">
                <a:ea typeface="+mn-lt"/>
                <a:cs typeface="+mn-lt"/>
              </a:rPr>
            </a:br>
            <a:r>
              <a:rPr lang="ru-RU" b="1" cap="all" dirty="0">
                <a:solidFill>
                  <a:srgbClr val="FFFFFF"/>
                </a:solidFill>
                <a:ea typeface="+mn-lt"/>
                <a:cs typeface="+mn-lt"/>
              </a:rPr>
              <a:t>ЛИТЕРАТУРА</a:t>
            </a:r>
            <a:endParaRPr lang="ru-RU" dirty="0">
              <a:solidFill>
                <a:srgbClr val="FFFFFF"/>
              </a:solidFill>
              <a:ea typeface="+mn-lt"/>
              <a:cs typeface="+mn-lt"/>
            </a:endParaRPr>
          </a:p>
          <a:p>
            <a:pPr>
              <a:spcBef>
                <a:spcPct val="0"/>
              </a:spcBef>
            </a:pPr>
            <a:endParaRPr lang="ru-RU">
              <a:solidFill>
                <a:srgbClr val="FFFFFF"/>
              </a:solidFill>
              <a:ea typeface="+mn-lt"/>
              <a:cs typeface="+mn-lt"/>
            </a:endParaRPr>
          </a:p>
          <a:p>
            <a:endParaRPr lang="ru-RU">
              <a:solidFill>
                <a:srgbClr val="FFFFFF"/>
              </a:solidFill>
            </a:endParaRPr>
          </a:p>
        </p:txBody>
      </p:sp>
    </p:spTree>
    <p:extLst>
      <p:ext uri="{BB962C8B-B14F-4D97-AF65-F5344CB8AC3E}">
        <p14:creationId xmlns:p14="http://schemas.microsoft.com/office/powerpoint/2010/main" val="202221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a16="http://schemas.microsoft.com/office/drawing/2014/main" id="{35709097-1D5E-461B-A75A-2CB4E0B19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0">
            <a:extLst>
              <a:ext uri="{FF2B5EF4-FFF2-40B4-BE49-F238E27FC236}">
                <a16:creationId xmlns:a16="http://schemas.microsoft.com/office/drawing/2014/main" id="{F8E7CE3D-756A-41A4-9B20-2A2FC3A1E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желтый, очки&#10;&#10;Автоматически созданное описание">
            <a:extLst>
              <a:ext uri="{FF2B5EF4-FFF2-40B4-BE49-F238E27FC236}">
                <a16:creationId xmlns:a16="http://schemas.microsoft.com/office/drawing/2014/main" id="{14A80A7D-B831-16C8-FE2C-4F29AF39284E}"/>
              </a:ext>
            </a:extLst>
          </p:cNvPr>
          <p:cNvPicPr>
            <a:picLocks noChangeAspect="1"/>
          </p:cNvPicPr>
          <p:nvPr/>
        </p:nvPicPr>
        <p:blipFill rotWithShape="1">
          <a:blip r:embed="rId2">
            <a:alphaModFix amt="50000"/>
          </a:blip>
          <a:srcRect b="12823"/>
          <a:stretch/>
        </p:blipFill>
        <p:spPr>
          <a:xfrm>
            <a:off x="20" y="2520"/>
            <a:ext cx="12191980" cy="6855480"/>
          </a:xfrm>
          <a:prstGeom prst="rect">
            <a:avLst/>
          </a:prstGeom>
        </p:spPr>
      </p:pic>
      <p:sp>
        <p:nvSpPr>
          <p:cNvPr id="2" name="Заголовок 1">
            <a:extLst>
              <a:ext uri="{FF2B5EF4-FFF2-40B4-BE49-F238E27FC236}">
                <a16:creationId xmlns:a16="http://schemas.microsoft.com/office/drawing/2014/main" id="{DFBD8526-0962-563F-4399-F04219AB47CD}"/>
              </a:ext>
            </a:extLst>
          </p:cNvPr>
          <p:cNvSpPr>
            <a:spLocks noGrp="1"/>
          </p:cNvSpPr>
          <p:nvPr>
            <p:ph type="title"/>
          </p:nvPr>
        </p:nvSpPr>
        <p:spPr>
          <a:xfrm>
            <a:off x="1429566" y="1045445"/>
            <a:ext cx="9238434" cy="857559"/>
          </a:xfrm>
        </p:spPr>
        <p:txBody>
          <a:bodyPr>
            <a:normAutofit/>
          </a:bodyPr>
          <a:lstStyle/>
          <a:p>
            <a:pPr algn="ctr"/>
            <a:r>
              <a:rPr lang="ru-RU" b="0" dirty="0">
                <a:solidFill>
                  <a:srgbClr val="FFFFFF"/>
                </a:solidFill>
                <a:ea typeface="+mj-lt"/>
                <a:cs typeface="+mj-lt"/>
              </a:rPr>
              <a:t>ИСТОРИЯ ВОЛЕЙБОЛА</a:t>
            </a:r>
            <a:endParaRPr lang="ru-RU" b="0" dirty="0">
              <a:ea typeface="+mj-lt"/>
              <a:cs typeface="+mj-lt"/>
            </a:endParaRPr>
          </a:p>
          <a:p>
            <a:endParaRPr lang="ru-RU" dirty="0">
              <a:solidFill>
                <a:srgbClr val="FFFFFF"/>
              </a:solidFill>
            </a:endParaRPr>
          </a:p>
        </p:txBody>
      </p:sp>
      <p:cxnSp>
        <p:nvCxnSpPr>
          <p:cNvPr id="8" name="Straight Connector 12">
            <a:extLst>
              <a:ext uri="{FF2B5EF4-FFF2-40B4-BE49-F238E27FC236}">
                <a16:creationId xmlns:a16="http://schemas.microsoft.com/office/drawing/2014/main" id="{837CF948-9F12-4674-98E3-7A7FE57A19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24000" y="2286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Объект 2">
            <a:extLst>
              <a:ext uri="{FF2B5EF4-FFF2-40B4-BE49-F238E27FC236}">
                <a16:creationId xmlns:a16="http://schemas.microsoft.com/office/drawing/2014/main" id="{A288B31D-CD14-BA9D-DE97-B22D77712611}"/>
              </a:ext>
            </a:extLst>
          </p:cNvPr>
          <p:cNvSpPr>
            <a:spLocks noGrp="1"/>
          </p:cNvSpPr>
          <p:nvPr>
            <p:ph idx="1"/>
          </p:nvPr>
        </p:nvSpPr>
        <p:spPr>
          <a:xfrm>
            <a:off x="1429555" y="2333625"/>
            <a:ext cx="7955077" cy="3352800"/>
          </a:xfrm>
        </p:spPr>
        <p:txBody>
          <a:bodyPr vert="horz" lIns="91440" tIns="45720" rIns="91440" bIns="45720" rtlCol="0" anchor="t">
            <a:noAutofit/>
          </a:bodyPr>
          <a:lstStyle/>
          <a:p>
            <a:pPr>
              <a:lnSpc>
                <a:spcPct val="120000"/>
              </a:lnSpc>
              <a:buNone/>
            </a:pPr>
            <a:r>
              <a:rPr lang="ru-RU" sz="900" b="1" i="1" cap="all" dirty="0">
                <a:solidFill>
                  <a:srgbClr val="FFFFFF"/>
                </a:solidFill>
                <a:latin typeface="Times New Roman"/>
                <a:ea typeface="+mn-lt"/>
                <a:cs typeface="+mn-lt"/>
              </a:rPr>
              <a:t>Волейбол</a:t>
            </a:r>
            <a:r>
              <a:rPr lang="ru-RU" sz="900" i="1" cap="all" dirty="0">
                <a:solidFill>
                  <a:srgbClr val="FFFFFF"/>
                </a:solidFill>
                <a:latin typeface="Times New Roman"/>
                <a:ea typeface="+mn-lt"/>
                <a:cs typeface="+mn-lt"/>
              </a:rPr>
              <a:t> - одна из распространенных спортивных игр. Массовый, подлинно народный характер волейбола объясняется эмоциональностью, увлекательностью, доступностью, основанной как на простоте правил игры и несложности оборудования, так и, особенно, на соответствии получаемой нагрузки со степенью подготовленности игроков. Поэтому волейболом занимаются люди различных профессий и возрастов. Играют везде на воде, на песке, в зале.</a:t>
            </a:r>
            <a:endParaRPr lang="ru-RU" sz="900" i="1">
              <a:solidFill>
                <a:srgbClr val="FFFFFF"/>
              </a:solidFill>
              <a:latin typeface="Times New Roman"/>
              <a:cs typeface="Times New Roman"/>
            </a:endParaRPr>
          </a:p>
          <a:p>
            <a:pPr>
              <a:lnSpc>
                <a:spcPct val="120000"/>
              </a:lnSpc>
              <a:buNone/>
            </a:pPr>
            <a:r>
              <a:rPr lang="ru-RU" sz="900" b="1" i="1" cap="all" dirty="0">
                <a:solidFill>
                  <a:srgbClr val="FFFFFF"/>
                </a:solidFill>
                <a:latin typeface="Times New Roman"/>
                <a:ea typeface="+mn-lt"/>
                <a:cs typeface="+mn-lt"/>
              </a:rPr>
              <a:t>Волейбол</a:t>
            </a:r>
            <a:r>
              <a:rPr lang="ru-RU" sz="900" i="1" cap="all" dirty="0">
                <a:solidFill>
                  <a:srgbClr val="FFFFFF"/>
                </a:solidFill>
                <a:latin typeface="Times New Roman"/>
                <a:ea typeface="+mn-lt"/>
                <a:cs typeface="+mn-lt"/>
              </a:rPr>
              <a:t> — вид спорта, командная спортивная игра, в процессе которой две команды соревнуются на специальной площадке, разделённой сеткой, стремясь направить мяч на сторону соперника таким образом, чтобы он приземлился на площадке противника (добить до пола), либо игрок защищающейся команды допустил ошибку.</a:t>
            </a:r>
            <a:endParaRPr lang="ru-RU" sz="900" i="1">
              <a:solidFill>
                <a:srgbClr val="FFFFFF"/>
              </a:solidFill>
              <a:latin typeface="Times New Roman"/>
              <a:cs typeface="Times New Roman"/>
            </a:endParaRPr>
          </a:p>
          <a:p>
            <a:pPr>
              <a:lnSpc>
                <a:spcPct val="120000"/>
              </a:lnSpc>
              <a:buNone/>
            </a:pPr>
            <a:r>
              <a:rPr lang="ru-RU" sz="900" i="1" cap="all" dirty="0">
                <a:solidFill>
                  <a:srgbClr val="FFFFFF"/>
                </a:solidFill>
                <a:latin typeface="Times New Roman"/>
                <a:ea typeface="+mn-lt"/>
                <a:cs typeface="+mn-lt"/>
              </a:rPr>
              <a:t>При этом для организации атаки игрокам одной команды разрешается не более трёх касаний мяча подряд (в дополнение к касанию на блоке).</a:t>
            </a:r>
            <a:endParaRPr lang="ru-RU" sz="900" i="1">
              <a:solidFill>
                <a:srgbClr val="FFFFFF"/>
              </a:solidFill>
              <a:latin typeface="Times New Roman"/>
              <a:cs typeface="Times New Roman"/>
            </a:endParaRPr>
          </a:p>
          <a:p>
            <a:pPr>
              <a:lnSpc>
                <a:spcPct val="120000"/>
              </a:lnSpc>
              <a:buNone/>
            </a:pPr>
            <a:r>
              <a:rPr lang="ru-RU" sz="900" i="1" cap="all" dirty="0">
                <a:solidFill>
                  <a:srgbClr val="FFFFFF"/>
                </a:solidFill>
                <a:latin typeface="Times New Roman"/>
                <a:ea typeface="+mn-lt"/>
                <a:cs typeface="+mn-lt"/>
              </a:rPr>
              <a:t>Волейбол — неконтактный, комбинационный вид спорта, где каждый игрок имеет строгую специализацию на площадке. Важнейшими качествами для игроков в волейбол являются прыгучесть для возможности высоко подняться над сеткой, реакция, координация, физическая сила для эффективного произведения атакующих ударов.</a:t>
            </a:r>
            <a:endParaRPr lang="ru-RU" sz="900" i="1">
              <a:solidFill>
                <a:srgbClr val="FFFFFF"/>
              </a:solidFill>
              <a:latin typeface="Times New Roman"/>
              <a:cs typeface="Times New Roman"/>
            </a:endParaRPr>
          </a:p>
          <a:p>
            <a:pPr>
              <a:lnSpc>
                <a:spcPct val="120000"/>
              </a:lnSpc>
              <a:buNone/>
            </a:pPr>
            <a:r>
              <a:rPr lang="ru-RU" sz="900" i="1" cap="all" dirty="0">
                <a:solidFill>
                  <a:srgbClr val="FFFFFF"/>
                </a:solidFill>
                <a:latin typeface="Times New Roman"/>
                <a:ea typeface="+mn-lt"/>
                <a:cs typeface="+mn-lt"/>
              </a:rPr>
              <a:t>Приоритет в создании волейбола принадлежит Уильяму Моргану, преподавателю физкультуры . Однажды Морган предложил своим питомцам побросать через рыболовную сеть надутую резиновую камеру. Вскоре он с удивлением обнаружил, что те с азартом обмениваются пасами. Тогда учитель сам занял место на площадке и сразу же после урока разработал первые правила игры.</a:t>
            </a:r>
            <a:endParaRPr lang="ru-RU" sz="900" i="1">
              <a:solidFill>
                <a:srgbClr val="FFFFFF"/>
              </a:solidFill>
              <a:latin typeface="Times New Roman"/>
              <a:cs typeface="Times New Roman"/>
            </a:endParaRPr>
          </a:p>
          <a:p>
            <a:pPr>
              <a:lnSpc>
                <a:spcPct val="120000"/>
              </a:lnSpc>
              <a:buNone/>
            </a:pPr>
            <a:r>
              <a:rPr lang="ru-RU" sz="900" i="1" cap="all" dirty="0">
                <a:solidFill>
                  <a:srgbClr val="FFFFFF"/>
                </a:solidFill>
                <a:latin typeface="Times New Roman"/>
                <a:ea typeface="+mn-lt"/>
                <a:cs typeface="+mn-lt"/>
              </a:rPr>
              <a:t>Крестным отцом нового вида спорта стал профессор Альфред </a:t>
            </a:r>
            <a:r>
              <a:rPr lang="ru-RU" sz="900" i="1" cap="all" dirty="0" err="1">
                <a:solidFill>
                  <a:srgbClr val="FFFFFF"/>
                </a:solidFill>
                <a:latin typeface="Times New Roman"/>
                <a:ea typeface="+mn-lt"/>
                <a:cs typeface="+mn-lt"/>
              </a:rPr>
              <a:t>Халстед</a:t>
            </a:r>
            <a:r>
              <a:rPr lang="ru-RU" sz="900" i="1" cap="all" dirty="0">
                <a:solidFill>
                  <a:srgbClr val="FFFFFF"/>
                </a:solidFill>
                <a:latin typeface="Times New Roman"/>
                <a:ea typeface="+mn-lt"/>
                <a:cs typeface="+mn-lt"/>
              </a:rPr>
              <a:t>. Он назвал новую игру волейболом, что в переводе с английского означает “летающий мяч”. Действительно, это единственная спортивная игра, где главная задача – не дать мячу коснуться земли. Основные волейбольные правила сформировались в 1917-1925 г., постепенно их приняли во всех странах, и игра получила неофициальное международное признание.</a:t>
            </a:r>
            <a:endParaRPr lang="ru-RU" sz="900" i="1">
              <a:solidFill>
                <a:srgbClr val="FFFFFF"/>
              </a:solidFill>
              <a:latin typeface="Times New Roman"/>
              <a:cs typeface="Times New Roman"/>
            </a:endParaRPr>
          </a:p>
          <a:p>
            <a:pPr marL="0" indent="0">
              <a:lnSpc>
                <a:spcPct val="120000"/>
              </a:lnSpc>
              <a:spcBef>
                <a:spcPct val="0"/>
              </a:spcBef>
              <a:buNone/>
            </a:pPr>
            <a:endParaRPr lang="ru-RU" sz="900" i="1" cap="all" dirty="0">
              <a:solidFill>
                <a:srgbClr val="FFFFFF"/>
              </a:solidFill>
              <a:latin typeface="Times New Roman"/>
              <a:ea typeface="+mn-lt"/>
              <a:cs typeface="+mn-lt"/>
            </a:endParaRPr>
          </a:p>
          <a:p>
            <a:pPr>
              <a:lnSpc>
                <a:spcPct val="120000"/>
              </a:lnSpc>
            </a:pPr>
            <a:endParaRPr lang="ru-RU" sz="900" dirty="0">
              <a:solidFill>
                <a:srgbClr val="FFFFFF"/>
              </a:solidFill>
            </a:endParaRPr>
          </a:p>
        </p:txBody>
      </p:sp>
    </p:spTree>
    <p:extLst>
      <p:ext uri="{BB962C8B-B14F-4D97-AF65-F5344CB8AC3E}">
        <p14:creationId xmlns:p14="http://schemas.microsoft.com/office/powerpoint/2010/main" val="2488878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EE2BC33-F8B8-4768-AE46-E7CF6E3D7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05EB5AC-4150-4206-9DBE-37DD0EBFBC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обочина, камень&#10;&#10;Автоматически созданное описание">
            <a:extLst>
              <a:ext uri="{FF2B5EF4-FFF2-40B4-BE49-F238E27FC236}">
                <a16:creationId xmlns:a16="http://schemas.microsoft.com/office/drawing/2014/main" id="{49AA97F0-DA6E-FC20-30A6-F768409E73E1}"/>
              </a:ext>
            </a:extLst>
          </p:cNvPr>
          <p:cNvPicPr>
            <a:picLocks noChangeAspect="1"/>
          </p:cNvPicPr>
          <p:nvPr/>
        </p:nvPicPr>
        <p:blipFill rotWithShape="1">
          <a:blip r:embed="rId2">
            <a:alphaModFix amt="50000"/>
          </a:blip>
          <a:srcRect t="10281" b="14720"/>
          <a:stretch/>
        </p:blipFill>
        <p:spPr>
          <a:xfrm>
            <a:off x="20" y="10"/>
            <a:ext cx="12191980" cy="6857990"/>
          </a:xfrm>
          <a:prstGeom prst="rect">
            <a:avLst/>
          </a:prstGeom>
        </p:spPr>
      </p:pic>
      <p:sp>
        <p:nvSpPr>
          <p:cNvPr id="2" name="Заголовок 1">
            <a:extLst>
              <a:ext uri="{FF2B5EF4-FFF2-40B4-BE49-F238E27FC236}">
                <a16:creationId xmlns:a16="http://schemas.microsoft.com/office/drawing/2014/main" id="{1DAE2293-A9C3-F0EF-162A-D4051FC71BC8}"/>
              </a:ext>
            </a:extLst>
          </p:cNvPr>
          <p:cNvSpPr>
            <a:spLocks noGrp="1"/>
          </p:cNvSpPr>
          <p:nvPr>
            <p:ph type="title"/>
          </p:nvPr>
        </p:nvSpPr>
        <p:spPr>
          <a:xfrm>
            <a:off x="-95251" y="4048125"/>
            <a:ext cx="3216673" cy="3809999"/>
          </a:xfrm>
        </p:spPr>
        <p:txBody>
          <a:bodyPr anchor="ctr">
            <a:normAutofit/>
          </a:bodyPr>
          <a:lstStyle/>
          <a:p>
            <a:pPr algn="ctr"/>
            <a:r>
              <a:rPr lang="ru-RU" b="0" i="1" dirty="0">
                <a:latin typeface="Times New Roman"/>
                <a:ea typeface="+mj-lt"/>
                <a:cs typeface="+mj-lt"/>
              </a:rPr>
              <a:t>Правила игры в волейбол</a:t>
            </a:r>
            <a:endParaRPr lang="ru-RU" i="1">
              <a:latin typeface="Times New Roman"/>
              <a:cs typeface="Times New Roman"/>
            </a:endParaRPr>
          </a:p>
        </p:txBody>
      </p:sp>
      <p:sp>
        <p:nvSpPr>
          <p:cNvPr id="8" name="Content Placeholder 7">
            <a:extLst>
              <a:ext uri="{FF2B5EF4-FFF2-40B4-BE49-F238E27FC236}">
                <a16:creationId xmlns:a16="http://schemas.microsoft.com/office/drawing/2014/main" id="{D1FAFE03-F69A-2A7A-B268-BE5AB81153AC}"/>
              </a:ext>
            </a:extLst>
          </p:cNvPr>
          <p:cNvSpPr>
            <a:spLocks noGrp="1"/>
          </p:cNvSpPr>
          <p:nvPr>
            <p:ph idx="1"/>
          </p:nvPr>
        </p:nvSpPr>
        <p:spPr>
          <a:xfrm>
            <a:off x="4714876" y="923925"/>
            <a:ext cx="7448550" cy="5867400"/>
          </a:xfrm>
        </p:spPr>
        <p:txBody>
          <a:bodyPr vert="horz" lIns="91440" tIns="45720" rIns="91440" bIns="45720" rtlCol="0" anchor="ctr">
            <a:normAutofit/>
          </a:bodyPr>
          <a:lstStyle/>
          <a:p>
            <a:pPr>
              <a:lnSpc>
                <a:spcPct val="120000"/>
              </a:lnSpc>
            </a:pPr>
            <a:r>
              <a:rPr lang="en-US" sz="1400" i="1" dirty="0" err="1">
                <a:solidFill>
                  <a:srgbClr val="FFFFFF"/>
                </a:solidFill>
                <a:latin typeface="Times New Roman"/>
                <a:ea typeface="+mn-lt"/>
                <a:cs typeface="+mn-lt"/>
              </a:rPr>
              <a:t>Волейбол</a:t>
            </a:r>
            <a:r>
              <a:rPr lang="en-US" sz="1400" i="1" dirty="0">
                <a:solidFill>
                  <a:srgbClr val="FFFFFF"/>
                </a:solidFill>
                <a:latin typeface="Times New Roman"/>
                <a:ea typeface="+mn-lt"/>
                <a:cs typeface="+mn-lt"/>
              </a:rPr>
              <a:t> - </a:t>
            </a:r>
            <a:r>
              <a:rPr lang="en-US" sz="1400" i="1" dirty="0" err="1">
                <a:solidFill>
                  <a:srgbClr val="FFFFFF"/>
                </a:solidFill>
                <a:latin typeface="Times New Roman"/>
                <a:ea typeface="+mn-lt"/>
                <a:cs typeface="+mn-lt"/>
              </a:rPr>
              <a:t>коллективная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игра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играют</a:t>
            </a:r>
            <a:r>
              <a:rPr lang="en-US" sz="1400" i="1" dirty="0">
                <a:solidFill>
                  <a:srgbClr val="FFFFFF"/>
                </a:solidFill>
                <a:latin typeface="Times New Roman"/>
                <a:ea typeface="+mn-lt"/>
                <a:cs typeface="+mn-lt"/>
              </a:rPr>
              <a:t> 6*6;</a:t>
            </a:r>
            <a:endParaRPr lang="en-US" sz="1400" i="1">
              <a:solidFill>
                <a:srgbClr val="FFFFFF"/>
              </a:solidFill>
              <a:latin typeface="Times New Roman"/>
              <a:cs typeface="Times New Roman"/>
            </a:endParaRPr>
          </a:p>
          <a:p>
            <a:pPr>
              <a:lnSpc>
                <a:spcPct val="120000"/>
              </a:lnSpc>
            </a:pPr>
            <a:r>
              <a:rPr lang="en-US" sz="1400" i="1" dirty="0" err="1">
                <a:solidFill>
                  <a:srgbClr val="FFFFFF"/>
                </a:solidFill>
                <a:latin typeface="Times New Roman"/>
                <a:ea typeface="+mn-lt"/>
                <a:cs typeface="+mn-lt"/>
              </a:rPr>
              <a:t>цель</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игры</a:t>
            </a:r>
            <a:r>
              <a:rPr lang="en-US" sz="1400" i="1" dirty="0">
                <a:solidFill>
                  <a:srgbClr val="FFFFFF"/>
                </a:solidFill>
                <a:latin typeface="Times New Roman"/>
                <a:ea typeface="+mn-lt"/>
                <a:cs typeface="+mn-lt"/>
              </a:rPr>
              <a:t> – </a:t>
            </a:r>
            <a:r>
              <a:rPr lang="en-US" sz="1400" i="1" dirty="0" err="1">
                <a:solidFill>
                  <a:srgbClr val="FFFFFF"/>
                </a:solidFill>
                <a:latin typeface="Times New Roman"/>
                <a:ea typeface="+mn-lt"/>
                <a:cs typeface="+mn-lt"/>
              </a:rPr>
              <a:t>ударами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рук</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направить</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мяч</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сторону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соперников</a:t>
            </a:r>
            <a:r>
              <a:rPr lang="en-US" sz="1400" i="1" dirty="0">
                <a:solidFill>
                  <a:srgbClr val="FFFFFF"/>
                </a:solidFill>
                <a:latin typeface="Times New Roman"/>
                <a:ea typeface="+mn-lt"/>
                <a:cs typeface="+mn-lt"/>
              </a:rPr>
              <a:t> и </a:t>
            </a:r>
            <a:r>
              <a:rPr lang="en-US" sz="1400" i="1" dirty="0" err="1">
                <a:solidFill>
                  <a:srgbClr val="FFFFFF"/>
                </a:solidFill>
                <a:latin typeface="Times New Roman"/>
                <a:ea typeface="+mn-lt"/>
                <a:cs typeface="+mn-lt"/>
              </a:rPr>
              <a:t>там</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приземлить</a:t>
            </a:r>
            <a:r>
              <a:rPr lang="en-US" sz="1400" i="1" dirty="0">
                <a:solidFill>
                  <a:srgbClr val="FFFFFF"/>
                </a:solidFill>
                <a:latin typeface="Times New Roman"/>
                <a:ea typeface="+mn-lt"/>
                <a:cs typeface="+mn-lt"/>
              </a:rPr>
              <a:t>;</a:t>
            </a:r>
            <a:endParaRPr lang="en-US" sz="1400" i="1">
              <a:solidFill>
                <a:srgbClr val="FFFFFF"/>
              </a:solidFill>
              <a:latin typeface="Times New Roman"/>
              <a:cs typeface="Times New Roman"/>
            </a:endParaRPr>
          </a:p>
          <a:p>
            <a:pPr>
              <a:lnSpc>
                <a:spcPct val="120000"/>
              </a:lnSpc>
            </a:pPr>
            <a:r>
              <a:rPr lang="en-US" sz="1400" i="1" dirty="0" err="1">
                <a:solidFill>
                  <a:srgbClr val="FFFFFF"/>
                </a:solidFill>
                <a:latin typeface="Times New Roman"/>
                <a:ea typeface="+mn-lt"/>
                <a:cs typeface="+mn-lt"/>
              </a:rPr>
              <a:t>размер</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площадки</a:t>
            </a:r>
            <a:r>
              <a:rPr lang="en-US" sz="1400" i="1" dirty="0">
                <a:solidFill>
                  <a:srgbClr val="FFFFFF"/>
                </a:solidFill>
                <a:latin typeface="Times New Roman"/>
                <a:ea typeface="+mn-lt"/>
                <a:cs typeface="+mn-lt"/>
              </a:rPr>
              <a:t> 9*18 м, </a:t>
            </a:r>
            <a:r>
              <a:rPr lang="en-US" sz="1400" i="1" dirty="0" err="1">
                <a:solidFill>
                  <a:srgbClr val="FFFFFF"/>
                </a:solidFill>
                <a:latin typeface="Times New Roman"/>
                <a:ea typeface="+mn-lt"/>
                <a:cs typeface="+mn-lt"/>
              </a:rPr>
              <a:t>разделенной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пополам</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сеткой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высоте</a:t>
            </a:r>
            <a:r>
              <a:rPr lang="en-US" sz="1400" i="1" dirty="0">
                <a:solidFill>
                  <a:srgbClr val="FFFFFF"/>
                </a:solidFill>
                <a:latin typeface="Times New Roman"/>
                <a:ea typeface="+mn-lt"/>
                <a:cs typeface="+mn-lt"/>
              </a:rPr>
              <a:t> 2,43 м.- </a:t>
            </a:r>
            <a:r>
              <a:rPr lang="en-US" sz="1400" i="1" dirty="0" err="1">
                <a:solidFill>
                  <a:srgbClr val="FFFFFF"/>
                </a:solidFill>
                <a:latin typeface="Times New Roman"/>
                <a:ea typeface="+mn-lt"/>
                <a:cs typeface="+mn-lt"/>
              </a:rPr>
              <a:t>для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мужских</a:t>
            </a:r>
            <a:r>
              <a:rPr lang="en-US" sz="1400" i="1" dirty="0">
                <a:solidFill>
                  <a:srgbClr val="FFFFFF"/>
                </a:solidFill>
                <a:latin typeface="Times New Roman"/>
                <a:ea typeface="+mn-lt"/>
                <a:cs typeface="+mn-lt"/>
              </a:rPr>
              <a:t> и 2,24 м – </a:t>
            </a:r>
            <a:r>
              <a:rPr lang="en-US" sz="1400" i="1" dirty="0" err="1">
                <a:solidFill>
                  <a:srgbClr val="FFFFFF"/>
                </a:solidFill>
                <a:latin typeface="Times New Roman"/>
                <a:ea typeface="+mn-lt"/>
                <a:cs typeface="+mn-lt"/>
              </a:rPr>
              <a:t>для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женских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команд</a:t>
            </a:r>
            <a:r>
              <a:rPr lang="en-US" sz="1400" i="1" dirty="0">
                <a:solidFill>
                  <a:srgbClr val="FFFFFF"/>
                </a:solidFill>
                <a:latin typeface="Times New Roman"/>
                <a:ea typeface="+mn-lt"/>
                <a:cs typeface="+mn-lt"/>
              </a:rPr>
              <a:t>);</a:t>
            </a:r>
            <a:endParaRPr lang="en-US" sz="1400" i="1">
              <a:solidFill>
                <a:srgbClr val="FFFFFF"/>
              </a:solidFill>
              <a:latin typeface="Times New Roman"/>
              <a:cs typeface="Times New Roman"/>
            </a:endParaRPr>
          </a:p>
          <a:p>
            <a:pPr>
              <a:lnSpc>
                <a:spcPct val="120000"/>
              </a:lnSpc>
            </a:pPr>
            <a:r>
              <a:rPr lang="en-US" sz="1400" i="1" dirty="0" err="1">
                <a:solidFill>
                  <a:srgbClr val="FFFFFF"/>
                </a:solidFill>
                <a:latin typeface="Times New Roman"/>
                <a:ea typeface="+mn-lt"/>
                <a:cs typeface="+mn-lt"/>
              </a:rPr>
              <a:t>матч</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состоит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пяти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партий</a:t>
            </a:r>
            <a:r>
              <a:rPr lang="en-US" sz="1400" i="1" dirty="0">
                <a:solidFill>
                  <a:srgbClr val="FFFFFF"/>
                </a:solidFill>
                <a:latin typeface="Times New Roman"/>
                <a:ea typeface="+mn-lt"/>
                <a:cs typeface="+mn-lt"/>
              </a:rPr>
              <a:t>, а </a:t>
            </a:r>
            <a:r>
              <a:rPr lang="en-US" sz="1400" i="1" dirty="0" err="1">
                <a:solidFill>
                  <a:srgbClr val="FFFFFF"/>
                </a:solidFill>
                <a:latin typeface="Times New Roman"/>
                <a:ea typeface="+mn-lt"/>
                <a:cs typeface="+mn-lt"/>
              </a:rPr>
              <a:t>они</a:t>
            </a:r>
            <a:r>
              <a:rPr lang="en-US" sz="1400" i="1" dirty="0">
                <a:solidFill>
                  <a:srgbClr val="FFFFFF"/>
                </a:solidFill>
                <a:latin typeface="Times New Roman"/>
                <a:ea typeface="+mn-lt"/>
                <a:cs typeface="+mn-lt"/>
              </a:rPr>
              <a:t> - </a:t>
            </a:r>
            <a:r>
              <a:rPr lang="en-US" sz="1400" i="1" dirty="0" err="1">
                <a:solidFill>
                  <a:srgbClr val="FFFFFF"/>
                </a:solidFill>
                <a:latin typeface="Times New Roman"/>
                <a:ea typeface="+mn-lt"/>
                <a:cs typeface="+mn-lt"/>
              </a:rPr>
              <a:t>из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эпизодов</a:t>
            </a:r>
            <a:r>
              <a:rPr lang="en-US" sz="1400" i="1" dirty="0">
                <a:solidFill>
                  <a:srgbClr val="FFFFFF"/>
                </a:solidFill>
                <a:latin typeface="Times New Roman"/>
                <a:ea typeface="+mn-lt"/>
                <a:cs typeface="+mn-lt"/>
              </a:rPr>
              <a:t>, в </a:t>
            </a:r>
            <a:r>
              <a:rPr lang="en-US" sz="1400" i="1" dirty="0" err="1">
                <a:solidFill>
                  <a:srgbClr val="FFFFFF"/>
                </a:solidFill>
                <a:latin typeface="Times New Roman"/>
                <a:ea typeface="+mn-lt"/>
                <a:cs typeface="+mn-lt"/>
              </a:rPr>
              <a:t>любом</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них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разыгрывается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одно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очко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Эпизод</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начинается</a:t>
            </a:r>
            <a:r>
              <a:rPr lang="en-US" sz="1400" i="1" dirty="0">
                <a:solidFill>
                  <a:srgbClr val="FFFFFF"/>
                </a:solidFill>
                <a:latin typeface="Times New Roman"/>
                <a:ea typeface="+mn-lt"/>
                <a:cs typeface="+mn-lt"/>
              </a:rPr>
              <a:t> с </a:t>
            </a:r>
            <a:r>
              <a:rPr lang="en-US" sz="1400" i="1" dirty="0" err="1">
                <a:solidFill>
                  <a:srgbClr val="FFFFFF"/>
                </a:solidFill>
                <a:latin typeface="Times New Roman"/>
                <a:ea typeface="+mn-lt"/>
                <a:cs typeface="+mn-lt"/>
              </a:rPr>
              <a:t>подачи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через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сетку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подающий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находится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за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линией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своей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площадки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после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чего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игроки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неприятельской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команды</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передавая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мяч</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друг</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другу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более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двух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раз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третьим</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ударом</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отправляют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через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сетку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Команда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получает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очко</a:t>
            </a:r>
            <a:r>
              <a:rPr lang="en-US" sz="1400" i="1" dirty="0">
                <a:solidFill>
                  <a:srgbClr val="FFFFFF"/>
                </a:solidFill>
                <a:latin typeface="Times New Roman"/>
                <a:ea typeface="+mn-lt"/>
                <a:cs typeface="+mn-lt"/>
              </a:rPr>
              <a:t> и </a:t>
            </a:r>
            <a:r>
              <a:rPr lang="en-US" sz="1400" i="1" dirty="0" err="1">
                <a:solidFill>
                  <a:srgbClr val="FFFFFF"/>
                </a:solidFill>
                <a:latin typeface="Times New Roman"/>
                <a:ea typeface="+mn-lt"/>
                <a:cs typeface="+mn-lt"/>
              </a:rPr>
              <a:t>право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следующую</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подачу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если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соперник</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сумеет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отбить</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мяч</a:t>
            </a:r>
            <a:r>
              <a:rPr lang="en-US" sz="1400" i="1" dirty="0">
                <a:solidFill>
                  <a:srgbClr val="FFFFFF"/>
                </a:solidFill>
                <a:latin typeface="Times New Roman"/>
                <a:ea typeface="+mn-lt"/>
                <a:cs typeface="+mn-lt"/>
              </a:rPr>
              <a:t> ( и </a:t>
            </a:r>
            <a:r>
              <a:rPr lang="en-US" sz="1400" i="1" dirty="0" err="1">
                <a:solidFill>
                  <a:srgbClr val="FFFFFF"/>
                </a:solidFill>
                <a:latin typeface="Times New Roman"/>
                <a:ea typeface="+mn-lt"/>
                <a:cs typeface="+mn-lt"/>
              </a:rPr>
              <a:t>он</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коснется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земли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либо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пола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или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перекинет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мяч</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обратно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через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сетку</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за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три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касания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Выигрывает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партию</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команда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набравшая</a:t>
            </a:r>
            <a:r>
              <a:rPr lang="en-US" sz="1400" i="1" dirty="0">
                <a:solidFill>
                  <a:srgbClr val="FFFFFF"/>
                </a:solidFill>
                <a:latin typeface="Times New Roman"/>
                <a:ea typeface="+mn-lt"/>
                <a:cs typeface="+mn-lt"/>
              </a:rPr>
              <a:t> 25 </a:t>
            </a:r>
            <a:r>
              <a:rPr lang="en-US" sz="1400" i="1" dirty="0" err="1">
                <a:solidFill>
                  <a:srgbClr val="FFFFFF"/>
                </a:solidFill>
                <a:latin typeface="Times New Roman"/>
                <a:ea typeface="+mn-lt"/>
                <a:cs typeface="+mn-lt"/>
              </a:rPr>
              <a:t>очков</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При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счете</a:t>
            </a:r>
            <a:r>
              <a:rPr lang="en-US" sz="1400" i="1" dirty="0">
                <a:solidFill>
                  <a:srgbClr val="FFFFFF"/>
                </a:solidFill>
                <a:latin typeface="Times New Roman"/>
                <a:ea typeface="+mn-lt"/>
                <a:cs typeface="+mn-lt"/>
              </a:rPr>
              <a:t> 24:24 </a:t>
            </a:r>
            <a:r>
              <a:rPr lang="en-US" sz="1400" i="1" dirty="0" err="1">
                <a:solidFill>
                  <a:srgbClr val="FFFFFF"/>
                </a:solidFill>
                <a:latin typeface="Times New Roman"/>
                <a:ea typeface="+mn-lt"/>
                <a:cs typeface="+mn-lt"/>
              </a:rPr>
              <a:t>игра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продолжается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до</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тех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пор</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пока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разница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достигнет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двух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очков</a:t>
            </a:r>
            <a:r>
              <a:rPr lang="en-US" sz="1400" i="1" dirty="0">
                <a:solidFill>
                  <a:srgbClr val="FFFFFF"/>
                </a:solidFill>
                <a:latin typeface="Times New Roman"/>
                <a:ea typeface="+mn-lt"/>
                <a:cs typeface="+mn-lt"/>
              </a:rPr>
              <a:t>. В </a:t>
            </a:r>
            <a:r>
              <a:rPr lang="en-US" sz="1400" i="1" dirty="0" err="1">
                <a:solidFill>
                  <a:srgbClr val="FFFFFF"/>
                </a:solidFill>
                <a:latin typeface="Times New Roman"/>
                <a:ea typeface="+mn-lt"/>
                <a:cs typeface="+mn-lt"/>
              </a:rPr>
              <a:t>матче</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побеждает</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команда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которая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одолела</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соперников</a:t>
            </a:r>
            <a:r>
              <a:rPr lang="en-US" sz="1400" i="1" dirty="0">
                <a:solidFill>
                  <a:srgbClr val="FFFFFF"/>
                </a:solidFill>
                <a:latin typeface="Times New Roman"/>
                <a:ea typeface="+mn-lt"/>
                <a:cs typeface="+mn-lt"/>
              </a:rPr>
              <a:t> в </a:t>
            </a:r>
            <a:r>
              <a:rPr lang="en-US" sz="1400" i="1" dirty="0" err="1">
                <a:solidFill>
                  <a:srgbClr val="FFFFFF"/>
                </a:solidFill>
                <a:latin typeface="Times New Roman"/>
                <a:ea typeface="+mn-lt"/>
                <a:cs typeface="+mn-lt"/>
              </a:rPr>
              <a:t>трех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партиях</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из</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пяти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Правда</a:t>
            </a:r>
            <a:r>
              <a:rPr lang="en-US" sz="1400" i="1" dirty="0">
                <a:solidFill>
                  <a:srgbClr val="FFFFFF"/>
                </a:solidFill>
                <a:latin typeface="Times New Roman"/>
                <a:ea typeface="+mn-lt"/>
                <a:cs typeface="+mn-lt"/>
              </a:rPr>
              <a:t>, в </a:t>
            </a:r>
            <a:r>
              <a:rPr lang="en-US" sz="1400" i="1" dirty="0" err="1">
                <a:solidFill>
                  <a:srgbClr val="FFFFFF"/>
                </a:solidFill>
                <a:latin typeface="Times New Roman"/>
                <a:ea typeface="+mn-lt"/>
                <a:cs typeface="+mn-lt"/>
              </a:rPr>
              <a:t>пятой</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партии</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требуется</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набрать</a:t>
            </a:r>
            <a:r>
              <a:rPr lang="en-US" sz="1400" i="1" dirty="0">
                <a:solidFill>
                  <a:srgbClr val="FFFFFF"/>
                </a:solidFill>
                <a:latin typeface="Times New Roman"/>
                <a:ea typeface="+mn-lt"/>
                <a:cs typeface="+mn-lt"/>
              </a:rPr>
              <a:t> </a:t>
            </a:r>
            <a:r>
              <a:rPr lang="en-US" sz="1400" i="1" dirty="0" err="1">
                <a:solidFill>
                  <a:srgbClr val="FFFFFF"/>
                </a:solidFill>
                <a:latin typeface="Times New Roman"/>
                <a:ea typeface="+mn-lt"/>
                <a:cs typeface="+mn-lt"/>
              </a:rPr>
              <a:t>не</a:t>
            </a:r>
            <a:r>
              <a:rPr lang="en-US" sz="1400" i="1" dirty="0">
                <a:solidFill>
                  <a:srgbClr val="FFFFFF"/>
                </a:solidFill>
                <a:latin typeface="Times New Roman"/>
                <a:ea typeface="+mn-lt"/>
                <a:cs typeface="+mn-lt"/>
              </a:rPr>
              <a:t> 25, а 15 </a:t>
            </a:r>
            <a:r>
              <a:rPr lang="en-US" sz="1400" i="1" dirty="0" err="1">
                <a:solidFill>
                  <a:srgbClr val="FFFFFF"/>
                </a:solidFill>
                <a:latin typeface="Times New Roman"/>
                <a:ea typeface="+mn-lt"/>
                <a:cs typeface="+mn-lt"/>
              </a:rPr>
              <a:t>очков</a:t>
            </a:r>
            <a:r>
              <a:rPr lang="en-US" sz="1400" i="1" dirty="0">
                <a:solidFill>
                  <a:srgbClr val="FFFFFF"/>
                </a:solidFill>
                <a:latin typeface="Times New Roman"/>
                <a:ea typeface="+mn-lt"/>
                <a:cs typeface="+mn-lt"/>
              </a:rPr>
              <a:t>.</a:t>
            </a:r>
            <a:endParaRPr lang="en-US" sz="1400" i="1">
              <a:solidFill>
                <a:srgbClr val="FFFFFF"/>
              </a:solidFill>
              <a:latin typeface="Times New Roman"/>
              <a:cs typeface="Times New Roman"/>
            </a:endParaRPr>
          </a:p>
          <a:p>
            <a:pPr>
              <a:lnSpc>
                <a:spcPct val="120000"/>
              </a:lnSpc>
            </a:pPr>
            <a:r>
              <a:rPr lang="en-US" sz="1400" i="1" err="1">
                <a:solidFill>
                  <a:srgbClr val="FFFFFF"/>
                </a:solidFill>
                <a:latin typeface="Times New Roman"/>
                <a:ea typeface="+mn-lt"/>
                <a:cs typeface="+mn-lt"/>
              </a:rPr>
              <a:t>игроки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команд</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располагаются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на</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площадках</a:t>
            </a:r>
            <a:r>
              <a:rPr lang="en-US" sz="1400" i="1" dirty="0">
                <a:solidFill>
                  <a:srgbClr val="FFFFFF"/>
                </a:solidFill>
                <a:latin typeface="Times New Roman"/>
                <a:ea typeface="+mn-lt"/>
                <a:cs typeface="+mn-lt"/>
              </a:rPr>
              <a:t> в </a:t>
            </a:r>
            <a:r>
              <a:rPr lang="en-US" sz="1400" i="1" err="1">
                <a:solidFill>
                  <a:srgbClr val="FFFFFF"/>
                </a:solidFill>
                <a:latin typeface="Times New Roman"/>
                <a:ea typeface="+mn-lt"/>
                <a:cs typeface="+mn-lt"/>
              </a:rPr>
              <a:t>определенном</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порядке</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зоны</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обозначаются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номерами</a:t>
            </a:r>
            <a:r>
              <a:rPr lang="en-US" sz="1400" i="1" dirty="0">
                <a:solidFill>
                  <a:srgbClr val="FFFFFF"/>
                </a:solidFill>
                <a:latin typeface="Times New Roman"/>
                <a:ea typeface="+mn-lt"/>
                <a:cs typeface="+mn-lt"/>
              </a:rPr>
              <a:t> 1, 2, 3, 4, 5, 6 ( </a:t>
            </a:r>
            <a:r>
              <a:rPr lang="en-US" sz="1400" i="1" err="1">
                <a:solidFill>
                  <a:srgbClr val="FFFFFF"/>
                </a:solidFill>
                <a:latin typeface="Times New Roman"/>
                <a:ea typeface="+mn-lt"/>
                <a:cs typeface="+mn-lt"/>
              </a:rPr>
              <a:t>против</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часовой</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стрелки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три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под</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сеткой</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передняя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линия</a:t>
            </a:r>
            <a:r>
              <a:rPr lang="en-US" sz="1400" i="1" dirty="0">
                <a:solidFill>
                  <a:srgbClr val="FFFFFF"/>
                </a:solidFill>
                <a:latin typeface="Times New Roman"/>
                <a:ea typeface="+mn-lt"/>
                <a:cs typeface="+mn-lt"/>
              </a:rPr>
              <a:t>) и </a:t>
            </a:r>
            <a:r>
              <a:rPr lang="en-US" sz="1400" i="1" err="1">
                <a:solidFill>
                  <a:srgbClr val="FFFFFF"/>
                </a:solidFill>
                <a:latin typeface="Times New Roman"/>
                <a:ea typeface="+mn-lt"/>
                <a:cs typeface="+mn-lt"/>
              </a:rPr>
              <a:t>три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сзади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задняя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линия</a:t>
            </a:r>
            <a:r>
              <a:rPr lang="en-US" sz="1400" i="1" dirty="0">
                <a:solidFill>
                  <a:srgbClr val="FFFFFF"/>
                </a:solidFill>
                <a:latin typeface="Times New Roman"/>
                <a:ea typeface="+mn-lt"/>
                <a:cs typeface="+mn-lt"/>
              </a:rPr>
              <a:t>). В </a:t>
            </a:r>
            <a:r>
              <a:rPr lang="en-US" sz="1400" i="1" err="1">
                <a:solidFill>
                  <a:srgbClr val="FFFFFF"/>
                </a:solidFill>
                <a:latin typeface="Times New Roman"/>
                <a:ea typeface="+mn-lt"/>
                <a:cs typeface="+mn-lt"/>
              </a:rPr>
              <a:t>соответствии</a:t>
            </a:r>
            <a:r>
              <a:rPr lang="en-US" sz="1400" i="1" dirty="0">
                <a:solidFill>
                  <a:srgbClr val="FFFFFF"/>
                </a:solidFill>
                <a:latin typeface="Times New Roman"/>
                <a:ea typeface="+mn-lt"/>
                <a:cs typeface="+mn-lt"/>
              </a:rPr>
              <a:t> с </a:t>
            </a:r>
            <a:r>
              <a:rPr lang="en-US" sz="1400" i="1" err="1">
                <a:solidFill>
                  <a:srgbClr val="FFFFFF"/>
                </a:solidFill>
                <a:latin typeface="Times New Roman"/>
                <a:ea typeface="+mn-lt"/>
                <a:cs typeface="+mn-lt"/>
              </a:rPr>
              <a:t>зонами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распределяются</a:t>
            </a:r>
            <a:r>
              <a:rPr lang="en-US" sz="1400" i="1" dirty="0">
                <a:solidFill>
                  <a:srgbClr val="FFFFFF"/>
                </a:solidFill>
                <a:latin typeface="Times New Roman"/>
                <a:ea typeface="+mn-lt"/>
                <a:cs typeface="+mn-lt"/>
              </a:rPr>
              <a:t> и </a:t>
            </a:r>
            <a:r>
              <a:rPr lang="en-US" sz="1400" i="1" err="1">
                <a:solidFill>
                  <a:srgbClr val="FFFFFF"/>
                </a:solidFill>
                <a:latin typeface="Times New Roman"/>
                <a:ea typeface="+mn-lt"/>
                <a:cs typeface="+mn-lt"/>
              </a:rPr>
              <a:t>игроки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команды</a:t>
            </a:r>
            <a:r>
              <a:rPr lang="en-US" sz="1400" i="1" dirty="0">
                <a:solidFill>
                  <a:srgbClr val="FFFFFF"/>
                </a:solidFill>
                <a:latin typeface="Times New Roman"/>
                <a:ea typeface="+mn-lt"/>
                <a:cs typeface="+mn-lt"/>
              </a:rPr>
              <a:t>. В </a:t>
            </a:r>
            <a:r>
              <a:rPr lang="en-US" sz="1400" i="1" err="1">
                <a:solidFill>
                  <a:srgbClr val="FFFFFF"/>
                </a:solidFill>
                <a:latin typeface="Times New Roman"/>
                <a:ea typeface="+mn-lt"/>
                <a:cs typeface="+mn-lt"/>
              </a:rPr>
              <a:t>игру</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мяч</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вводится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игроком</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зоны</a:t>
            </a:r>
            <a:r>
              <a:rPr lang="en-US" sz="1400" i="1" dirty="0">
                <a:solidFill>
                  <a:srgbClr val="FFFFFF"/>
                </a:solidFill>
                <a:latin typeface="Times New Roman"/>
                <a:ea typeface="+mn-lt"/>
                <a:cs typeface="+mn-lt"/>
              </a:rPr>
              <a:t> 1, </a:t>
            </a:r>
            <a:r>
              <a:rPr lang="en-US" sz="1400" i="1" err="1">
                <a:solidFill>
                  <a:srgbClr val="FFFFFF"/>
                </a:solidFill>
                <a:latin typeface="Times New Roman"/>
                <a:ea typeface="+mn-lt"/>
                <a:cs typeface="+mn-lt"/>
              </a:rPr>
              <a:t>для</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чего</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он</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выходит</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из</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площадки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за</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лицевую</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линию</a:t>
            </a:r>
            <a:r>
              <a:rPr lang="en-US" sz="1400" i="1" dirty="0">
                <a:solidFill>
                  <a:srgbClr val="FFFFFF"/>
                </a:solidFill>
                <a:latin typeface="Times New Roman"/>
                <a:ea typeface="+mn-lt"/>
                <a:cs typeface="+mn-lt"/>
              </a:rPr>
              <a:t>, в </a:t>
            </a:r>
            <a:r>
              <a:rPr lang="en-US" sz="1400" i="1" err="1">
                <a:solidFill>
                  <a:srgbClr val="FFFFFF"/>
                </a:solidFill>
                <a:latin typeface="Times New Roman"/>
                <a:ea typeface="+mn-lt"/>
                <a:cs typeface="+mn-lt"/>
              </a:rPr>
              <a:t>зону</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подачи</a:t>
            </a:r>
            <a:r>
              <a:rPr lang="en-US" sz="1400" i="1" dirty="0">
                <a:solidFill>
                  <a:srgbClr val="FFFFFF"/>
                </a:solidFill>
                <a:latin typeface="Times New Roman"/>
                <a:ea typeface="+mn-lt"/>
                <a:cs typeface="+mn-lt"/>
              </a:rPr>
              <a:t>.</a:t>
            </a:r>
            <a:endParaRPr lang="en-US" sz="1400" i="1">
              <a:solidFill>
                <a:srgbClr val="FFFFFF"/>
              </a:solidFill>
              <a:latin typeface="Times New Roman"/>
              <a:cs typeface="Times New Roman"/>
            </a:endParaRPr>
          </a:p>
          <a:p>
            <a:pPr>
              <a:lnSpc>
                <a:spcPct val="120000"/>
              </a:lnSpc>
            </a:pPr>
            <a:r>
              <a:rPr lang="en-US" sz="1400" i="1" err="1">
                <a:solidFill>
                  <a:srgbClr val="FFFFFF"/>
                </a:solidFill>
                <a:latin typeface="Times New Roman"/>
                <a:ea typeface="+mn-lt"/>
                <a:cs typeface="+mn-lt"/>
              </a:rPr>
              <a:t>если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команда</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выигрывает</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очко</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при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чужой</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подаче</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то</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перед</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своей</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игроки</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двигаясь</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по</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часовой</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стрелке</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переходят</a:t>
            </a:r>
            <a:r>
              <a:rPr lang="en-US" sz="1400" i="1" dirty="0">
                <a:solidFill>
                  <a:srgbClr val="FFFFFF"/>
                </a:solidFill>
                <a:latin typeface="Times New Roman"/>
                <a:ea typeface="+mn-lt"/>
                <a:cs typeface="+mn-lt"/>
              </a:rPr>
              <a:t> в </a:t>
            </a:r>
            <a:r>
              <a:rPr lang="en-US" sz="1400" i="1" err="1">
                <a:solidFill>
                  <a:srgbClr val="FFFFFF"/>
                </a:solidFill>
                <a:latin typeface="Times New Roman"/>
                <a:ea typeface="+mn-lt"/>
                <a:cs typeface="+mn-lt"/>
              </a:rPr>
              <a:t>другие</a:t>
            </a:r>
            <a:r>
              <a:rPr lang="en-US" sz="1400" i="1" dirty="0">
                <a:solidFill>
                  <a:srgbClr val="FFFFFF"/>
                </a:solidFill>
                <a:latin typeface="Times New Roman"/>
                <a:ea typeface="+mn-lt"/>
                <a:cs typeface="+mn-lt"/>
              </a:rPr>
              <a:t> </a:t>
            </a:r>
            <a:r>
              <a:rPr lang="en-US" sz="1400" i="1" err="1">
                <a:solidFill>
                  <a:srgbClr val="FFFFFF"/>
                </a:solidFill>
                <a:latin typeface="Times New Roman"/>
                <a:ea typeface="+mn-lt"/>
                <a:cs typeface="+mn-lt"/>
              </a:rPr>
              <a:t>зоны</a:t>
            </a:r>
            <a:r>
              <a:rPr lang="en-US" sz="1400" i="1" dirty="0">
                <a:solidFill>
                  <a:srgbClr val="FFFFFF"/>
                </a:solidFill>
                <a:latin typeface="Times New Roman"/>
                <a:ea typeface="+mn-lt"/>
                <a:cs typeface="+mn-lt"/>
              </a:rPr>
              <a:t>.</a:t>
            </a:r>
            <a:endParaRPr lang="en-US" sz="1400" i="1">
              <a:solidFill>
                <a:srgbClr val="FFFFFF"/>
              </a:solidFill>
              <a:latin typeface="Times New Roman"/>
              <a:cs typeface="Times New Roman"/>
            </a:endParaRPr>
          </a:p>
          <a:p>
            <a:pPr>
              <a:lnSpc>
                <a:spcPct val="120000"/>
              </a:lnSpc>
            </a:pPr>
            <a:endParaRPr lang="en-US" sz="1400" dirty="0">
              <a:solidFill>
                <a:srgbClr val="FFFFFF"/>
              </a:solidFill>
            </a:endParaRPr>
          </a:p>
        </p:txBody>
      </p:sp>
    </p:spTree>
    <p:extLst>
      <p:ext uri="{BB962C8B-B14F-4D97-AF65-F5344CB8AC3E}">
        <p14:creationId xmlns:p14="http://schemas.microsoft.com/office/powerpoint/2010/main" val="1477001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265911B-1E2F-489E-97EF-A15A9299E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119D4F1-CE65-4D74-A168-F27C15F1B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Волейбол в пустой тренажерный зал">
            <a:extLst>
              <a:ext uri="{FF2B5EF4-FFF2-40B4-BE49-F238E27FC236}">
                <a16:creationId xmlns:a16="http://schemas.microsoft.com/office/drawing/2014/main" id="{79802C7F-00E8-1E4B-5D73-4C7E1FA08427}"/>
              </a:ext>
            </a:extLst>
          </p:cNvPr>
          <p:cNvPicPr>
            <a:picLocks noChangeAspect="1"/>
          </p:cNvPicPr>
          <p:nvPr/>
        </p:nvPicPr>
        <p:blipFill rotWithShape="1">
          <a:blip r:embed="rId2">
            <a:alphaModFix amt="50000"/>
          </a:blip>
          <a:srcRect l="40400" r="448" b="9"/>
          <a:stretch/>
        </p:blipFill>
        <p:spPr>
          <a:xfrm>
            <a:off x="20" y="10"/>
            <a:ext cx="6095979" cy="6857990"/>
          </a:xfrm>
          <a:prstGeom prst="rect">
            <a:avLst/>
          </a:prstGeom>
        </p:spPr>
      </p:pic>
      <p:sp>
        <p:nvSpPr>
          <p:cNvPr id="2" name="Заголовок 1">
            <a:extLst>
              <a:ext uri="{FF2B5EF4-FFF2-40B4-BE49-F238E27FC236}">
                <a16:creationId xmlns:a16="http://schemas.microsoft.com/office/drawing/2014/main" id="{F8C86311-B1A7-D4B1-64AF-D47E7ECB0F49}"/>
              </a:ext>
            </a:extLst>
          </p:cNvPr>
          <p:cNvSpPr>
            <a:spLocks noGrp="1"/>
          </p:cNvSpPr>
          <p:nvPr>
            <p:ph type="title"/>
          </p:nvPr>
        </p:nvSpPr>
        <p:spPr>
          <a:xfrm>
            <a:off x="1028700" y="1025718"/>
            <a:ext cx="4057650" cy="4770783"/>
          </a:xfrm>
        </p:spPr>
        <p:txBody>
          <a:bodyPr anchor="ctr">
            <a:normAutofit/>
          </a:bodyPr>
          <a:lstStyle/>
          <a:p>
            <a:pPr algn="ctr"/>
            <a:r>
              <a:rPr lang="ru-RU" b="0">
                <a:solidFill>
                  <a:srgbClr val="FFFFFF"/>
                </a:solidFill>
              </a:rPr>
              <a:t>Техника игры в волейбол</a:t>
            </a:r>
            <a:endParaRPr lang="ru-RU">
              <a:solidFill>
                <a:srgbClr val="FFFFFF"/>
              </a:solidFill>
            </a:endParaRPr>
          </a:p>
          <a:p>
            <a:pPr algn="ctr"/>
            <a:endParaRPr lang="ru-RU">
              <a:solidFill>
                <a:srgbClr val="FFFFFF"/>
              </a:solidFill>
            </a:endParaRPr>
          </a:p>
        </p:txBody>
      </p:sp>
      <p:sp>
        <p:nvSpPr>
          <p:cNvPr id="3" name="Объект 2">
            <a:extLst>
              <a:ext uri="{FF2B5EF4-FFF2-40B4-BE49-F238E27FC236}">
                <a16:creationId xmlns:a16="http://schemas.microsoft.com/office/drawing/2014/main" id="{BB743BCF-D0C1-DAB4-37C3-43877A5D8F52}"/>
              </a:ext>
            </a:extLst>
          </p:cNvPr>
          <p:cNvSpPr>
            <a:spLocks noGrp="1"/>
          </p:cNvSpPr>
          <p:nvPr>
            <p:ph idx="1"/>
          </p:nvPr>
        </p:nvSpPr>
        <p:spPr>
          <a:xfrm>
            <a:off x="7179972" y="762000"/>
            <a:ext cx="3825025" cy="5334000"/>
          </a:xfrm>
        </p:spPr>
        <p:txBody>
          <a:bodyPr vert="horz" lIns="91440" tIns="45720" rIns="91440" bIns="45720" rtlCol="0" anchor="ctr">
            <a:normAutofit/>
          </a:bodyPr>
          <a:lstStyle/>
          <a:p>
            <a:r>
              <a:rPr lang="ru-RU" dirty="0">
                <a:ea typeface="+mn-lt"/>
                <a:cs typeface="+mn-lt"/>
              </a:rPr>
              <a:t>Техника игры включает в себя основные приемы: стойки, передвижения, передачи, подачи, нападающие удары, отвлекающие действия, блокировка, страховка. Каждый прием имеет несколько способов выполнения.</a:t>
            </a:r>
            <a:endParaRPr lang="ru-RU" dirty="0"/>
          </a:p>
        </p:txBody>
      </p:sp>
    </p:spTree>
    <p:extLst>
      <p:ext uri="{BB962C8B-B14F-4D97-AF65-F5344CB8AC3E}">
        <p14:creationId xmlns:p14="http://schemas.microsoft.com/office/powerpoint/2010/main" val="1621341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E2BC33-F8B8-4768-AE46-E7CF6E3D7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05EB5AC-4150-4206-9DBE-37DD0EBFBC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5" descr="Изображение выглядит как человек, спорт, спортивная игра, проигрыватель&#10;&#10;Автоматически созданное описание">
            <a:extLst>
              <a:ext uri="{FF2B5EF4-FFF2-40B4-BE49-F238E27FC236}">
                <a16:creationId xmlns:a16="http://schemas.microsoft.com/office/drawing/2014/main" id="{5D114FD3-FDA5-2173-7275-A661800467D0}"/>
              </a:ext>
            </a:extLst>
          </p:cNvPr>
          <p:cNvPicPr>
            <a:picLocks noChangeAspect="1"/>
          </p:cNvPicPr>
          <p:nvPr/>
        </p:nvPicPr>
        <p:blipFill rotWithShape="1">
          <a:blip r:embed="rId2">
            <a:alphaModFix amt="50000"/>
          </a:blip>
          <a:srcRect b="14773"/>
          <a:stretch/>
        </p:blipFill>
        <p:spPr>
          <a:xfrm>
            <a:off x="20" y="10"/>
            <a:ext cx="12191980" cy="6857990"/>
          </a:xfrm>
          <a:prstGeom prst="rect">
            <a:avLst/>
          </a:prstGeom>
        </p:spPr>
      </p:pic>
      <p:sp>
        <p:nvSpPr>
          <p:cNvPr id="2" name="Заголовок 1">
            <a:extLst>
              <a:ext uri="{FF2B5EF4-FFF2-40B4-BE49-F238E27FC236}">
                <a16:creationId xmlns:a16="http://schemas.microsoft.com/office/drawing/2014/main" id="{62F339AD-3A72-C485-2E9E-E697DA98B3FE}"/>
              </a:ext>
            </a:extLst>
          </p:cNvPr>
          <p:cNvSpPr>
            <a:spLocks noGrp="1"/>
          </p:cNvSpPr>
          <p:nvPr>
            <p:ph type="title"/>
          </p:nvPr>
        </p:nvSpPr>
        <p:spPr>
          <a:xfrm>
            <a:off x="1523999" y="1524000"/>
            <a:ext cx="3216673" cy="3809999"/>
          </a:xfrm>
        </p:spPr>
        <p:txBody>
          <a:bodyPr anchor="ctr">
            <a:normAutofit/>
          </a:bodyPr>
          <a:lstStyle/>
          <a:p>
            <a:pPr algn="r"/>
            <a:r>
              <a:rPr lang="ru-RU" b="0">
                <a:solidFill>
                  <a:srgbClr val="FFFFFF"/>
                </a:solidFill>
              </a:rPr>
              <a:t>Стойка в волейболе</a:t>
            </a:r>
            <a:endParaRPr lang="ru-RU">
              <a:solidFill>
                <a:srgbClr val="FFFFFF"/>
              </a:solidFill>
            </a:endParaRPr>
          </a:p>
          <a:p>
            <a:pPr algn="r"/>
            <a:endParaRPr lang="ru-RU">
              <a:solidFill>
                <a:srgbClr val="FFFFFF"/>
              </a:solidFill>
            </a:endParaRPr>
          </a:p>
        </p:txBody>
      </p:sp>
      <p:sp>
        <p:nvSpPr>
          <p:cNvPr id="3" name="Объект 2">
            <a:extLst>
              <a:ext uri="{FF2B5EF4-FFF2-40B4-BE49-F238E27FC236}">
                <a16:creationId xmlns:a16="http://schemas.microsoft.com/office/drawing/2014/main" id="{CC6930DC-810F-6865-B78B-64AE5A72045A}"/>
              </a:ext>
            </a:extLst>
          </p:cNvPr>
          <p:cNvSpPr>
            <a:spLocks noGrp="1"/>
          </p:cNvSpPr>
          <p:nvPr>
            <p:ph idx="1"/>
          </p:nvPr>
        </p:nvSpPr>
        <p:spPr>
          <a:xfrm>
            <a:off x="5334001" y="762000"/>
            <a:ext cx="5334000" cy="5334000"/>
          </a:xfrm>
        </p:spPr>
        <p:txBody>
          <a:bodyPr vert="horz" lIns="91440" tIns="45720" rIns="91440" bIns="45720" rtlCol="0" anchor="ctr">
            <a:normAutofit/>
          </a:bodyPr>
          <a:lstStyle/>
          <a:p>
            <a:r>
              <a:rPr lang="ru-RU">
                <a:solidFill>
                  <a:srgbClr val="FFFFFF"/>
                </a:solidFill>
                <a:ea typeface="+mn-lt"/>
                <a:cs typeface="+mn-lt"/>
              </a:rPr>
              <a:t>Различие стоек зависит от степени согнутости ног – средняя, высокая и низкая. Ноги, согнутые в коленях, расставлены на ширину плеч, левая нога несколько выставлена вперед, туловище слегка наклонено вперед, кисти рук перед грудью, свободно опустив локти, пальцы рук обращены кверху, большими пальцами к себе. Нельзя сгибать руки в лучезапястном суставе и опускать кисти вперед вниз.</a:t>
            </a:r>
            <a:endParaRPr lang="ru-RU">
              <a:solidFill>
                <a:srgbClr val="FFFFFF"/>
              </a:solidFill>
            </a:endParaRPr>
          </a:p>
          <a:p>
            <a:r>
              <a:rPr lang="ru-RU">
                <a:solidFill>
                  <a:srgbClr val="FFFFFF"/>
                </a:solidFill>
                <a:ea typeface="+mn-lt"/>
                <a:cs typeface="+mn-lt"/>
              </a:rPr>
              <a:t>Чтобы не было повреждений кистей важно правильно принимать мяч</a:t>
            </a:r>
            <a:endParaRPr lang="ru-RU">
              <a:solidFill>
                <a:srgbClr val="FFFFFF"/>
              </a:solidFill>
            </a:endParaRPr>
          </a:p>
          <a:p>
            <a:endParaRPr lang="ru-RU">
              <a:solidFill>
                <a:srgbClr val="FFFFFF"/>
              </a:solidFill>
            </a:endParaRPr>
          </a:p>
        </p:txBody>
      </p:sp>
    </p:spTree>
    <p:extLst>
      <p:ext uri="{BB962C8B-B14F-4D97-AF65-F5344CB8AC3E}">
        <p14:creationId xmlns:p14="http://schemas.microsoft.com/office/powerpoint/2010/main" val="3121977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5EE2BC33-F8B8-4768-AE46-E7CF6E3D7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05EB5AC-4150-4206-9DBE-37DD0EBFBC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здание, человек, внешний, спортивная игра&#10;&#10;Автоматически созданное описание">
            <a:extLst>
              <a:ext uri="{FF2B5EF4-FFF2-40B4-BE49-F238E27FC236}">
                <a16:creationId xmlns:a16="http://schemas.microsoft.com/office/drawing/2014/main" id="{32C258DA-5548-7BB6-2A48-8D6457042A1B}"/>
              </a:ext>
            </a:extLst>
          </p:cNvPr>
          <p:cNvPicPr>
            <a:picLocks noChangeAspect="1"/>
          </p:cNvPicPr>
          <p:nvPr/>
        </p:nvPicPr>
        <p:blipFill rotWithShape="1">
          <a:blip r:embed="rId2">
            <a:alphaModFix amt="50000"/>
          </a:blip>
          <a:srcRect t="8628" b="7103"/>
          <a:stretch/>
        </p:blipFill>
        <p:spPr>
          <a:xfrm>
            <a:off x="20" y="10"/>
            <a:ext cx="12191980" cy="6857990"/>
          </a:xfrm>
          <a:prstGeom prst="rect">
            <a:avLst/>
          </a:prstGeom>
        </p:spPr>
      </p:pic>
      <p:sp>
        <p:nvSpPr>
          <p:cNvPr id="2" name="Заголовок 1">
            <a:extLst>
              <a:ext uri="{FF2B5EF4-FFF2-40B4-BE49-F238E27FC236}">
                <a16:creationId xmlns:a16="http://schemas.microsoft.com/office/drawing/2014/main" id="{F66FC655-5526-B876-BB42-C35739B1D15E}"/>
              </a:ext>
            </a:extLst>
          </p:cNvPr>
          <p:cNvSpPr>
            <a:spLocks noGrp="1"/>
          </p:cNvSpPr>
          <p:nvPr>
            <p:ph type="title"/>
          </p:nvPr>
        </p:nvSpPr>
        <p:spPr>
          <a:xfrm>
            <a:off x="1523999" y="1524000"/>
            <a:ext cx="3216673" cy="3809999"/>
          </a:xfrm>
        </p:spPr>
        <p:txBody>
          <a:bodyPr anchor="ctr">
            <a:normAutofit/>
          </a:bodyPr>
          <a:lstStyle/>
          <a:p>
            <a:pPr algn="r"/>
            <a:r>
              <a:rPr lang="ru-RU" b="0">
                <a:solidFill>
                  <a:srgbClr val="FFFFFF"/>
                </a:solidFill>
                <a:ea typeface="+mj-lt"/>
                <a:cs typeface="+mj-lt"/>
              </a:rPr>
              <a:t>НИЖНИЕ ПОДАЧИ В ВОЛЕЙБОЛЕ</a:t>
            </a:r>
          </a:p>
          <a:p>
            <a:pPr algn="r"/>
            <a:endParaRPr lang="ru-RU" dirty="0">
              <a:solidFill>
                <a:srgbClr val="FFFFFF"/>
              </a:solidFill>
            </a:endParaRPr>
          </a:p>
        </p:txBody>
      </p:sp>
      <p:sp>
        <p:nvSpPr>
          <p:cNvPr id="19" name="Content Placeholder 7">
            <a:extLst>
              <a:ext uri="{FF2B5EF4-FFF2-40B4-BE49-F238E27FC236}">
                <a16:creationId xmlns:a16="http://schemas.microsoft.com/office/drawing/2014/main" id="{AFF33FC4-5C82-6070-4FD5-585B8AB752D7}"/>
              </a:ext>
            </a:extLst>
          </p:cNvPr>
          <p:cNvSpPr>
            <a:spLocks noGrp="1"/>
          </p:cNvSpPr>
          <p:nvPr>
            <p:ph idx="1"/>
          </p:nvPr>
        </p:nvSpPr>
        <p:spPr>
          <a:xfrm>
            <a:off x="5334001" y="762000"/>
            <a:ext cx="5334000" cy="5334000"/>
          </a:xfrm>
        </p:spPr>
        <p:txBody>
          <a:bodyPr vert="horz" lIns="91440" tIns="45720" rIns="91440" bIns="45720" rtlCol="0" anchor="ctr">
            <a:normAutofit/>
          </a:bodyPr>
          <a:lstStyle/>
          <a:p>
            <a:pPr>
              <a:lnSpc>
                <a:spcPct val="120000"/>
              </a:lnSpc>
            </a:pPr>
            <a:r>
              <a:rPr lang="ru-RU" sz="1100" i="1">
                <a:solidFill>
                  <a:srgbClr val="FFFFFF"/>
                </a:solidFill>
                <a:latin typeface="Times New Roman"/>
                <a:ea typeface="+mn-lt"/>
                <a:cs typeface="+mn-lt"/>
              </a:rPr>
              <a:t>Нижние подачи - положительным качеством нижних подач является простота их выполнения.</a:t>
            </a:r>
            <a:endParaRPr lang="en-US" sz="1100" i="1">
              <a:solidFill>
                <a:srgbClr val="FFFFFF"/>
              </a:solidFill>
              <a:latin typeface="Times New Roman"/>
              <a:ea typeface="+mn-lt"/>
              <a:cs typeface="+mn-lt"/>
            </a:endParaRPr>
          </a:p>
          <a:p>
            <a:pPr>
              <a:lnSpc>
                <a:spcPct val="120000"/>
              </a:lnSpc>
            </a:pPr>
            <a:r>
              <a:rPr lang="ru-RU" sz="1100" i="1">
                <a:solidFill>
                  <a:srgbClr val="FFFFFF"/>
                </a:solidFill>
                <a:latin typeface="Times New Roman"/>
                <a:ea typeface="+mn-lt"/>
                <a:cs typeface="+mn-lt"/>
              </a:rPr>
              <a:t>Нижняя прямая подача – игрок стоит в высокой стойке, лицом к сетке, центр тяжести смещен к сзади стоящей ноге, которая должна быть обязательно одноименной с ударяющей рукой; рука, проводящая удар, отведена назад в положение замаха; другая рука, согнутая в локтевом суставе, держит мяч перед собой на уровне или несколько ниже.</a:t>
            </a:r>
            <a:endParaRPr lang="en-US" sz="1100" i="1">
              <a:solidFill>
                <a:srgbClr val="FFFFFF"/>
              </a:solidFill>
              <a:latin typeface="Times New Roman"/>
              <a:ea typeface="+mn-lt"/>
              <a:cs typeface="+mn-lt"/>
            </a:endParaRPr>
          </a:p>
          <a:p>
            <a:pPr>
              <a:lnSpc>
                <a:spcPct val="120000"/>
              </a:lnSpc>
            </a:pPr>
            <a:r>
              <a:rPr lang="ru-RU" sz="1100" i="1">
                <a:solidFill>
                  <a:srgbClr val="FFFFFF"/>
                </a:solidFill>
                <a:latin typeface="Times New Roman"/>
                <a:ea typeface="+mn-lt"/>
                <a:cs typeface="+mn-lt"/>
              </a:rPr>
              <a:t>Подбросив мяч на высоту 30 см. вверх, игрок маховым движением ударяющей руки производит удар основанием ладони (не пальцами) по мячу. Вместе с движением ударяющей руки разгибается сзади стоящая нога и центр тяжести тела переносится на впереди стоящую ногу.</a:t>
            </a:r>
            <a:endParaRPr lang="en-US" sz="1100" i="1">
              <a:solidFill>
                <a:srgbClr val="FFFFFF"/>
              </a:solidFill>
              <a:latin typeface="Times New Roman"/>
              <a:ea typeface="+mn-lt"/>
              <a:cs typeface="+mn-lt"/>
            </a:endParaRPr>
          </a:p>
          <a:p>
            <a:pPr>
              <a:lnSpc>
                <a:spcPct val="120000"/>
              </a:lnSpc>
            </a:pPr>
            <a:r>
              <a:rPr lang="ru-RU" sz="1100" i="1">
                <a:solidFill>
                  <a:srgbClr val="FFFFFF"/>
                </a:solidFill>
                <a:latin typeface="Times New Roman"/>
                <a:ea typeface="+mn-lt"/>
                <a:cs typeface="+mn-lt"/>
              </a:rPr>
              <a:t>Нижняя боковая передача – игрок в высокой стойке стоит боком к сетке; ступни ног расставлены на ширину плеч параллельно лицевой линии площадки; ударяющая рука для замаха свободно отводится вниз – в сторону; ладонь обращена вперед-вверх; рука с мячом держит его на уровне пояса; туловище несколько наклонено вперед.</a:t>
            </a:r>
            <a:endParaRPr lang="en-US" sz="1100" i="1">
              <a:solidFill>
                <a:srgbClr val="FFFFFF"/>
              </a:solidFill>
              <a:latin typeface="Times New Roman"/>
              <a:ea typeface="+mn-lt"/>
              <a:cs typeface="+mn-lt"/>
            </a:endParaRPr>
          </a:p>
          <a:p>
            <a:pPr>
              <a:lnSpc>
                <a:spcPct val="120000"/>
              </a:lnSpc>
            </a:pPr>
            <a:r>
              <a:rPr lang="ru-RU" sz="1100" i="1">
                <a:solidFill>
                  <a:srgbClr val="FFFFFF"/>
                </a:solidFill>
                <a:latin typeface="Times New Roman"/>
                <a:ea typeface="+mn-lt"/>
                <a:cs typeface="+mn-lt"/>
              </a:rPr>
              <a:t>Подбросив мяч на 50-70 см., игрок с началом опускания мяча посылает ударяющую руку вперед-вверх, перенося одновременно центр тяжести на ногу, стоящую впереди по движению, и ударяет ладонью по мячу, рука после удара свободно продолжает движение.</a:t>
            </a:r>
            <a:endParaRPr lang="en-US" sz="1100" i="1">
              <a:solidFill>
                <a:srgbClr val="FFFFFF"/>
              </a:solidFill>
              <a:latin typeface="Times New Roman"/>
              <a:ea typeface="+mn-lt"/>
              <a:cs typeface="+mn-lt"/>
            </a:endParaRPr>
          </a:p>
          <a:p>
            <a:pPr>
              <a:lnSpc>
                <a:spcPct val="120000"/>
              </a:lnSpc>
            </a:pPr>
            <a:endParaRPr lang="ru-RU" sz="1100" i="1">
              <a:solidFill>
                <a:srgbClr val="FFFFFF"/>
              </a:solidFill>
              <a:latin typeface="Times New Roman"/>
              <a:ea typeface="+mn-lt"/>
              <a:cs typeface="+mn-lt"/>
            </a:endParaRPr>
          </a:p>
          <a:p>
            <a:pPr>
              <a:lnSpc>
                <a:spcPct val="120000"/>
              </a:lnSpc>
            </a:pPr>
            <a:endParaRPr lang="en-US" sz="1100" i="1">
              <a:solidFill>
                <a:srgbClr val="FFFFFF"/>
              </a:solidFill>
              <a:latin typeface="Times New Roman"/>
              <a:cs typeface="Times New Roman"/>
            </a:endParaRPr>
          </a:p>
        </p:txBody>
      </p:sp>
    </p:spTree>
    <p:extLst>
      <p:ext uri="{BB962C8B-B14F-4D97-AF65-F5344CB8AC3E}">
        <p14:creationId xmlns:p14="http://schemas.microsoft.com/office/powerpoint/2010/main" val="359074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7218290-08E7-4AB8-8549-F625B01F0D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C44568EA-CF34-42D0-0830-4DD9750EBF94}"/>
              </a:ext>
            </a:extLst>
          </p:cNvPr>
          <p:cNvSpPr>
            <a:spLocks noGrp="1"/>
          </p:cNvSpPr>
          <p:nvPr>
            <p:ph type="title"/>
          </p:nvPr>
        </p:nvSpPr>
        <p:spPr>
          <a:xfrm>
            <a:off x="1429566" y="762001"/>
            <a:ext cx="5008696" cy="1141004"/>
          </a:xfrm>
        </p:spPr>
        <p:txBody>
          <a:bodyPr>
            <a:normAutofit/>
          </a:bodyPr>
          <a:lstStyle/>
          <a:p>
            <a:pPr algn="ctr"/>
            <a:r>
              <a:rPr lang="ru-RU" b="0" dirty="0"/>
              <a:t>Верхние подачи в волейболе</a:t>
            </a:r>
            <a:endParaRPr lang="ru-RU"/>
          </a:p>
          <a:p>
            <a:endParaRPr lang="ru-RU"/>
          </a:p>
        </p:txBody>
      </p:sp>
      <p:sp>
        <p:nvSpPr>
          <p:cNvPr id="12" name="Content Placeholder 11">
            <a:extLst>
              <a:ext uri="{FF2B5EF4-FFF2-40B4-BE49-F238E27FC236}">
                <a16:creationId xmlns:a16="http://schemas.microsoft.com/office/drawing/2014/main" id="{B621F8A1-902C-D118-2455-B9D03D0BD5B9}"/>
              </a:ext>
            </a:extLst>
          </p:cNvPr>
          <p:cNvSpPr>
            <a:spLocks noGrp="1"/>
          </p:cNvSpPr>
          <p:nvPr>
            <p:ph idx="1"/>
          </p:nvPr>
        </p:nvSpPr>
        <p:spPr>
          <a:xfrm>
            <a:off x="1296216" y="1859648"/>
            <a:ext cx="4479398" cy="3836301"/>
          </a:xfrm>
        </p:spPr>
        <p:txBody>
          <a:bodyPr vert="horz" lIns="91440" tIns="45720" rIns="91440" bIns="45720" rtlCol="0">
            <a:normAutofit lnSpcReduction="10000"/>
          </a:bodyPr>
          <a:lstStyle/>
          <a:p>
            <a:pPr>
              <a:lnSpc>
                <a:spcPct val="120000"/>
              </a:lnSpc>
            </a:pPr>
            <a:r>
              <a:rPr lang="en-US" sz="1400" i="1">
                <a:ea typeface="+mn-lt"/>
                <a:cs typeface="+mn-lt"/>
              </a:rPr>
              <a:t>Верхняя прямая подача</a:t>
            </a:r>
            <a:r>
              <a:rPr lang="en-US" sz="1400">
                <a:ea typeface="+mn-lt"/>
                <a:cs typeface="+mn-lt"/>
              </a:rPr>
              <a:t> – игрок стоит в высокой стойке лицом к сетке, рука держит мяч на уровне груди; ударяющая рука опущена вниз-вперед. При подбрасывании мяча вверх туловище отклоняется назад, центр тяжести переносится на сзади стоящую ногу, ударяющая рука вскидывается вверх, локоть отводится в сторону-назад, а плечо назад, кисть поднимается над головой.</a:t>
            </a:r>
            <a:endParaRPr lang="en-US" sz="1400"/>
          </a:p>
          <a:p>
            <a:pPr>
              <a:lnSpc>
                <a:spcPct val="120000"/>
              </a:lnSpc>
            </a:pPr>
            <a:r>
              <a:rPr lang="en-US" sz="1400">
                <a:ea typeface="+mn-lt"/>
                <a:cs typeface="+mn-lt"/>
              </a:rPr>
              <a:t>С одновременным разгибанием сзади стоящей ноги, движением туловища вперед и руки кистью вперед-вверх производится удар по мячу Ценность этой подачи - сочетание высокой точности и самые широкие возможности для придания различной скорости полету мяча).</a:t>
            </a:r>
            <a:endParaRPr lang="en-US" sz="1400"/>
          </a:p>
          <a:p>
            <a:pPr>
              <a:lnSpc>
                <a:spcPct val="120000"/>
              </a:lnSpc>
            </a:pPr>
            <a:endParaRPr lang="en-US" sz="1400"/>
          </a:p>
        </p:txBody>
      </p:sp>
      <p:pic>
        <p:nvPicPr>
          <p:cNvPr id="8" name="Рисунок 8" descr="Изображение выглядит как человек, спорт, спортивная игра, проигрыватель&#10;&#10;Автоматически созданное описание">
            <a:extLst>
              <a:ext uri="{FF2B5EF4-FFF2-40B4-BE49-F238E27FC236}">
                <a16:creationId xmlns:a16="http://schemas.microsoft.com/office/drawing/2014/main" id="{2E5BFCAF-1088-9616-0BB0-80E4CE198316}"/>
              </a:ext>
            </a:extLst>
          </p:cNvPr>
          <p:cNvPicPr>
            <a:picLocks noChangeAspect="1"/>
          </p:cNvPicPr>
          <p:nvPr/>
        </p:nvPicPr>
        <p:blipFill rotWithShape="1">
          <a:blip r:embed="rId2"/>
          <a:srcRect l="32375" r="373" b="-3"/>
          <a:stretch/>
        </p:blipFill>
        <p:spPr>
          <a:xfrm>
            <a:off x="6639965" y="1114197"/>
            <a:ext cx="4629606" cy="4629606"/>
          </a:xfrm>
          <a:custGeom>
            <a:avLst/>
            <a:gdLst/>
            <a:ahLst/>
            <a:cxnLst/>
            <a:rect l="l" t="t" r="r" b="b"/>
            <a:pathLst>
              <a:path w="4629606" h="4629606">
                <a:moveTo>
                  <a:pt x="2314803" y="0"/>
                </a:moveTo>
                <a:cubicBezTo>
                  <a:pt x="3593233" y="0"/>
                  <a:pt x="4629606" y="1036373"/>
                  <a:pt x="4629606" y="2314803"/>
                </a:cubicBezTo>
                <a:cubicBezTo>
                  <a:pt x="4629606" y="3593233"/>
                  <a:pt x="3593233" y="4629606"/>
                  <a:pt x="2314803" y="4629606"/>
                </a:cubicBezTo>
                <a:cubicBezTo>
                  <a:pt x="1036373" y="4629606"/>
                  <a:pt x="0" y="3593233"/>
                  <a:pt x="0" y="2314803"/>
                </a:cubicBezTo>
                <a:cubicBezTo>
                  <a:pt x="0" y="1036373"/>
                  <a:pt x="1036373" y="0"/>
                  <a:pt x="2314803" y="0"/>
                </a:cubicBezTo>
                <a:close/>
              </a:path>
            </a:pathLst>
          </a:custGeom>
        </p:spPr>
      </p:pic>
    </p:spTree>
    <p:extLst>
      <p:ext uri="{BB962C8B-B14F-4D97-AF65-F5344CB8AC3E}">
        <p14:creationId xmlns:p14="http://schemas.microsoft.com/office/powerpoint/2010/main" val="2060803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7218290-08E7-4AB8-8549-F625B01F0D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C5338EA0-F320-CDC6-09EA-778FDBEF55F9}"/>
              </a:ext>
            </a:extLst>
          </p:cNvPr>
          <p:cNvSpPr>
            <a:spLocks noGrp="1"/>
          </p:cNvSpPr>
          <p:nvPr>
            <p:ph type="title"/>
          </p:nvPr>
        </p:nvSpPr>
        <p:spPr>
          <a:xfrm>
            <a:off x="1429566" y="762001"/>
            <a:ext cx="5008696" cy="1141004"/>
          </a:xfrm>
        </p:spPr>
        <p:txBody>
          <a:bodyPr>
            <a:normAutofit/>
          </a:bodyPr>
          <a:lstStyle/>
          <a:p>
            <a:r>
              <a:rPr lang="ru-RU" b="0" dirty="0"/>
              <a:t>Передача мяча в волейболе</a:t>
            </a:r>
            <a:endParaRPr lang="ru-RU"/>
          </a:p>
          <a:p>
            <a:endParaRPr lang="ru-RU" dirty="0"/>
          </a:p>
        </p:txBody>
      </p:sp>
      <p:sp>
        <p:nvSpPr>
          <p:cNvPr id="3" name="Объект 2">
            <a:extLst>
              <a:ext uri="{FF2B5EF4-FFF2-40B4-BE49-F238E27FC236}">
                <a16:creationId xmlns:a16="http://schemas.microsoft.com/office/drawing/2014/main" id="{1791E605-D7F4-0709-94A9-F4A34BACBD94}"/>
              </a:ext>
            </a:extLst>
          </p:cNvPr>
          <p:cNvSpPr>
            <a:spLocks noGrp="1"/>
          </p:cNvSpPr>
          <p:nvPr>
            <p:ph idx="1"/>
          </p:nvPr>
        </p:nvSpPr>
        <p:spPr>
          <a:xfrm>
            <a:off x="1429566" y="2259698"/>
            <a:ext cx="4479398" cy="3836301"/>
          </a:xfrm>
        </p:spPr>
        <p:txBody>
          <a:bodyPr vert="horz" lIns="91440" tIns="45720" rIns="91440" bIns="45720" rtlCol="0">
            <a:normAutofit/>
          </a:bodyPr>
          <a:lstStyle/>
          <a:p>
            <a:pPr>
              <a:lnSpc>
                <a:spcPct val="120000"/>
              </a:lnSpc>
            </a:pPr>
            <a:r>
              <a:rPr lang="ru-RU" sz="1100" i="1">
                <a:ea typeface="+mn-lt"/>
                <a:cs typeface="+mn-lt"/>
              </a:rPr>
              <a:t>Передача мяча</a:t>
            </a:r>
            <a:r>
              <a:rPr lang="ru-RU" sz="1100">
                <a:ea typeface="+mn-lt"/>
                <a:cs typeface="+mn-lt"/>
              </a:rPr>
              <a:t> – прием игры, с помощью которого создают условия для взаимодействия команды.</a:t>
            </a:r>
            <a:endParaRPr lang="ru-RU" sz="1100"/>
          </a:p>
          <a:p>
            <a:pPr>
              <a:lnSpc>
                <a:spcPct val="120000"/>
              </a:lnSpc>
            </a:pPr>
            <a:r>
              <a:rPr lang="ru-RU" sz="1100" i="1">
                <a:ea typeface="+mn-lt"/>
                <a:cs typeface="+mn-lt"/>
              </a:rPr>
              <a:t>Способы передач:</a:t>
            </a:r>
            <a:endParaRPr lang="ru-RU" sz="1100"/>
          </a:p>
          <a:p>
            <a:pPr>
              <a:lnSpc>
                <a:spcPct val="120000"/>
              </a:lnSpc>
            </a:pPr>
            <a:r>
              <a:rPr lang="ru-RU" sz="1100">
                <a:ea typeface="+mn-lt"/>
                <a:cs typeface="+mn-lt"/>
              </a:rPr>
              <a:t>Двумя руками в опоре,</a:t>
            </a:r>
            <a:endParaRPr lang="ru-RU" sz="1100"/>
          </a:p>
          <a:p>
            <a:pPr>
              <a:lnSpc>
                <a:spcPct val="120000"/>
              </a:lnSpc>
            </a:pPr>
            <a:r>
              <a:rPr lang="ru-RU" sz="1100">
                <a:ea typeface="+mn-lt"/>
                <a:cs typeface="+mn-lt"/>
              </a:rPr>
              <a:t>Двумя руками в прыжке,</a:t>
            </a:r>
            <a:endParaRPr lang="ru-RU" sz="1100"/>
          </a:p>
          <a:p>
            <a:pPr>
              <a:lnSpc>
                <a:spcPct val="120000"/>
              </a:lnSpc>
            </a:pPr>
            <a:r>
              <a:rPr lang="ru-RU" sz="1100">
                <a:ea typeface="+mn-lt"/>
                <a:cs typeface="+mn-lt"/>
              </a:rPr>
              <a:t>Одной рукой в прыжке.</a:t>
            </a:r>
            <a:endParaRPr lang="ru-RU" sz="1100"/>
          </a:p>
          <a:p>
            <a:pPr>
              <a:lnSpc>
                <a:spcPct val="120000"/>
              </a:lnSpc>
            </a:pPr>
            <a:r>
              <a:rPr lang="ru-RU" sz="1100" i="1">
                <a:ea typeface="+mn-lt"/>
                <a:cs typeface="+mn-lt"/>
              </a:rPr>
              <a:t>Приемы мяча:</a:t>
            </a:r>
            <a:endParaRPr lang="ru-RU" sz="1100"/>
          </a:p>
          <a:p>
            <a:pPr>
              <a:lnSpc>
                <a:spcPct val="120000"/>
              </a:lnSpc>
            </a:pPr>
            <a:r>
              <a:rPr lang="ru-RU" sz="1100">
                <a:ea typeface="+mn-lt"/>
                <a:cs typeface="+mn-lt"/>
              </a:rPr>
              <a:t>Двумя руками снизу,</a:t>
            </a:r>
            <a:endParaRPr lang="ru-RU" sz="1100"/>
          </a:p>
          <a:p>
            <a:pPr>
              <a:lnSpc>
                <a:spcPct val="120000"/>
              </a:lnSpc>
            </a:pPr>
            <a:r>
              <a:rPr lang="ru-RU" sz="1100">
                <a:ea typeface="+mn-lt"/>
                <a:cs typeface="+mn-lt"/>
              </a:rPr>
              <a:t>Двумя руками сверху,</a:t>
            </a:r>
            <a:endParaRPr lang="ru-RU" sz="1100"/>
          </a:p>
          <a:p>
            <a:pPr>
              <a:lnSpc>
                <a:spcPct val="120000"/>
              </a:lnSpc>
            </a:pPr>
            <a:r>
              <a:rPr lang="ru-RU" sz="1100">
                <a:ea typeface="+mn-lt"/>
                <a:cs typeface="+mn-lt"/>
              </a:rPr>
              <a:t>Одной рукой.</a:t>
            </a:r>
            <a:endParaRPr lang="ru-RU" sz="1100"/>
          </a:p>
          <a:p>
            <a:pPr>
              <a:lnSpc>
                <a:spcPct val="120000"/>
              </a:lnSpc>
            </a:pPr>
            <a:br>
              <a:rPr lang="en-US" sz="1100"/>
            </a:br>
            <a:endParaRPr lang="en-US" sz="1100"/>
          </a:p>
        </p:txBody>
      </p:sp>
      <p:pic>
        <p:nvPicPr>
          <p:cNvPr id="4" name="Рисунок 4" descr="Изображение выглядит как человек, желтый&#10;&#10;Автоматически созданное описание">
            <a:extLst>
              <a:ext uri="{FF2B5EF4-FFF2-40B4-BE49-F238E27FC236}">
                <a16:creationId xmlns:a16="http://schemas.microsoft.com/office/drawing/2014/main" id="{14EEC584-E2C1-7A76-6D28-DA4325226266}"/>
              </a:ext>
            </a:extLst>
          </p:cNvPr>
          <p:cNvPicPr>
            <a:picLocks noChangeAspect="1"/>
          </p:cNvPicPr>
          <p:nvPr/>
        </p:nvPicPr>
        <p:blipFill rotWithShape="1">
          <a:blip r:embed="rId2"/>
          <a:srcRect l="18648" r="14601" b="-2"/>
          <a:stretch/>
        </p:blipFill>
        <p:spPr>
          <a:xfrm>
            <a:off x="6639965" y="1114197"/>
            <a:ext cx="4629606" cy="4629606"/>
          </a:xfrm>
          <a:custGeom>
            <a:avLst/>
            <a:gdLst/>
            <a:ahLst/>
            <a:cxnLst/>
            <a:rect l="l" t="t" r="r" b="b"/>
            <a:pathLst>
              <a:path w="4629606" h="4629606">
                <a:moveTo>
                  <a:pt x="2314803" y="0"/>
                </a:moveTo>
                <a:cubicBezTo>
                  <a:pt x="3593233" y="0"/>
                  <a:pt x="4629606" y="1036373"/>
                  <a:pt x="4629606" y="2314803"/>
                </a:cubicBezTo>
                <a:cubicBezTo>
                  <a:pt x="4629606" y="3593233"/>
                  <a:pt x="3593233" y="4629606"/>
                  <a:pt x="2314803" y="4629606"/>
                </a:cubicBezTo>
                <a:cubicBezTo>
                  <a:pt x="1036373" y="4629606"/>
                  <a:pt x="0" y="3593233"/>
                  <a:pt x="0" y="2314803"/>
                </a:cubicBezTo>
                <a:cubicBezTo>
                  <a:pt x="0" y="1036373"/>
                  <a:pt x="1036373" y="0"/>
                  <a:pt x="2314803" y="0"/>
                </a:cubicBezTo>
                <a:close/>
              </a:path>
            </a:pathLst>
          </a:custGeom>
        </p:spPr>
      </p:pic>
    </p:spTree>
    <p:extLst>
      <p:ext uri="{BB962C8B-B14F-4D97-AF65-F5344CB8AC3E}">
        <p14:creationId xmlns:p14="http://schemas.microsoft.com/office/powerpoint/2010/main" val="3913371384"/>
      </p:ext>
    </p:extLst>
  </p:cSld>
  <p:clrMapOvr>
    <a:masterClrMapping/>
  </p:clrMapOvr>
</p:sld>
</file>

<file path=ppt/theme/theme1.xml><?xml version="1.0" encoding="utf-8"?>
<a:theme xmlns:a="http://schemas.openxmlformats.org/drawingml/2006/main" name="PortalVTI">
  <a:themeElements>
    <a:clrScheme name="Earth">
      <a:dk1>
        <a:sysClr val="windowText" lastClr="000000"/>
      </a:dk1>
      <a:lt1>
        <a:sysClr val="window" lastClr="FFFFFF"/>
      </a:lt1>
      <a:dk2>
        <a:srgbClr val="051618"/>
      </a:dk2>
      <a:lt2>
        <a:srgbClr val="E8E8DF"/>
      </a:lt2>
      <a:accent1>
        <a:srgbClr val="2D714C"/>
      </a:accent1>
      <a:accent2>
        <a:srgbClr val="1F7985"/>
      </a:accent2>
      <a:accent3>
        <a:srgbClr val="0D6756"/>
      </a:accent3>
      <a:accent4>
        <a:srgbClr val="40945E"/>
      </a:accent4>
      <a:accent5>
        <a:srgbClr val="389896"/>
      </a:accent5>
      <a:accent6>
        <a:srgbClr val="64924A"/>
      </a:accent6>
      <a:hlink>
        <a:srgbClr val="1F855C"/>
      </a:hlink>
      <a:folHlink>
        <a:srgbClr val="227390"/>
      </a:folHlink>
    </a:clrScheme>
    <a:fontScheme name="Earth">
      <a:majorFont>
        <a:latin typeface="Trade Gothic Next Cond"/>
        <a:ea typeface=""/>
        <a:cs typeface=""/>
      </a:majorFont>
      <a:minorFont>
        <a:latin typeface="Trade Gothic N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rtalVTI" id="{0E0D5035-C7F2-4607-91F4-D5D5F886A15A}" vid="{EAFF3D8B-AC13-4E90-80A9-182200FBC866}"/>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Широкоэкранный</PresentationFormat>
  <Paragraphs>0</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PortalVTI</vt:lpstr>
      <vt:lpstr>Проект по физической культуре «Волейбол и его влияние на организм» </vt:lpstr>
      <vt:lpstr>ОГЛАВЛЕНИЕ </vt:lpstr>
      <vt:lpstr>ИСТОРИЯ ВОЛЕЙБОЛА </vt:lpstr>
      <vt:lpstr>Правила игры в волейбол</vt:lpstr>
      <vt:lpstr>Техника игры в волейбол </vt:lpstr>
      <vt:lpstr>Стойка в волейболе </vt:lpstr>
      <vt:lpstr>НИЖНИЕ ПОДАЧИ В ВОЛЕЙБОЛЕ </vt:lpstr>
      <vt:lpstr>Верхние подачи в волейболе </vt:lpstr>
      <vt:lpstr>Передача мяча в волейболе </vt:lpstr>
      <vt:lpstr>Прием мяча в волейболе двумя руками снизу</vt:lpstr>
      <vt:lpstr>Прием мяча в волейболе двумя руками сверху </vt:lpstr>
      <vt:lpstr>Атака в волейболе </vt:lpstr>
      <vt:lpstr>Презентация PowerPoint</vt:lpstr>
      <vt:lpstr>Заключение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
  <cp:revision>276</cp:revision>
  <dcterms:created xsi:type="dcterms:W3CDTF">2022-09-30T09:12:30Z</dcterms:created>
  <dcterms:modified xsi:type="dcterms:W3CDTF">2022-09-30T10:37:07Z</dcterms:modified>
</cp:coreProperties>
</file>