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2" r:id="rId4"/>
    <p:sldId id="258" r:id="rId5"/>
    <p:sldId id="260" r:id="rId6"/>
    <p:sldId id="265" r:id="rId7"/>
    <p:sldId id="266" r:id="rId8"/>
    <p:sldId id="267" r:id="rId9"/>
    <p:sldId id="261" r:id="rId10"/>
    <p:sldId id="259" r:id="rId11"/>
    <p:sldId id="262" r:id="rId12"/>
    <p:sldId id="263" r:id="rId13"/>
    <p:sldId id="271" r:id="rId14"/>
    <p:sldId id="268" r:id="rId15"/>
    <p:sldId id="269" r:id="rId16"/>
    <p:sldId id="264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D69E6BB-9B87-485C-8B8B-28EFFD1E258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B92E7C0-9FE4-4730-B117-BF79C994C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6BB-9B87-485C-8B8B-28EFFD1E258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E7C0-9FE4-4730-B117-BF79C994C2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6BB-9B87-485C-8B8B-28EFFD1E258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E7C0-9FE4-4730-B117-BF79C994C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6BB-9B87-485C-8B8B-28EFFD1E258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E7C0-9FE4-4730-B117-BF79C994C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D69E6BB-9B87-485C-8B8B-28EFFD1E258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B92E7C0-9FE4-4730-B117-BF79C994C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6BB-9B87-485C-8B8B-28EFFD1E258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E7C0-9FE4-4730-B117-BF79C994C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6BB-9B87-485C-8B8B-28EFFD1E258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E7C0-9FE4-4730-B117-BF79C994C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6BB-9B87-485C-8B8B-28EFFD1E258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E7C0-9FE4-4730-B117-BF79C994C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6BB-9B87-485C-8B8B-28EFFD1E258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E7C0-9FE4-4730-B117-BF79C994C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6BB-9B87-485C-8B8B-28EFFD1E258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E7C0-9FE4-4730-B117-BF79C994C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9E6BB-9B87-485C-8B8B-28EFFD1E258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2E7C0-9FE4-4730-B117-BF79C994C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D69E6BB-9B87-485C-8B8B-28EFFD1E258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B92E7C0-9FE4-4730-B117-BF79C994C2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Изменения в КИМ ЕГЭ 2023 года в сравнении с КИМ 2022 года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Буцких</a:t>
            </a:r>
            <a:r>
              <a:rPr lang="ru-RU" dirty="0" smtClean="0"/>
              <a:t> Мария Вячеславовна</a:t>
            </a:r>
            <a:endParaRPr lang="ru-RU" dirty="0"/>
          </a:p>
        </p:txBody>
      </p:sp>
      <p:sp>
        <p:nvSpPr>
          <p:cNvPr id="35842" name="AutoShape 2" descr="https://nmosk-tv.ru/wp-content/uploads/2020/09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https://xn--d1aish.xn--p1ai/wp-content/uploads/2022/04/EGE-2020-1536x9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6" name="AutoShape 6" descr="https://xn--d1aish.xn--p1ai/wp-content/uploads/2022/04/EGE-2020-1536x9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8" name="AutoShape 8" descr="https://nmosk-tv.ru/wp-content/uploads/2020/09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9" name="Picture 9"/>
          <p:cNvPicPr>
            <a:picLocks noChangeAspect="1" noChangeArrowheads="1"/>
          </p:cNvPicPr>
          <p:nvPr/>
        </p:nvPicPr>
        <p:blipFill>
          <a:blip r:embed="rId2" cstate="print"/>
          <a:srcRect l="21413" t="17578" r="21486" b="6250"/>
          <a:stretch>
            <a:fillRect/>
          </a:stretch>
        </p:blipFill>
        <p:spPr bwMode="auto">
          <a:xfrm>
            <a:off x="642910" y="500042"/>
            <a:ext cx="3786214" cy="2839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785794"/>
            <a:ext cx="8229600" cy="4937760"/>
          </a:xfrm>
        </p:spPr>
        <p:txBody>
          <a:bodyPr>
            <a:norm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Умение использовать принципы причинно-следственного, структурно-функционального, </a:t>
            </a:r>
            <a:r>
              <a:rPr lang="ru-RU" dirty="0" err="1" smtClean="0"/>
              <a:t>временнόго </a:t>
            </a:r>
            <a:r>
              <a:rPr lang="ru-RU" dirty="0" smtClean="0"/>
              <a:t>и пространственного анализа для изучения исторических процессов и явлений (сравнение исторических событий, процессов, явлений)</a:t>
            </a:r>
          </a:p>
          <a:p>
            <a:pPr algn="just"/>
            <a:r>
              <a:rPr lang="ru-RU" dirty="0" smtClean="0"/>
              <a:t>Проверка содержания раздела- </a:t>
            </a:r>
            <a:r>
              <a:rPr lang="en-US" dirty="0" smtClean="0"/>
              <a:t>VIII –</a:t>
            </a:r>
            <a:r>
              <a:rPr lang="ru-RU" dirty="0" smtClean="0"/>
              <a:t>начало </a:t>
            </a:r>
            <a:r>
              <a:rPr lang="en-US" dirty="0" smtClean="0"/>
              <a:t>XXI </a:t>
            </a:r>
            <a:r>
              <a:rPr lang="ru-RU" dirty="0" smtClean="0"/>
              <a:t>в.</a:t>
            </a:r>
          </a:p>
          <a:p>
            <a:pPr algn="just"/>
            <a:r>
              <a:rPr lang="ru-RU" dirty="0" smtClean="0"/>
              <a:t>Примерное выполнение 20 минут</a:t>
            </a:r>
          </a:p>
          <a:p>
            <a:pPr algn="just"/>
            <a:r>
              <a:rPr lang="ru-RU" dirty="0" smtClean="0"/>
              <a:t>Уровень сложности- Высокий</a:t>
            </a:r>
          </a:p>
          <a:p>
            <a:pPr algn="just"/>
            <a:r>
              <a:rPr lang="ru-RU" dirty="0" smtClean="0"/>
              <a:t>Максимальный балл- 3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 l="52709" t="34180" r="6661" b="16015"/>
          <a:stretch>
            <a:fillRect/>
          </a:stretch>
        </p:blipFill>
        <p:spPr bwMode="auto">
          <a:xfrm>
            <a:off x="357158" y="500042"/>
            <a:ext cx="849972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 l="8785" t="27344" r="54429" b="6250"/>
          <a:stretch>
            <a:fillRect/>
          </a:stretch>
        </p:blipFill>
        <p:spPr bwMode="auto">
          <a:xfrm>
            <a:off x="1285852" y="214290"/>
            <a:ext cx="626451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78619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Уточнены критерии оценивания ответов на задания 18 и 19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429256" y="428604"/>
            <a:ext cx="3714744" cy="642939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Задание на проверку </a:t>
            </a:r>
            <a:r>
              <a:rPr lang="ru-RU" b="1" dirty="0" smtClean="0"/>
              <a:t>умения сравнивать</a:t>
            </a:r>
            <a:r>
              <a:rPr lang="ru-RU" dirty="0" smtClean="0"/>
              <a:t> исторические события, процессы, явления предполагает самостоятельное формулирование выпускниками тезиса о различиях или сходстве сравниваемых объектов и подтверждение этого тезиса с использованием исторических фактов.</a:t>
            </a:r>
          </a:p>
          <a:p>
            <a:pPr algn="just"/>
            <a:r>
              <a:rPr lang="ru-RU" dirty="0" smtClean="0"/>
              <a:t>В 1830-1831 гг. произошло восстание в Царстве Польском, которое было подавлено русскими войсками. </a:t>
            </a:r>
            <a:r>
              <a:rPr lang="ru-RU" b="1" dirty="0" smtClean="0"/>
              <a:t>Укажите ТРИ любых последствия этого восстания.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 l="51611" t="23437" r="12701" b="6250"/>
          <a:stretch>
            <a:fillRect/>
          </a:stretch>
        </p:blipFill>
        <p:spPr bwMode="auto">
          <a:xfrm>
            <a:off x="122536" y="428604"/>
            <a:ext cx="5306720" cy="61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286380" y="1214422"/>
            <a:ext cx="3686172" cy="515207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100" dirty="0" smtClean="0"/>
              <a:t>Выполняя вторую часть задания, выпускники часто приводят сразу несколько фактов, </a:t>
            </a:r>
            <a:r>
              <a:rPr lang="ru-RU" sz="3100" b="1" dirty="0" smtClean="0"/>
              <a:t>пытаясь угадать правильный ответ</a:t>
            </a:r>
            <a:r>
              <a:rPr lang="ru-RU" sz="3100" dirty="0" smtClean="0"/>
              <a:t>.</a:t>
            </a:r>
          </a:p>
          <a:p>
            <a:pPr algn="just"/>
            <a:r>
              <a:rPr lang="ru-RU" sz="3100" dirty="0" smtClean="0"/>
              <a:t>В целях недопущения подобной ситуации в критерии оценивания ответов на задания было </a:t>
            </a:r>
            <a:r>
              <a:rPr lang="ru-RU" sz="3100" b="1" dirty="0" smtClean="0"/>
              <a:t>введено следующее положение</a:t>
            </a:r>
            <a:r>
              <a:rPr lang="ru-RU" sz="3100" dirty="0" smtClean="0"/>
              <a:t>.</a:t>
            </a:r>
          </a:p>
          <a:p>
            <a:pPr algn="just"/>
            <a:r>
              <a:rPr lang="ru-RU" sz="3100" dirty="0" smtClean="0"/>
              <a:t> Элемент </a:t>
            </a:r>
            <a:r>
              <a:rPr lang="ru-RU" sz="3100" b="1" dirty="0" smtClean="0"/>
              <a:t>2 ответа (факт) </a:t>
            </a:r>
            <a:r>
              <a:rPr lang="ru-RU" sz="3100" dirty="0" smtClean="0"/>
              <a:t>может быть засчитан только </a:t>
            </a:r>
            <a:r>
              <a:rPr lang="ru-RU" sz="3100" b="1" dirty="0" smtClean="0"/>
              <a:t>при условии отсутствия неверных позиций в этом элементе наряду с верной.</a:t>
            </a:r>
            <a:endParaRPr lang="ru-RU" sz="3100" dirty="0" smtClean="0"/>
          </a:p>
          <a:p>
            <a:endParaRPr lang="ru-RU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 l="10432" t="18554" r="54428" b="7226"/>
          <a:stretch>
            <a:fillRect/>
          </a:stretch>
        </p:blipFill>
        <p:spPr bwMode="auto">
          <a:xfrm>
            <a:off x="0" y="303589"/>
            <a:ext cx="5357818" cy="636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Максимальный </a:t>
            </a:r>
            <a:r>
              <a:rPr lang="ru-RU" b="1" dirty="0" smtClean="0"/>
              <a:t>первичный балл увеличен с 38 в 2022 г. до 42.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Перевод баллов ЕГЭ по истории 2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8289467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ПОДВЕДЕНИЕ ИТОГОВ</a:t>
            </a:r>
            <a:endParaRPr lang="ru-RU" dirty="0" smtClean="0"/>
          </a:p>
          <a:p>
            <a:pPr algn="just"/>
            <a:r>
              <a:rPr lang="ru-RU" dirty="0" smtClean="0"/>
              <a:t>Необходимо особе внимание уделять изучению Великой Отечественной войны, так как примерно 20% вопросов связаны именно с этим событием.</a:t>
            </a:r>
          </a:p>
          <a:p>
            <a:pPr algn="just"/>
            <a:r>
              <a:rPr lang="ru-RU" dirty="0" smtClean="0"/>
              <a:t>Научить обучающихся обращать внимание на конкретику в задании</a:t>
            </a:r>
          </a:p>
          <a:p>
            <a:pPr algn="just"/>
            <a:r>
              <a:rPr lang="ru-RU" dirty="0" smtClean="0"/>
              <a:t>Обратите внимание на НОВОЕ 20 задание. В задании необходимо </a:t>
            </a:r>
            <a:r>
              <a:rPr lang="ru-RU" b="1" dirty="0" smtClean="0"/>
              <a:t>установить сходства или различия</a:t>
            </a:r>
            <a:r>
              <a:rPr lang="ru-RU" dirty="0" smtClean="0"/>
              <a:t> сравниваемых объектов.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62" name="AutoShape 2" descr="https://nmosk-tv.ru/wp-content/uploads/2020/09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 l="13726" t="26367" r="12152" b="27734"/>
          <a:stretch>
            <a:fillRect/>
          </a:stretch>
        </p:blipFill>
        <p:spPr bwMode="auto">
          <a:xfrm>
            <a:off x="0" y="2037822"/>
            <a:ext cx="8715404" cy="303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571744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Новые задания ЕГЭ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857752" y="1357298"/>
            <a:ext cx="4286248" cy="5156852"/>
          </a:xfrm>
        </p:spPr>
        <p:txBody>
          <a:bodyPr/>
          <a:lstStyle/>
          <a:p>
            <a:r>
              <a:rPr lang="ru-RU" dirty="0" smtClean="0"/>
              <a:t>Работа с изображением</a:t>
            </a:r>
          </a:p>
          <a:p>
            <a:r>
              <a:rPr lang="ru-RU" dirty="0" smtClean="0"/>
              <a:t>Проверка содержания раздела- «Великая Отечественная война»</a:t>
            </a:r>
          </a:p>
          <a:p>
            <a:r>
              <a:rPr lang="ru-RU" dirty="0" smtClean="0"/>
              <a:t>Уровень сложности- Базовый</a:t>
            </a:r>
          </a:p>
          <a:p>
            <a:r>
              <a:rPr lang="ru-RU" dirty="0" smtClean="0"/>
              <a:t>Примерное выполнение задание 4 мин </a:t>
            </a:r>
          </a:p>
          <a:p>
            <a:r>
              <a:rPr lang="ru-RU" dirty="0" smtClean="0"/>
              <a:t>Балл за задание - 1</a:t>
            </a:r>
            <a:endParaRPr lang="ru-RU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 cstate="print"/>
          <a:srcRect l="50513" t="18554" r="9933" b="4599"/>
          <a:stretch>
            <a:fillRect/>
          </a:stretch>
        </p:blipFill>
        <p:spPr bwMode="auto">
          <a:xfrm>
            <a:off x="214282" y="1357298"/>
            <a:ext cx="464347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357166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1. </a:t>
            </a:r>
            <a:r>
              <a:rPr lang="ru-RU" sz="2400" b="1" dirty="0" smtClean="0"/>
              <a:t>В работу включено </a:t>
            </a:r>
            <a:r>
              <a:rPr lang="ru-RU" sz="2400" b="1" dirty="0" smtClean="0"/>
              <a:t>задание на </a:t>
            </a:r>
            <a:r>
              <a:rPr lang="ru-RU" sz="2400" b="1" dirty="0" smtClean="0"/>
              <a:t>проверку знаний фактов истории Великой Отечественной войны (8</a:t>
            </a:r>
            <a:r>
              <a:rPr lang="ru-RU" sz="2400" b="1" dirty="0" smtClean="0"/>
              <a:t>).</a:t>
            </a:r>
            <a:endParaRPr lang="ru-RU" sz="2400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142984"/>
            <a:ext cx="6143668" cy="4937760"/>
          </a:xfrm>
        </p:spPr>
        <p:txBody>
          <a:bodyPr/>
          <a:lstStyle/>
          <a:p>
            <a:pPr algn="just"/>
            <a:r>
              <a:rPr lang="ru-RU" dirty="0" smtClean="0"/>
              <a:t>При формировании экзаменационных вариантов история Великой Отечественной войны будет проверяться не только заданиями 8 и 17 (по нумерации 2023 г.), но и широко представлена в других заданиях. </a:t>
            </a:r>
            <a:r>
              <a:rPr lang="ru-RU" b="1" dirty="0" smtClean="0"/>
              <a:t>Не менее 20% заданий</a:t>
            </a:r>
            <a:r>
              <a:rPr lang="ru-RU" dirty="0" smtClean="0"/>
              <a:t> экзаменационной работы будут включать в себя </a:t>
            </a:r>
            <a:r>
              <a:rPr lang="ru-RU" b="1" dirty="0" smtClean="0"/>
              <a:t>факты истории Великой Отечественной войны.</a:t>
            </a:r>
            <a:endParaRPr lang="ru-RU" dirty="0"/>
          </a:p>
        </p:txBody>
      </p:sp>
      <p:pic>
        <p:nvPicPr>
          <p:cNvPr id="41986" name="Picture 2" descr="https://manuskript-shop.ru/assets/images/products/352074/200002935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428736"/>
            <a:ext cx="2313616" cy="3333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 l="28550" t="40039" r="8858" b="9179"/>
          <a:stretch>
            <a:fillRect/>
          </a:stretch>
        </p:blipFill>
        <p:spPr bwMode="auto">
          <a:xfrm>
            <a:off x="0" y="214290"/>
            <a:ext cx="657779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 l="3294" t="28320" r="32467" b="16992"/>
          <a:stretch>
            <a:fillRect/>
          </a:stretch>
        </p:blipFill>
        <p:spPr bwMode="auto">
          <a:xfrm>
            <a:off x="1830585" y="3357563"/>
            <a:ext cx="731341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 l="9883" t="22461" r="53880" b="6250"/>
          <a:stretch>
            <a:fillRect/>
          </a:stretch>
        </p:blipFill>
        <p:spPr bwMode="auto">
          <a:xfrm>
            <a:off x="1643042" y="142852"/>
            <a:ext cx="5812927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 l="12079" t="22461" r="53331" b="13086"/>
          <a:stretch>
            <a:fillRect/>
          </a:stretch>
        </p:blipFill>
        <p:spPr bwMode="auto">
          <a:xfrm>
            <a:off x="1500166" y="214290"/>
            <a:ext cx="6072230" cy="6361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 l="47767" t="30273" r="3916" b="29687"/>
          <a:stretch>
            <a:fillRect/>
          </a:stretch>
        </p:blipFill>
        <p:spPr bwMode="auto">
          <a:xfrm>
            <a:off x="214282" y="1214422"/>
            <a:ext cx="8586499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285728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 В </a:t>
            </a:r>
            <a:r>
              <a:rPr lang="ru-RU" sz="2000" b="1" dirty="0" smtClean="0"/>
              <a:t>работу включено задание на проверку умения сравнивать</a:t>
            </a:r>
          </a:p>
          <a:p>
            <a:pPr algn="ctr"/>
            <a:r>
              <a:rPr lang="ru-RU" sz="2000" b="1" dirty="0" smtClean="0"/>
              <a:t>исторические события, процессы, явления (20).</a:t>
            </a:r>
            <a:endParaRPr lang="ru-RU" sz="2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62</TotalTime>
  <Words>218</Words>
  <Application>Microsoft Office PowerPoint</Application>
  <PresentationFormat>Экран (4:3)</PresentationFormat>
  <Paragraphs>29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Начальная</vt:lpstr>
      <vt:lpstr>Изменения в КИМ ЕГЭ 2023 года в сравнении с КИМ 2022 года</vt:lpstr>
      <vt:lpstr>Слайд 2</vt:lpstr>
      <vt:lpstr>Новые задания ЕГЭ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Уточнены критерии оценивания ответов на задания 18 и 19 </vt:lpstr>
      <vt:lpstr>Слайд 14</vt:lpstr>
      <vt:lpstr>Слайд 15</vt:lpstr>
      <vt:lpstr>Максимальный первичный балл увеличен с 38 в 2022 г. до 42.</vt:lpstr>
      <vt:lpstr>Слайд 17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Изменения в КИМ ЕГЭ 2023 года в сравнении с КИМ 2022 года</dc:title>
  <dc:creator>Пользователь Windows</dc:creator>
  <cp:lastModifiedBy>Пользователь Windows</cp:lastModifiedBy>
  <cp:revision>10</cp:revision>
  <dcterms:created xsi:type="dcterms:W3CDTF">2022-09-26T13:47:07Z</dcterms:created>
  <dcterms:modified xsi:type="dcterms:W3CDTF">2022-09-27T09:48:23Z</dcterms:modified>
</cp:coreProperties>
</file>