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sldIdLst>
    <p:sldId id="266" r:id="rId2"/>
    <p:sldId id="267" r:id="rId3"/>
    <p:sldId id="268" r:id="rId4"/>
    <p:sldId id="269" r:id="rId5"/>
    <p:sldId id="270" r:id="rId6"/>
    <p:sldId id="271" r:id="rId7"/>
    <p:sldId id="272" r:id="rId8"/>
    <p:sldId id="273" r:id="rId9"/>
    <p:sldId id="274" r:id="rId10"/>
    <p:sldId id="27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61" d="100"/>
          <a:sy n="161" d="100"/>
        </p:scale>
        <p:origin x="15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2836504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3488939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617426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1708804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21308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1889599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2321312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2565769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3452287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0B2EB3-40F7-4BA4-B542-5C5215D18895}" type="datetimeFigureOut">
              <a:rPr lang="ru-RU" smtClean="0"/>
              <a:t>02.10.2022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344276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30B2EB3-40F7-4BA4-B542-5C5215D18895}" type="datetimeFigureOut">
              <a:rPr lang="ru-RU" smtClean="0"/>
              <a:t>02.10.2022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1283003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30B2EB3-40F7-4BA4-B542-5C5215D18895}" type="datetimeFigureOut">
              <a:rPr lang="ru-RU" smtClean="0"/>
              <a:t>02.10.2022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4166207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30B2EB3-40F7-4BA4-B542-5C5215D18895}" type="datetimeFigureOut">
              <a:rPr lang="ru-RU" smtClean="0"/>
              <a:t>02.10.2022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2364640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B2EB3-40F7-4BA4-B542-5C5215D18895}" type="datetimeFigureOut">
              <a:rPr lang="ru-RU" smtClean="0"/>
              <a:t>02.10.2022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4289086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30B2EB3-40F7-4BA4-B542-5C5215D18895}" type="datetimeFigureOut">
              <a:rPr lang="ru-RU" smtClean="0"/>
              <a:t>02.10.2022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1831973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30B2EB3-40F7-4BA4-B542-5C5215D18895}" type="datetimeFigureOut">
              <a:rPr lang="ru-RU" smtClean="0"/>
              <a:t>02.10.2022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19A729-26D7-4516-8E18-B34984DB20DE}" type="slidenum">
              <a:rPr lang="ru-RU" smtClean="0"/>
              <a:t>‹#›</a:t>
            </a:fld>
            <a:endParaRPr lang="ru-RU"/>
          </a:p>
        </p:txBody>
      </p:sp>
    </p:spTree>
    <p:extLst>
      <p:ext uri="{BB962C8B-B14F-4D97-AF65-F5344CB8AC3E}">
        <p14:creationId xmlns:p14="http://schemas.microsoft.com/office/powerpoint/2010/main" val="993522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30B2EB3-40F7-4BA4-B542-5C5215D18895}" type="datetimeFigureOut">
              <a:rPr lang="ru-RU" smtClean="0"/>
              <a:t>02.10.2022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919A729-26D7-4516-8E18-B34984DB20DE}" type="slidenum">
              <a:rPr lang="ru-RU" smtClean="0"/>
              <a:t>‹#›</a:t>
            </a:fld>
            <a:endParaRPr lang="ru-RU"/>
          </a:p>
        </p:txBody>
      </p:sp>
    </p:spTree>
    <p:extLst>
      <p:ext uri="{BB962C8B-B14F-4D97-AF65-F5344CB8AC3E}">
        <p14:creationId xmlns:p14="http://schemas.microsoft.com/office/powerpoint/2010/main" val="389284264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84575CE7-D67A-410E-8AB4-6998677536D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4456"/>
            <a:ext cx="12192000" cy="6862456"/>
          </a:xfrm>
        </p:spPr>
      </p:pic>
      <p:sp>
        <p:nvSpPr>
          <p:cNvPr id="2" name="Заголовок 1">
            <a:extLst>
              <a:ext uri="{FF2B5EF4-FFF2-40B4-BE49-F238E27FC236}">
                <a16:creationId xmlns:a16="http://schemas.microsoft.com/office/drawing/2014/main" id="{DA2B47FC-3223-450A-988C-F8360E1C6AC0}"/>
              </a:ext>
            </a:extLst>
          </p:cNvPr>
          <p:cNvSpPr>
            <a:spLocks noGrp="1"/>
          </p:cNvSpPr>
          <p:nvPr>
            <p:ph type="title"/>
          </p:nvPr>
        </p:nvSpPr>
        <p:spPr>
          <a:xfrm>
            <a:off x="1098420" y="2902154"/>
            <a:ext cx="9603275" cy="1049235"/>
          </a:xfrm>
        </p:spPr>
        <p:txBody>
          <a:bodyPr>
            <a:normAutofit fontScale="90000"/>
          </a:bodyPr>
          <a:lstStyle/>
          <a:p>
            <a:pPr algn="ctr"/>
            <a:r>
              <a:rPr lang="ru-RU" b="1" i="1" dirty="0">
                <a:solidFill>
                  <a:schemeClr val="tx1"/>
                </a:solidFill>
                <a:latin typeface="Times New Roman" panose="02020603050405020304" pitchFamily="18" charset="0"/>
                <a:cs typeface="Times New Roman" panose="02020603050405020304" pitchFamily="18" charset="0"/>
              </a:rPr>
              <a:t>Делу время и потехе час</a:t>
            </a:r>
            <a:br>
              <a:rPr lang="en-US" b="1" i="1" dirty="0">
                <a:solidFill>
                  <a:schemeClr val="tx1"/>
                </a:solidFill>
                <a:latin typeface="Times New Roman" panose="02020603050405020304" pitchFamily="18" charset="0"/>
                <a:cs typeface="Times New Roman" panose="02020603050405020304" pitchFamily="18" charset="0"/>
              </a:rPr>
            </a:br>
            <a:r>
              <a:rPr lang="ru-RU" b="1" i="1" dirty="0">
                <a:solidFill>
                  <a:schemeClr val="tx1"/>
                </a:solidFill>
                <a:latin typeface="Times New Roman" panose="02020603050405020304" pitchFamily="18" charset="0"/>
                <a:cs typeface="Times New Roman" panose="02020603050405020304" pitchFamily="18" charset="0"/>
              </a:rPr>
              <a:t>Старинные игрушки.</a:t>
            </a:r>
          </a:p>
        </p:txBody>
      </p:sp>
    </p:spTree>
    <p:extLst>
      <p:ext uri="{BB962C8B-B14F-4D97-AF65-F5344CB8AC3E}">
        <p14:creationId xmlns:p14="http://schemas.microsoft.com/office/powerpoint/2010/main" val="3089745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D44570-7CFF-4A2F-9A06-4B2F3A7C7F58}"/>
              </a:ext>
            </a:extLst>
          </p:cNvPr>
          <p:cNvSpPr>
            <a:spLocks noGrp="1"/>
          </p:cNvSpPr>
          <p:nvPr>
            <p:ph type="title"/>
          </p:nvPr>
        </p:nvSpPr>
        <p:spPr>
          <a:xfrm>
            <a:off x="677334" y="0"/>
            <a:ext cx="8596668" cy="1320800"/>
          </a:xfrm>
        </p:spPr>
        <p:txBody>
          <a:bodyPr>
            <a:noAutofit/>
          </a:bodyPr>
          <a:lstStyle/>
          <a:p>
            <a:pPr algn="ctr"/>
            <a:r>
              <a:rPr lang="ru-RU" sz="2000" b="1" i="1" dirty="0">
                <a:solidFill>
                  <a:schemeClr val="tx1"/>
                </a:solidFill>
                <a:latin typeface="Times New Roman" panose="02020603050405020304" pitchFamily="18" charset="0"/>
                <a:cs typeface="Times New Roman" panose="02020603050405020304" pitchFamily="18" charset="0"/>
              </a:rPr>
              <a:t>Тряпичная кукла</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Самой распространённой игрушкой деревенских девочек была тряпичная кукла: </a:t>
            </a:r>
            <a:r>
              <a:rPr lang="ru-RU" sz="2000" b="1" i="1" dirty="0" err="1">
                <a:solidFill>
                  <a:schemeClr val="tx1"/>
                </a:solidFill>
                <a:latin typeface="Times New Roman" panose="02020603050405020304" pitchFamily="18" charset="0"/>
                <a:cs typeface="Times New Roman" panose="02020603050405020304" pitchFamily="18" charset="0"/>
              </a:rPr>
              <a:t>столбушка</a:t>
            </a:r>
            <a:r>
              <a:rPr lang="ru-RU" sz="2000" b="1" i="1" dirty="0">
                <a:solidFill>
                  <a:schemeClr val="tx1"/>
                </a:solidFill>
                <a:latin typeface="Times New Roman" panose="02020603050405020304" pitchFamily="18" charset="0"/>
                <a:cs typeface="Times New Roman" panose="02020603050405020304" pitchFamily="18" charset="0"/>
              </a:rPr>
              <a:t>, </a:t>
            </a:r>
            <a:r>
              <a:rPr lang="ru-RU" sz="2000" b="1" i="1" dirty="0" err="1">
                <a:solidFill>
                  <a:schemeClr val="tx1"/>
                </a:solidFill>
                <a:latin typeface="Times New Roman" panose="02020603050405020304" pitchFamily="18" charset="0"/>
                <a:cs typeface="Times New Roman" panose="02020603050405020304" pitchFamily="18" charset="0"/>
              </a:rPr>
              <a:t>кувадка</a:t>
            </a:r>
            <a:r>
              <a:rPr lang="ru-RU" sz="2000" b="1" i="1" dirty="0">
                <a:solidFill>
                  <a:schemeClr val="tx1"/>
                </a:solidFill>
                <a:latin typeface="Times New Roman" panose="02020603050405020304" pitchFamily="18" charset="0"/>
                <a:cs typeface="Times New Roman" panose="02020603050405020304" pitchFamily="18" charset="0"/>
              </a:rPr>
              <a:t>, </a:t>
            </a:r>
            <a:r>
              <a:rPr lang="ru-RU" sz="2000" b="1" i="1" dirty="0" err="1">
                <a:solidFill>
                  <a:schemeClr val="tx1"/>
                </a:solidFill>
                <a:latin typeface="Times New Roman" panose="02020603050405020304" pitchFamily="18" charset="0"/>
                <a:cs typeface="Times New Roman" panose="02020603050405020304" pitchFamily="18" charset="0"/>
              </a:rPr>
              <a:t>пеленашка</a:t>
            </a:r>
            <a:r>
              <a:rPr lang="ru-RU" sz="2000" b="1" i="1" dirty="0">
                <a:solidFill>
                  <a:schemeClr val="tx1"/>
                </a:solidFill>
                <a:latin typeface="Times New Roman" panose="02020603050405020304" pitchFamily="18" charset="0"/>
                <a:cs typeface="Times New Roman" panose="02020603050405020304" pitchFamily="18" charset="0"/>
              </a:rPr>
              <a:t>…</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Причем такую куклу не выбрасывали, бережно хранили в доме, передавая от дочки к дочке, ведь в крестьянских семьях традиционно было много детей. Лицо у такой куклы обычно не прорисовывалось и это позволяло ребенку самому придумать характер и внешность тряпичной подружки. Наши предки считали, что такие игры приучают девочку быть в будущем хорошей матерью и хозяйкой в доме. Тряпичная кукла жила в каждой семье, в некоторых домах их было до сотни. Дети делали их сами, начинали вертеть куклу лет с пяти. Самой первой малышу давали куклу-оберег </a:t>
            </a:r>
            <a:r>
              <a:rPr lang="ru-RU" sz="2000" b="1" i="1" dirty="0" err="1">
                <a:solidFill>
                  <a:schemeClr val="tx1"/>
                </a:solidFill>
                <a:latin typeface="Times New Roman" panose="02020603050405020304" pitchFamily="18" charset="0"/>
                <a:cs typeface="Times New Roman" panose="02020603050405020304" pitchFamily="18" charset="0"/>
              </a:rPr>
              <a:t>пеленашку</a:t>
            </a:r>
            <a:r>
              <a:rPr lang="ru-RU" sz="2000" b="1" i="1" dirty="0">
                <a:solidFill>
                  <a:schemeClr val="tx1"/>
                </a:solidFill>
                <a:latin typeface="Times New Roman" panose="02020603050405020304" pitchFamily="18" charset="0"/>
                <a:cs typeface="Times New Roman" panose="02020603050405020304" pitchFamily="18" charset="0"/>
              </a:rPr>
              <a:t> или </a:t>
            </a:r>
            <a:r>
              <a:rPr lang="ru-RU" sz="2000" b="1" i="1" dirty="0" err="1">
                <a:solidFill>
                  <a:schemeClr val="tx1"/>
                </a:solidFill>
                <a:latin typeface="Times New Roman" panose="02020603050405020304" pitchFamily="18" charset="0"/>
                <a:cs typeface="Times New Roman" panose="02020603050405020304" pitchFamily="18" charset="0"/>
              </a:rPr>
              <a:t>пеленашку</a:t>
            </a:r>
            <a:r>
              <a:rPr lang="ru-RU" sz="2000" b="1" i="1" dirty="0">
                <a:solidFill>
                  <a:schemeClr val="tx1"/>
                </a:solidFill>
                <a:latin typeface="Times New Roman" panose="02020603050405020304" pitchFamily="18" charset="0"/>
                <a:cs typeface="Times New Roman" panose="02020603050405020304" pitchFamily="18" charset="0"/>
              </a:rPr>
              <a:t>-полено.</a:t>
            </a: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endParaRPr lang="ru-RU" sz="2000" b="1" i="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descr="FZoSCUJIRj0.jpg">
            <a:extLst>
              <a:ext uri="{FF2B5EF4-FFF2-40B4-BE49-F238E27FC236}">
                <a16:creationId xmlns:a16="http://schemas.microsoft.com/office/drawing/2014/main" id="{75FDA656-D034-4C69-9DC0-DCFF07FA2FBC}"/>
              </a:ext>
            </a:extLst>
          </p:cNvPr>
          <p:cNvPicPr>
            <a:picLocks noChangeAspect="1"/>
          </p:cNvPicPr>
          <p:nvPr/>
        </p:nvPicPr>
        <p:blipFill>
          <a:blip r:embed="rId2" cstate="screen"/>
          <a:stretch>
            <a:fillRect/>
          </a:stretch>
        </p:blipFill>
        <p:spPr>
          <a:xfrm>
            <a:off x="1128596" y="4012177"/>
            <a:ext cx="3266790" cy="2500312"/>
          </a:xfrm>
          <a:prstGeom prst="rect">
            <a:avLst/>
          </a:prstGeom>
        </p:spPr>
      </p:pic>
      <p:pic>
        <p:nvPicPr>
          <p:cNvPr id="5" name="Рисунок 4" descr="кукла тряп.jpg">
            <a:extLst>
              <a:ext uri="{FF2B5EF4-FFF2-40B4-BE49-F238E27FC236}">
                <a16:creationId xmlns:a16="http://schemas.microsoft.com/office/drawing/2014/main" id="{F2BD88B8-E810-4E0A-8F43-DBAC2773BD2F}"/>
              </a:ext>
            </a:extLst>
          </p:cNvPr>
          <p:cNvPicPr>
            <a:picLocks noChangeAspect="1"/>
          </p:cNvPicPr>
          <p:nvPr/>
        </p:nvPicPr>
        <p:blipFill>
          <a:blip r:embed="rId3" cstate="screen"/>
          <a:stretch>
            <a:fillRect/>
          </a:stretch>
        </p:blipFill>
        <p:spPr>
          <a:xfrm>
            <a:off x="4650706" y="4012177"/>
            <a:ext cx="3264936" cy="2500330"/>
          </a:xfrm>
          <a:prstGeom prst="rect">
            <a:avLst/>
          </a:prstGeom>
        </p:spPr>
      </p:pic>
    </p:spTree>
    <p:extLst>
      <p:ext uri="{BB962C8B-B14F-4D97-AF65-F5344CB8AC3E}">
        <p14:creationId xmlns:p14="http://schemas.microsoft.com/office/powerpoint/2010/main" val="218030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41F830-8972-4836-A636-C3F49D579EB4}"/>
              </a:ext>
            </a:extLst>
          </p:cNvPr>
          <p:cNvSpPr>
            <a:spLocks noGrp="1"/>
          </p:cNvSpPr>
          <p:nvPr>
            <p:ph type="title"/>
          </p:nvPr>
        </p:nvSpPr>
        <p:spPr>
          <a:xfrm>
            <a:off x="594207" y="0"/>
            <a:ext cx="8596668" cy="1320800"/>
          </a:xfrm>
        </p:spPr>
        <p:txBody>
          <a:bodyPr>
            <a:normAutofit fontScale="90000"/>
          </a:bodyPr>
          <a:lstStyle/>
          <a:p>
            <a:pPr algn="ctr"/>
            <a:r>
              <a:rPr lang="ru-RU" b="1" i="1" dirty="0">
                <a:solidFill>
                  <a:schemeClr val="tx1"/>
                </a:solidFill>
                <a:latin typeface="Times New Roman" panose="02020603050405020304" pitchFamily="18" charset="0"/>
                <a:cs typeface="Times New Roman" panose="02020603050405020304" pitchFamily="18" charset="0"/>
              </a:rPr>
              <a:t>«Делу время и потехе час» первоначально означало, что и делу нужно уделять время и потехе тоже нужно уделять время.</a:t>
            </a:r>
          </a:p>
        </p:txBody>
      </p:sp>
      <p:pic>
        <p:nvPicPr>
          <p:cNvPr id="1026" name="Picture 2" descr="https://avatars.mds.yandex.net/i?id=d04d7d8cff8985617850c9b9481c121e-5236530-images-thumbs&amp;n=13">
            <a:extLst>
              <a:ext uri="{FF2B5EF4-FFF2-40B4-BE49-F238E27FC236}">
                <a16:creationId xmlns:a16="http://schemas.microsoft.com/office/drawing/2014/main" id="{960A86ED-5089-4EA6-B62B-BEFF0B0423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3480" y="1593224"/>
            <a:ext cx="6643997" cy="5122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34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8FA41B-2373-40AF-8CE3-C31F312F0600}"/>
              </a:ext>
            </a:extLst>
          </p:cNvPr>
          <p:cNvSpPr>
            <a:spLocks noGrp="1"/>
          </p:cNvSpPr>
          <p:nvPr>
            <p:ph type="title"/>
          </p:nvPr>
        </p:nvSpPr>
        <p:spPr>
          <a:xfrm>
            <a:off x="606082" y="0"/>
            <a:ext cx="8596668" cy="1320800"/>
          </a:xfrm>
        </p:spPr>
        <p:txBody>
          <a:bodyPr>
            <a:noAutofit/>
          </a:bodyPr>
          <a:lstStyle/>
          <a:p>
            <a:pPr algn="ctr"/>
            <a:r>
              <a:rPr lang="ru-RU" sz="2400" b="1" i="1" dirty="0">
                <a:solidFill>
                  <a:schemeClr val="tx1"/>
                </a:solidFill>
                <a:latin typeface="Times New Roman" panose="02020603050405020304" pitchFamily="18" charset="0"/>
                <a:cs typeface="Times New Roman" panose="02020603050405020304" pitchFamily="18" charset="0"/>
              </a:rPr>
              <a:t>Всему свое время! Но в России популярным стало значение «делу нужно уделять свое основное время, а вот досугу и увлечению – совсем немного». То есть сначала занимаемся работой, потом уже (если силы остались) увлечениями. Не любит русский народ отдыхать.</a:t>
            </a:r>
          </a:p>
        </p:txBody>
      </p:sp>
      <p:pic>
        <p:nvPicPr>
          <p:cNvPr id="2050" name="Picture 2" descr="https://avatars.mds.yandex.net/i?id=0dfe0ea6261d6a3d946257e0984524e9_l-5218988-images-thumbs&amp;n=13">
            <a:extLst>
              <a:ext uri="{FF2B5EF4-FFF2-40B4-BE49-F238E27FC236}">
                <a16:creationId xmlns:a16="http://schemas.microsoft.com/office/drawing/2014/main" id="{F899FB37-907C-4E4B-8C18-7EE4B488E3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222" y="2192853"/>
            <a:ext cx="6880603" cy="3946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803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DE00FC-9BC7-4CB7-A16F-4D3AE00FFDDF}"/>
              </a:ext>
            </a:extLst>
          </p:cNvPr>
          <p:cNvSpPr>
            <a:spLocks noGrp="1"/>
          </p:cNvSpPr>
          <p:nvPr>
            <p:ph type="title"/>
          </p:nvPr>
        </p:nvSpPr>
        <p:spPr>
          <a:xfrm>
            <a:off x="730773" y="0"/>
            <a:ext cx="8596668" cy="1320800"/>
          </a:xfrm>
        </p:spPr>
        <p:txBody>
          <a:bodyPr>
            <a:noAutofit/>
          </a:bodyPr>
          <a:lstStyle/>
          <a:p>
            <a:pPr algn="ctr"/>
            <a:r>
              <a:rPr lang="ru-RU" sz="2400" b="1" i="1" dirty="0">
                <a:solidFill>
                  <a:schemeClr val="tx1"/>
                </a:solidFill>
                <a:latin typeface="Times New Roman" panose="02020603050405020304" pitchFamily="18" charset="0"/>
                <a:cs typeface="Times New Roman" panose="02020603050405020304" pitchFamily="18" charset="0"/>
              </a:rPr>
              <a:t> История народной игрушки начинается в глубокой древности. Она связана с творчеством народа, с народным искусством, с фольклором. Игрушка - одна из самых древнейших форм творчества, на протяжении веков она изменялась вместе со всей народной культурой, впитывая в себя ее национальные особенности и своеобразие.</a:t>
            </a:r>
            <a:br>
              <a:rPr lang="ru-RU" sz="2400" b="1" i="1" dirty="0">
                <a:solidFill>
                  <a:schemeClr val="tx1"/>
                </a:solidFill>
                <a:latin typeface="Times New Roman" panose="02020603050405020304" pitchFamily="18" charset="0"/>
                <a:cs typeface="Times New Roman" panose="02020603050405020304" pitchFamily="18" charset="0"/>
              </a:rPr>
            </a:br>
            <a:br>
              <a:rPr lang="ru-RU" sz="2400" b="1" i="1" dirty="0">
                <a:solidFill>
                  <a:schemeClr val="tx1"/>
                </a:solidFill>
                <a:latin typeface="Times New Roman" panose="02020603050405020304" pitchFamily="18" charset="0"/>
                <a:cs typeface="Times New Roman" panose="02020603050405020304" pitchFamily="18" charset="0"/>
              </a:rPr>
            </a:br>
            <a:endParaRPr lang="ru-RU" sz="2400" b="1" i="1" dirty="0">
              <a:solidFill>
                <a:schemeClr val="tx1"/>
              </a:solidFill>
              <a:latin typeface="Times New Roman" panose="02020603050405020304" pitchFamily="18" charset="0"/>
              <a:cs typeface="Times New Roman" panose="02020603050405020304" pitchFamily="18" charset="0"/>
            </a:endParaRPr>
          </a:p>
        </p:txBody>
      </p:sp>
      <p:pic>
        <p:nvPicPr>
          <p:cNvPr id="3074" name="Picture 2" descr="https://avatars.mds.yandex.net/i?id=a0bf23f40ecfd21ac714815403e386f4_l-4903442-images-thumbs&amp;n=13">
            <a:extLst>
              <a:ext uri="{FF2B5EF4-FFF2-40B4-BE49-F238E27FC236}">
                <a16:creationId xmlns:a16="http://schemas.microsoft.com/office/drawing/2014/main" id="{BC816F35-9F96-4651-87B5-3EA16D1135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1916" y="2260644"/>
            <a:ext cx="6986877" cy="441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300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9F419B-4FDD-44E8-943C-573B249E4782}"/>
              </a:ext>
            </a:extLst>
          </p:cNvPr>
          <p:cNvSpPr>
            <a:spLocks noGrp="1"/>
          </p:cNvSpPr>
          <p:nvPr>
            <p:ph type="title"/>
          </p:nvPr>
        </p:nvSpPr>
        <p:spPr>
          <a:xfrm>
            <a:off x="677334" y="0"/>
            <a:ext cx="8596668" cy="1320800"/>
          </a:xfrm>
        </p:spPr>
        <p:txBody>
          <a:bodyPr>
            <a:noAutofit/>
          </a:bodyPr>
          <a:lstStyle/>
          <a:p>
            <a:pPr algn="ctr"/>
            <a:r>
              <a:rPr lang="ru-RU" sz="2400" b="1" i="1" dirty="0">
                <a:solidFill>
                  <a:schemeClr val="tx1"/>
                </a:solidFill>
                <a:latin typeface="Times New Roman" panose="02020603050405020304" pitchFamily="18" charset="0"/>
                <a:cs typeface="Times New Roman" panose="02020603050405020304" pitchFamily="18" charset="0"/>
              </a:rPr>
              <a:t>Богородская игрушка</a:t>
            </a:r>
            <a:br>
              <a:rPr lang="ru-RU" sz="2400" b="1" i="1" dirty="0">
                <a:solidFill>
                  <a:schemeClr val="tx1"/>
                </a:solidFill>
                <a:latin typeface="Times New Roman" panose="02020603050405020304" pitchFamily="18" charset="0"/>
                <a:cs typeface="Times New Roman" panose="02020603050405020304" pitchFamily="18" charset="0"/>
              </a:rPr>
            </a:br>
            <a:r>
              <a:rPr lang="ru-RU" sz="2400" b="1" i="1" dirty="0">
                <a:solidFill>
                  <a:schemeClr val="tx1"/>
                </a:solidFill>
                <a:latin typeface="Times New Roman" panose="02020603050405020304" pitchFamily="18" charset="0"/>
                <a:cs typeface="Times New Roman" panose="02020603050405020304" pitchFamily="18" charset="0"/>
              </a:rPr>
              <a:t>Пестрые деревянные курочки на подставке, фигурки кузнецов, мужика и медведя- потяни за планку, и они застучат молоточками по маленькой наковальне…</a:t>
            </a:r>
            <a:br>
              <a:rPr lang="ru-RU" sz="2400" b="1" i="1" dirty="0">
                <a:solidFill>
                  <a:schemeClr val="tx1"/>
                </a:solidFill>
                <a:latin typeface="Times New Roman" panose="02020603050405020304" pitchFamily="18" charset="0"/>
                <a:cs typeface="Times New Roman" panose="02020603050405020304" pitchFamily="18" charset="0"/>
              </a:rPr>
            </a:br>
            <a:r>
              <a:rPr lang="ru-RU" sz="2400" b="1" i="1" dirty="0">
                <a:solidFill>
                  <a:schemeClr val="tx1"/>
                </a:solidFill>
                <a:latin typeface="Times New Roman" panose="02020603050405020304" pitchFamily="18" charset="0"/>
                <a:cs typeface="Times New Roman" panose="02020603050405020304" pitchFamily="18" charset="0"/>
              </a:rPr>
              <a:t>Забавные игрушки, известные на Руси с незапамятных времён, стали основным народным промыслом для жителей </a:t>
            </a:r>
            <a:br>
              <a:rPr lang="ru-RU" sz="2400" b="1" i="1" dirty="0">
                <a:solidFill>
                  <a:schemeClr val="tx1"/>
                </a:solidFill>
                <a:latin typeface="Times New Roman" panose="02020603050405020304" pitchFamily="18" charset="0"/>
                <a:cs typeface="Times New Roman" panose="02020603050405020304" pitchFamily="18" charset="0"/>
              </a:rPr>
            </a:br>
            <a:r>
              <a:rPr lang="ru-RU" sz="2400" b="1" i="1" dirty="0">
                <a:solidFill>
                  <a:schemeClr val="tx1"/>
                </a:solidFill>
                <a:latin typeface="Times New Roman" panose="02020603050405020304" pitchFamily="18" charset="0"/>
                <a:cs typeface="Times New Roman" panose="02020603050405020304" pitchFamily="18" charset="0"/>
              </a:rPr>
              <a:t>подмосковного села Богородское.</a:t>
            </a:r>
            <a:br>
              <a:rPr lang="ru-RU" sz="2400" b="1" i="1" dirty="0">
                <a:solidFill>
                  <a:schemeClr val="tx1"/>
                </a:solidFill>
                <a:latin typeface="Times New Roman" panose="02020603050405020304" pitchFamily="18" charset="0"/>
                <a:cs typeface="Times New Roman" panose="02020603050405020304" pitchFamily="18" charset="0"/>
              </a:rPr>
            </a:br>
            <a:endParaRPr lang="ru-RU" sz="2400" b="1" i="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descr="image.jpeg">
            <a:extLst>
              <a:ext uri="{FF2B5EF4-FFF2-40B4-BE49-F238E27FC236}">
                <a16:creationId xmlns:a16="http://schemas.microsoft.com/office/drawing/2014/main" id="{CBC3A0E0-2B59-4658-9C0A-B55E152D9A2A}"/>
              </a:ext>
            </a:extLst>
          </p:cNvPr>
          <p:cNvPicPr>
            <a:picLocks noChangeAspect="1"/>
          </p:cNvPicPr>
          <p:nvPr/>
        </p:nvPicPr>
        <p:blipFill>
          <a:blip r:embed="rId2"/>
          <a:stretch>
            <a:fillRect/>
          </a:stretch>
        </p:blipFill>
        <p:spPr>
          <a:xfrm>
            <a:off x="732549" y="3770423"/>
            <a:ext cx="3112847" cy="2143140"/>
          </a:xfrm>
          <a:prstGeom prst="rect">
            <a:avLst/>
          </a:prstGeom>
        </p:spPr>
      </p:pic>
      <p:pic>
        <p:nvPicPr>
          <p:cNvPr id="5" name="Рисунок 4" descr="rusderigr-4.jpg">
            <a:extLst>
              <a:ext uri="{FF2B5EF4-FFF2-40B4-BE49-F238E27FC236}">
                <a16:creationId xmlns:a16="http://schemas.microsoft.com/office/drawing/2014/main" id="{38AD9385-E8CF-46E3-812F-242AB98FF062}"/>
              </a:ext>
            </a:extLst>
          </p:cNvPr>
          <p:cNvPicPr>
            <a:picLocks noChangeAspect="1"/>
          </p:cNvPicPr>
          <p:nvPr/>
        </p:nvPicPr>
        <p:blipFill>
          <a:blip r:embed="rId3"/>
          <a:stretch>
            <a:fillRect/>
          </a:stretch>
        </p:blipFill>
        <p:spPr>
          <a:xfrm>
            <a:off x="3845396" y="3770423"/>
            <a:ext cx="3057524" cy="2143140"/>
          </a:xfrm>
          <a:prstGeom prst="rect">
            <a:avLst/>
          </a:prstGeom>
        </p:spPr>
      </p:pic>
      <p:pic>
        <p:nvPicPr>
          <p:cNvPr id="6" name="Рисунок 5" descr="90.jpg">
            <a:extLst>
              <a:ext uri="{FF2B5EF4-FFF2-40B4-BE49-F238E27FC236}">
                <a16:creationId xmlns:a16="http://schemas.microsoft.com/office/drawing/2014/main" id="{62A6B41B-2C5D-4C65-A191-74EA0DF136EE}"/>
              </a:ext>
            </a:extLst>
          </p:cNvPr>
          <p:cNvPicPr>
            <a:picLocks noChangeAspect="1"/>
          </p:cNvPicPr>
          <p:nvPr/>
        </p:nvPicPr>
        <p:blipFill>
          <a:blip r:embed="rId4"/>
          <a:stretch>
            <a:fillRect/>
          </a:stretch>
        </p:blipFill>
        <p:spPr>
          <a:xfrm>
            <a:off x="6902920" y="3620411"/>
            <a:ext cx="2786114" cy="2443163"/>
          </a:xfrm>
          <a:prstGeom prst="rect">
            <a:avLst/>
          </a:prstGeom>
        </p:spPr>
      </p:pic>
    </p:spTree>
    <p:extLst>
      <p:ext uri="{BB962C8B-B14F-4D97-AF65-F5344CB8AC3E}">
        <p14:creationId xmlns:p14="http://schemas.microsoft.com/office/powerpoint/2010/main" val="1309853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C8DE6F-CAD9-4824-9508-0016F5766C12}"/>
              </a:ext>
            </a:extLst>
          </p:cNvPr>
          <p:cNvSpPr>
            <a:spLocks noGrp="1"/>
          </p:cNvSpPr>
          <p:nvPr>
            <p:ph type="title"/>
          </p:nvPr>
        </p:nvSpPr>
        <p:spPr>
          <a:xfrm>
            <a:off x="677334" y="0"/>
            <a:ext cx="8596668" cy="1320800"/>
          </a:xfrm>
        </p:spPr>
        <p:txBody>
          <a:bodyPr>
            <a:noAutofit/>
          </a:bodyPr>
          <a:lstStyle/>
          <a:p>
            <a:pPr algn="ctr"/>
            <a:r>
              <a:rPr lang="ru-RU" sz="2000" b="1" i="1" dirty="0">
                <a:solidFill>
                  <a:schemeClr val="tx1"/>
                </a:solidFill>
                <a:latin typeface="Times New Roman" panose="02020603050405020304" pitchFamily="18" charset="0"/>
                <a:cs typeface="Times New Roman" panose="02020603050405020304" pitchFamily="18" charset="0"/>
              </a:rPr>
              <a:t>Городецкая игрушка</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Другой старинный игрушечный промысел зародился  возле Городца. Эта игрушка известна  под названием  городецкая </a:t>
            </a:r>
            <a:r>
              <a:rPr lang="ru-RU" sz="2000" b="1" i="1" dirty="0" err="1">
                <a:solidFill>
                  <a:schemeClr val="tx1"/>
                </a:solidFill>
                <a:latin typeface="Times New Roman" panose="02020603050405020304" pitchFamily="18" charset="0"/>
                <a:cs typeface="Times New Roman" panose="02020603050405020304" pitchFamily="18" charset="0"/>
              </a:rPr>
              <a:t>топорщина</a:t>
            </a:r>
            <a:r>
              <a:rPr lang="ru-RU" sz="2000" b="1" i="1" dirty="0">
                <a:solidFill>
                  <a:schemeClr val="tx1"/>
                </a:solidFill>
                <a:latin typeface="Times New Roman" panose="02020603050405020304" pitchFamily="18" charset="0"/>
                <a:cs typeface="Times New Roman" panose="02020603050405020304" pitchFamily="18" charset="0"/>
              </a:rPr>
              <a:t>.</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 Больше всего здешние кустари делали коньков в упряжке – по одному, паре или тройке, затем ставили их с возчиками на колёса и получался экипаж. Городецкая роспись это фантастические цветы,  кони, птицы, украшающие детскую мебель, игрушки, прялки, посуду, разного рода сувениры.</a:t>
            </a:r>
            <a:br>
              <a:rPr lang="ru-RU" sz="2000" b="1" i="1" dirty="0">
                <a:solidFill>
                  <a:schemeClr val="tx1"/>
                </a:solidFill>
                <a:latin typeface="Times New Roman" panose="02020603050405020304" pitchFamily="18" charset="0"/>
                <a:cs typeface="Times New Roman" panose="02020603050405020304" pitchFamily="18" charset="0"/>
              </a:rPr>
            </a:br>
            <a:endParaRPr lang="ru-RU" sz="2000" b="1" i="1" dirty="0">
              <a:solidFill>
                <a:schemeClr val="tx1"/>
              </a:solidFill>
              <a:latin typeface="Times New Roman" panose="02020603050405020304" pitchFamily="18" charset="0"/>
              <a:cs typeface="Times New Roman" panose="02020603050405020304" pitchFamily="18" charset="0"/>
            </a:endParaRPr>
          </a:p>
        </p:txBody>
      </p:sp>
      <p:pic>
        <p:nvPicPr>
          <p:cNvPr id="4" name="Содержимое 3" descr="105-170-40.jpg">
            <a:extLst>
              <a:ext uri="{FF2B5EF4-FFF2-40B4-BE49-F238E27FC236}">
                <a16:creationId xmlns:a16="http://schemas.microsoft.com/office/drawing/2014/main" id="{8C4232A3-4EA1-4C41-85E8-F687E586F7EB}"/>
              </a:ext>
            </a:extLst>
          </p:cNvPr>
          <p:cNvPicPr>
            <a:picLocks noGrp="1" noChangeAspect="1"/>
          </p:cNvPicPr>
          <p:nvPr>
            <p:ph idx="1"/>
          </p:nvPr>
        </p:nvPicPr>
        <p:blipFill>
          <a:blip r:embed="rId2"/>
          <a:stretch>
            <a:fillRect/>
          </a:stretch>
        </p:blipFill>
        <p:spPr>
          <a:xfrm>
            <a:off x="829243" y="3501910"/>
            <a:ext cx="2857488" cy="2614618"/>
          </a:xfrm>
        </p:spPr>
      </p:pic>
      <p:pic>
        <p:nvPicPr>
          <p:cNvPr id="5" name="Рисунок 4" descr="456456untitled.JPG">
            <a:extLst>
              <a:ext uri="{FF2B5EF4-FFF2-40B4-BE49-F238E27FC236}">
                <a16:creationId xmlns:a16="http://schemas.microsoft.com/office/drawing/2014/main" id="{DF51DB55-89A9-400B-8C05-A8FF23278C57}"/>
              </a:ext>
            </a:extLst>
          </p:cNvPr>
          <p:cNvPicPr>
            <a:picLocks noChangeAspect="1"/>
          </p:cNvPicPr>
          <p:nvPr/>
        </p:nvPicPr>
        <p:blipFill>
          <a:blip r:embed="rId3" cstate="screen"/>
          <a:stretch>
            <a:fillRect/>
          </a:stretch>
        </p:blipFill>
        <p:spPr>
          <a:xfrm>
            <a:off x="3759811" y="3488417"/>
            <a:ext cx="4984114" cy="2614617"/>
          </a:xfrm>
          <a:prstGeom prst="rect">
            <a:avLst/>
          </a:prstGeom>
        </p:spPr>
      </p:pic>
    </p:spTree>
    <p:extLst>
      <p:ext uri="{BB962C8B-B14F-4D97-AF65-F5344CB8AC3E}">
        <p14:creationId xmlns:p14="http://schemas.microsoft.com/office/powerpoint/2010/main" val="2327780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359BB0-05F0-41E9-8DEC-80E89821FF6B}"/>
              </a:ext>
            </a:extLst>
          </p:cNvPr>
          <p:cNvSpPr>
            <a:spLocks noGrp="1"/>
          </p:cNvSpPr>
          <p:nvPr>
            <p:ph type="title"/>
          </p:nvPr>
        </p:nvSpPr>
        <p:spPr>
          <a:xfrm>
            <a:off x="677334" y="0"/>
            <a:ext cx="8596668" cy="1320800"/>
          </a:xfrm>
        </p:spPr>
        <p:txBody>
          <a:bodyPr>
            <a:noAutofit/>
          </a:bodyPr>
          <a:lstStyle/>
          <a:p>
            <a:pPr algn="ctr"/>
            <a:r>
              <a:rPr lang="ru-RU" sz="2000" b="1" i="1" dirty="0">
                <a:solidFill>
                  <a:schemeClr val="tx1"/>
                </a:solidFill>
                <a:latin typeface="Times New Roman" panose="02020603050405020304" pitchFamily="18" charset="0"/>
                <a:cs typeface="Times New Roman" panose="02020603050405020304" pitchFamily="18" charset="0"/>
              </a:rPr>
              <a:t>Золотая Хохлома</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Хохломская роспись – русский народный художественный промысел; возник в 17 веке в селе Хохлома. Декоративная роспись на деревянных изделиях (игрушки, посуда, мебель)отличается тонким растительным </a:t>
            </a:r>
            <a:r>
              <a:rPr lang="ru-RU" sz="2000" b="1" i="1" dirty="0" err="1">
                <a:solidFill>
                  <a:schemeClr val="tx1"/>
                </a:solidFill>
                <a:latin typeface="Times New Roman" panose="02020603050405020304" pitchFamily="18" charset="0"/>
                <a:cs typeface="Times New Roman" panose="02020603050405020304" pitchFamily="18" charset="0"/>
              </a:rPr>
              <a:t>узором,выполненным</a:t>
            </a:r>
            <a:r>
              <a:rPr lang="ru-RU" sz="2000" b="1" i="1" dirty="0">
                <a:solidFill>
                  <a:schemeClr val="tx1"/>
                </a:solidFill>
                <a:latin typeface="Times New Roman" panose="02020603050405020304" pitchFamily="18" charset="0"/>
                <a:cs typeface="Times New Roman" panose="02020603050405020304" pitchFamily="18" charset="0"/>
              </a:rPr>
              <a:t> красным и чёрным (реже зелёным) тонами и золотом по золотистому фону.</a:t>
            </a: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endParaRPr lang="ru-RU" sz="2000" b="1" i="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descr="25860_html_45c25347.jpg">
            <a:extLst>
              <a:ext uri="{FF2B5EF4-FFF2-40B4-BE49-F238E27FC236}">
                <a16:creationId xmlns:a16="http://schemas.microsoft.com/office/drawing/2014/main" id="{CB69BF06-3197-4F71-B3AA-515A7101D158}"/>
              </a:ext>
            </a:extLst>
          </p:cNvPr>
          <p:cNvPicPr>
            <a:picLocks noChangeAspect="1"/>
          </p:cNvPicPr>
          <p:nvPr/>
        </p:nvPicPr>
        <p:blipFill>
          <a:blip r:embed="rId2"/>
          <a:stretch>
            <a:fillRect/>
          </a:stretch>
        </p:blipFill>
        <p:spPr>
          <a:xfrm>
            <a:off x="398350" y="3739991"/>
            <a:ext cx="4429157" cy="2571744"/>
          </a:xfrm>
          <a:prstGeom prst="rect">
            <a:avLst/>
          </a:prstGeom>
        </p:spPr>
      </p:pic>
      <p:pic>
        <p:nvPicPr>
          <p:cNvPr id="5" name="Рисунок 4" descr="__MG__5661.jpg">
            <a:extLst>
              <a:ext uri="{FF2B5EF4-FFF2-40B4-BE49-F238E27FC236}">
                <a16:creationId xmlns:a16="http://schemas.microsoft.com/office/drawing/2014/main" id="{FA171692-FC28-4770-913D-F3C8A329D6E6}"/>
              </a:ext>
            </a:extLst>
          </p:cNvPr>
          <p:cNvPicPr>
            <a:picLocks noChangeAspect="1"/>
          </p:cNvPicPr>
          <p:nvPr/>
        </p:nvPicPr>
        <p:blipFill>
          <a:blip r:embed="rId3" cstate="screen"/>
          <a:stretch>
            <a:fillRect/>
          </a:stretch>
        </p:blipFill>
        <p:spPr>
          <a:xfrm>
            <a:off x="4827507" y="3739991"/>
            <a:ext cx="2214578" cy="2571744"/>
          </a:xfrm>
          <a:prstGeom prst="rect">
            <a:avLst/>
          </a:prstGeom>
        </p:spPr>
      </p:pic>
      <p:pic>
        <p:nvPicPr>
          <p:cNvPr id="6" name="Рисунок 5" descr="__MG__5670.jpg">
            <a:extLst>
              <a:ext uri="{FF2B5EF4-FFF2-40B4-BE49-F238E27FC236}">
                <a16:creationId xmlns:a16="http://schemas.microsoft.com/office/drawing/2014/main" id="{EE5EC0F2-ACDE-4A04-8914-B4E173108D60}"/>
              </a:ext>
            </a:extLst>
          </p:cNvPr>
          <p:cNvPicPr>
            <a:picLocks noChangeAspect="1"/>
          </p:cNvPicPr>
          <p:nvPr/>
        </p:nvPicPr>
        <p:blipFill>
          <a:blip r:embed="rId4" cstate="screen"/>
          <a:stretch>
            <a:fillRect/>
          </a:stretch>
        </p:blipFill>
        <p:spPr>
          <a:xfrm>
            <a:off x="7042085" y="3811243"/>
            <a:ext cx="2214578" cy="2571744"/>
          </a:xfrm>
          <a:prstGeom prst="rect">
            <a:avLst/>
          </a:prstGeom>
        </p:spPr>
      </p:pic>
    </p:spTree>
    <p:extLst>
      <p:ext uri="{BB962C8B-B14F-4D97-AF65-F5344CB8AC3E}">
        <p14:creationId xmlns:p14="http://schemas.microsoft.com/office/powerpoint/2010/main" val="104466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DBAA34-FE98-4F88-9386-113D6ACDCB3C}"/>
              </a:ext>
            </a:extLst>
          </p:cNvPr>
          <p:cNvSpPr>
            <a:spLocks noGrp="1"/>
          </p:cNvSpPr>
          <p:nvPr>
            <p:ph type="title"/>
          </p:nvPr>
        </p:nvSpPr>
        <p:spPr>
          <a:xfrm>
            <a:off x="677334" y="0"/>
            <a:ext cx="8596668" cy="1320800"/>
          </a:xfrm>
        </p:spPr>
        <p:txBody>
          <a:bodyPr>
            <a:noAutofit/>
          </a:bodyPr>
          <a:lstStyle/>
          <a:p>
            <a:pPr algn="ctr"/>
            <a:r>
              <a:rPr lang="ru-RU" sz="2000" b="1" i="1" dirty="0">
                <a:solidFill>
                  <a:schemeClr val="tx1"/>
                </a:solidFill>
                <a:latin typeface="Times New Roman" panose="02020603050405020304" pitchFamily="18" charset="0"/>
                <a:cs typeface="Times New Roman" panose="02020603050405020304" pitchFamily="18" charset="0"/>
              </a:rPr>
              <a:t>Дымковская игрушка</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Дымковская игрушка одна из самых старинных промыслов  России, ей более 400 лет. </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Начиналось всё со свистулек для забавы детей. Женщины слободы Дымково лепили их для ярмарки.  Из небольшого глиняного шарика с отверстиями свистулька превращалась  в барашка, лошадку, всадника на коне, барыню, в фигуры зверей и птиц. Каждая игрушка уникальна и единственна. Не может быть двух одинаковых изделий. Расписывают игрушки геометрическим рисунком (кругами, точками, овалами, полосами и волнами),  используют много красного, желтого, синего, зелёного цветов.</a:t>
            </a: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endParaRPr lang="ru-RU" sz="2000" b="1" i="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descr="dymkovskaya_igrushka_10-e1455201216117.jpg">
            <a:extLst>
              <a:ext uri="{FF2B5EF4-FFF2-40B4-BE49-F238E27FC236}">
                <a16:creationId xmlns:a16="http://schemas.microsoft.com/office/drawing/2014/main" id="{6FBCB199-F259-4454-BA7E-3741BBED38F0}"/>
              </a:ext>
            </a:extLst>
          </p:cNvPr>
          <p:cNvPicPr>
            <a:picLocks noChangeAspect="1"/>
          </p:cNvPicPr>
          <p:nvPr/>
        </p:nvPicPr>
        <p:blipFill>
          <a:blip r:embed="rId2" cstate="screen"/>
          <a:stretch>
            <a:fillRect/>
          </a:stretch>
        </p:blipFill>
        <p:spPr>
          <a:xfrm>
            <a:off x="677334" y="3898989"/>
            <a:ext cx="2071702" cy="2643206"/>
          </a:xfrm>
          <a:prstGeom prst="rect">
            <a:avLst/>
          </a:prstGeom>
        </p:spPr>
      </p:pic>
      <p:pic>
        <p:nvPicPr>
          <p:cNvPr id="5" name="Рисунок 4" descr="dymkovskaya_igrushka_08-e1455201131705.jpg">
            <a:extLst>
              <a:ext uri="{FF2B5EF4-FFF2-40B4-BE49-F238E27FC236}">
                <a16:creationId xmlns:a16="http://schemas.microsoft.com/office/drawing/2014/main" id="{4A1F12D0-772D-4553-BEB6-DD066A4BA02D}"/>
              </a:ext>
            </a:extLst>
          </p:cNvPr>
          <p:cNvPicPr>
            <a:picLocks noChangeAspect="1"/>
          </p:cNvPicPr>
          <p:nvPr/>
        </p:nvPicPr>
        <p:blipFill>
          <a:blip r:embed="rId3" cstate="screen"/>
          <a:stretch>
            <a:fillRect/>
          </a:stretch>
        </p:blipFill>
        <p:spPr>
          <a:xfrm>
            <a:off x="2749035" y="3898989"/>
            <a:ext cx="2129249" cy="2643206"/>
          </a:xfrm>
          <a:prstGeom prst="rect">
            <a:avLst/>
          </a:prstGeom>
        </p:spPr>
      </p:pic>
      <p:pic>
        <p:nvPicPr>
          <p:cNvPr id="6" name="Рисунок 5" descr="732842_html_m5b4f8524.jpg">
            <a:extLst>
              <a:ext uri="{FF2B5EF4-FFF2-40B4-BE49-F238E27FC236}">
                <a16:creationId xmlns:a16="http://schemas.microsoft.com/office/drawing/2014/main" id="{1E81BE72-7AA2-42E4-89FB-CAE99B384C2E}"/>
              </a:ext>
            </a:extLst>
          </p:cNvPr>
          <p:cNvPicPr>
            <a:picLocks noChangeAspect="1"/>
          </p:cNvPicPr>
          <p:nvPr/>
        </p:nvPicPr>
        <p:blipFill>
          <a:blip r:embed="rId4" cstate="screen"/>
          <a:stretch>
            <a:fillRect/>
          </a:stretch>
        </p:blipFill>
        <p:spPr>
          <a:xfrm>
            <a:off x="4878284" y="3898989"/>
            <a:ext cx="2071702" cy="2643206"/>
          </a:xfrm>
          <a:prstGeom prst="rect">
            <a:avLst/>
          </a:prstGeom>
        </p:spPr>
      </p:pic>
      <p:pic>
        <p:nvPicPr>
          <p:cNvPr id="7" name="Рисунок 6" descr="777конь261_14.jpg">
            <a:extLst>
              <a:ext uri="{FF2B5EF4-FFF2-40B4-BE49-F238E27FC236}">
                <a16:creationId xmlns:a16="http://schemas.microsoft.com/office/drawing/2014/main" id="{7984106A-26EE-44FB-97D5-8411794CAF3E}"/>
              </a:ext>
            </a:extLst>
          </p:cNvPr>
          <p:cNvPicPr>
            <a:picLocks noChangeAspect="1"/>
          </p:cNvPicPr>
          <p:nvPr/>
        </p:nvPicPr>
        <p:blipFill>
          <a:blip r:embed="rId5" cstate="screen"/>
          <a:stretch>
            <a:fillRect/>
          </a:stretch>
        </p:blipFill>
        <p:spPr>
          <a:xfrm>
            <a:off x="6949985" y="3898989"/>
            <a:ext cx="2129249" cy="2643206"/>
          </a:xfrm>
          <a:prstGeom prst="rect">
            <a:avLst/>
          </a:prstGeom>
        </p:spPr>
      </p:pic>
    </p:spTree>
    <p:extLst>
      <p:ext uri="{BB962C8B-B14F-4D97-AF65-F5344CB8AC3E}">
        <p14:creationId xmlns:p14="http://schemas.microsoft.com/office/powerpoint/2010/main" val="3694018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599945D-49FE-4998-9941-6E346A4D0C40}"/>
              </a:ext>
            </a:extLst>
          </p:cNvPr>
          <p:cNvSpPr>
            <a:spLocks noGrp="1"/>
          </p:cNvSpPr>
          <p:nvPr>
            <p:ph type="title"/>
          </p:nvPr>
        </p:nvSpPr>
        <p:spPr>
          <a:xfrm>
            <a:off x="677334" y="0"/>
            <a:ext cx="8596668" cy="1320800"/>
          </a:xfrm>
        </p:spPr>
        <p:txBody>
          <a:bodyPr>
            <a:noAutofit/>
          </a:bodyPr>
          <a:lstStyle/>
          <a:p>
            <a:pPr algn="ctr"/>
            <a:r>
              <a:rPr lang="ru-RU" sz="2000" b="1" i="1" dirty="0">
                <a:solidFill>
                  <a:schemeClr val="tx1"/>
                </a:solidFill>
                <a:latin typeface="Times New Roman" panose="02020603050405020304" pitchFamily="18" charset="0"/>
                <a:cs typeface="Times New Roman" panose="02020603050405020304" pitchFamily="18" charset="0"/>
              </a:rPr>
              <a:t>Соломенная игрушка</a:t>
            </a:r>
            <a:br>
              <a:rPr lang="ru-RU" sz="2000" b="1" i="1" dirty="0">
                <a:solidFill>
                  <a:schemeClr val="tx1"/>
                </a:solidFill>
                <a:latin typeface="Times New Roman" panose="02020603050405020304" pitchFamily="18" charset="0"/>
                <a:cs typeface="Times New Roman" panose="02020603050405020304" pitchFamily="18" charset="0"/>
              </a:rPr>
            </a:br>
            <a:r>
              <a:rPr lang="ru-RU" sz="2000" b="1" i="1" dirty="0">
                <a:solidFill>
                  <a:schemeClr val="tx1"/>
                </a:solidFill>
                <a:latin typeface="Times New Roman" panose="02020603050405020304" pitchFamily="18" charset="0"/>
                <a:cs typeface="Times New Roman" panose="02020603050405020304" pitchFamily="18" charset="0"/>
              </a:rPr>
              <a:t>Эта забавная игрушка родилась в деревне, где вдоволь можно найти соломы, оставшейся после жатвы. Скрутите пучок соломы в жгут, перегните его, свяжите, чтобы не развалилось изделие, приделайте ручки, а из куска ткани сделайте платок или фартук. Платье куклы снизу подстригите. За то, что соломенные  юбки у таких куколок подстригали, их прозвали </a:t>
            </a:r>
            <a:r>
              <a:rPr lang="ru-RU" sz="2000" b="1" i="1" dirty="0" err="1">
                <a:solidFill>
                  <a:schemeClr val="tx1"/>
                </a:solidFill>
                <a:latin typeface="Times New Roman" panose="02020603050405020304" pitchFamily="18" charset="0"/>
                <a:cs typeface="Times New Roman" panose="02020603050405020304" pitchFamily="18" charset="0"/>
              </a:rPr>
              <a:t>стригушками</a:t>
            </a:r>
            <a:r>
              <a:rPr lang="ru-RU" sz="2000" b="1" i="1" dirty="0">
                <a:solidFill>
                  <a:schemeClr val="tx1"/>
                </a:solidFill>
                <a:latin typeface="Times New Roman" panose="02020603050405020304" pitchFamily="18" charset="0"/>
                <a:cs typeface="Times New Roman" panose="02020603050405020304" pitchFamily="18" charset="0"/>
              </a:rPr>
              <a:t>. Такая игрушка делалась раньше между делом - себе на потеху и детям на </a:t>
            </a:r>
            <a:r>
              <a:rPr lang="ru-RU" sz="2000" b="1" i="1" dirty="0" err="1">
                <a:solidFill>
                  <a:schemeClr val="tx1"/>
                </a:solidFill>
                <a:latin typeface="Times New Roman" panose="02020603050405020304" pitchFamily="18" charset="0"/>
                <a:cs typeface="Times New Roman" panose="02020603050405020304" pitchFamily="18" charset="0"/>
              </a:rPr>
              <a:t>забаву.Маленькие</a:t>
            </a:r>
            <a:r>
              <a:rPr lang="ru-RU" sz="2000" b="1" i="1" dirty="0">
                <a:solidFill>
                  <a:schemeClr val="tx1"/>
                </a:solidFill>
                <a:latin typeface="Times New Roman" panose="02020603050405020304" pitchFamily="18" charset="0"/>
                <a:cs typeface="Times New Roman" panose="02020603050405020304" pitchFamily="18" charset="0"/>
              </a:rPr>
              <a:t> девочки верили, что куклы-</a:t>
            </a:r>
            <a:r>
              <a:rPr lang="ru-RU" sz="2000" b="1" i="1" dirty="0" err="1">
                <a:solidFill>
                  <a:schemeClr val="tx1"/>
                </a:solidFill>
                <a:latin typeface="Times New Roman" panose="02020603050405020304" pitchFamily="18" charset="0"/>
                <a:cs typeface="Times New Roman" panose="02020603050405020304" pitchFamily="18" charset="0"/>
              </a:rPr>
              <a:t>десятиручки</a:t>
            </a:r>
            <a:r>
              <a:rPr lang="ru-RU" sz="2000" b="1" i="1" dirty="0">
                <a:solidFill>
                  <a:schemeClr val="tx1"/>
                </a:solidFill>
                <a:latin typeface="Times New Roman" panose="02020603050405020304" pitchFamily="18" charset="0"/>
                <a:cs typeface="Times New Roman" panose="02020603050405020304" pitchFamily="18" charset="0"/>
              </a:rPr>
              <a:t> помогают по </a:t>
            </a:r>
            <a:r>
              <a:rPr lang="ru-RU" sz="2000" b="1" i="1" dirty="0" err="1">
                <a:solidFill>
                  <a:schemeClr val="tx1"/>
                </a:solidFill>
                <a:latin typeface="Times New Roman" panose="02020603050405020304" pitchFamily="18" charset="0"/>
                <a:cs typeface="Times New Roman" panose="02020603050405020304" pitchFamily="18" charset="0"/>
              </a:rPr>
              <a:t>хозяйству.Многие</a:t>
            </a:r>
            <a:r>
              <a:rPr lang="ru-RU" sz="2000" b="1" i="1" dirty="0">
                <a:solidFill>
                  <a:schemeClr val="tx1"/>
                </a:solidFill>
                <a:latin typeface="Times New Roman" panose="02020603050405020304" pitchFamily="18" charset="0"/>
                <a:cs typeface="Times New Roman" panose="02020603050405020304" pitchFamily="18" charset="0"/>
              </a:rPr>
              <a:t> обряды невозможны без соломенной куклы – из нее мастерили чучело масленицы, оберег семьи(«неразлучники»), с помощью соломенных жаворонков зазывали весну.</a:t>
            </a: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br>
              <a:rPr lang="ru-RU" sz="2000" b="1" i="1" dirty="0">
                <a:solidFill>
                  <a:schemeClr val="tx1"/>
                </a:solidFill>
                <a:latin typeface="Times New Roman" panose="02020603050405020304" pitchFamily="18" charset="0"/>
                <a:cs typeface="Times New Roman" panose="02020603050405020304" pitchFamily="18" charset="0"/>
              </a:rPr>
            </a:br>
            <a:endParaRPr lang="ru-RU" sz="2000" b="1" i="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descr="солома свалебные куклы.jpg">
            <a:extLst>
              <a:ext uri="{FF2B5EF4-FFF2-40B4-BE49-F238E27FC236}">
                <a16:creationId xmlns:a16="http://schemas.microsoft.com/office/drawing/2014/main" id="{9ECEFBE4-29E5-420E-A09D-0234CB42E357}"/>
              </a:ext>
            </a:extLst>
          </p:cNvPr>
          <p:cNvPicPr>
            <a:picLocks noChangeAspect="1"/>
          </p:cNvPicPr>
          <p:nvPr/>
        </p:nvPicPr>
        <p:blipFill>
          <a:blip r:embed="rId2"/>
          <a:stretch>
            <a:fillRect/>
          </a:stretch>
        </p:blipFill>
        <p:spPr>
          <a:xfrm>
            <a:off x="2868247" y="3730971"/>
            <a:ext cx="4214842" cy="2889522"/>
          </a:xfrm>
          <a:prstGeom prst="rect">
            <a:avLst/>
          </a:prstGeom>
        </p:spPr>
      </p:pic>
    </p:spTree>
    <p:extLst>
      <p:ext uri="{BB962C8B-B14F-4D97-AF65-F5344CB8AC3E}">
        <p14:creationId xmlns:p14="http://schemas.microsoft.com/office/powerpoint/2010/main" val="2571959163"/>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TM02900688[[fn=Аспект]]</Template>
  <TotalTime>332</TotalTime>
  <Words>139</Words>
  <Application>Microsoft Office PowerPoint</Application>
  <PresentationFormat>Широкоэкранный</PresentationFormat>
  <Paragraphs>10</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Times New Roman</vt:lpstr>
      <vt:lpstr>Trebuchet MS</vt:lpstr>
      <vt:lpstr>Wingdings 3</vt:lpstr>
      <vt:lpstr>Аспект</vt:lpstr>
      <vt:lpstr>Делу время и потехе час Старинные игрушки.</vt:lpstr>
      <vt:lpstr>«Делу время и потехе час» первоначально означало, что и делу нужно уделять время и потехе тоже нужно уделять время.</vt:lpstr>
      <vt:lpstr>Всему свое время! Но в России популярным стало значение «делу нужно уделять свое основное время, а вот досугу и увлечению – совсем немного». То есть сначала занимаемся работой, потом уже (если силы остались) увлечениями. Не любит русский народ отдыхать.</vt:lpstr>
      <vt:lpstr> История народной игрушки начинается в глубокой древности. Она связана с творчеством народа, с народным искусством, с фольклором. Игрушка - одна из самых древнейших форм творчества, на протяжении веков она изменялась вместе со всей народной культурой, впитывая в себя ее национальные особенности и своеобразие.  </vt:lpstr>
      <vt:lpstr>Богородская игрушка Пестрые деревянные курочки на подставке, фигурки кузнецов, мужика и медведя- потяни за планку, и они застучат молоточками по маленькой наковальне… Забавные игрушки, известные на Руси с незапамятных времён, стали основным народным промыслом для жителей  подмосковного села Богородское. </vt:lpstr>
      <vt:lpstr>Городецкая игрушка Другой старинный игрушечный промысел зародился  возле Городца. Эта игрушка известна  под названием  городецкая топорщина.  Больше всего здешние кустари делали коньков в упряжке – по одному, паре или тройке, затем ставили их с возчиками на колёса и получался экипаж. Городецкая роспись это фантастические цветы,  кони, птицы, украшающие детскую мебель, игрушки, прялки, посуду, разного рода сувениры. </vt:lpstr>
      <vt:lpstr>Золотая Хохлома Хохломская роспись – русский народный художественный промысел; возник в 17 веке в селе Хохлома. Декоративная роспись на деревянных изделиях (игрушки, посуда, мебель)отличается тонким растительным узором,выполненным красным и чёрным (реже зелёным) тонами и золотом по золотистому фону.  </vt:lpstr>
      <vt:lpstr>Дымковская игрушка Дымковская игрушка одна из самых старинных промыслов  России, ей более 400 лет.  Начиналось всё со свистулек для забавы детей. Женщины слободы Дымково лепили их для ярмарки.  Из небольшого глиняного шарика с отверстиями свистулька превращалась  в барашка, лошадку, всадника на коне, барыню, в фигуры зверей и птиц. Каждая игрушка уникальна и единственна. Не может быть двух одинаковых изделий. Расписывают игрушки геометрическим рисунком (кругами, точками, овалами, полосами и волнами),  используют много красного, желтого, синего, зелёного цветов.    </vt:lpstr>
      <vt:lpstr>Соломенная игрушка Эта забавная игрушка родилась в деревне, где вдоволь можно найти соломы, оставшейся после жатвы. Скрутите пучок соломы в жгут, перегните его, свяжите, чтобы не развалилось изделие, приделайте ручки, а из куска ткани сделайте платок или фартук. Платье куклы снизу подстригите. За то, что соломенные  юбки у таких куколок подстригали, их прозвали стригушками. Такая игрушка делалась раньше между делом - себе на потеху и детям на забаву.Маленькие девочки верили, что куклы-десятиручки помогают по хозяйству.Многие обряды невозможны без соломенной куклы – из нее мастерили чучело масленицы, оберег семьи(«неразлучники»), с помощью соломенных жаворонков зазывали весну.   </vt:lpstr>
      <vt:lpstr>Тряпичная кукла Самой распространённой игрушкой деревенских девочек была тряпичная кукла: столбушка, кувадка, пеленашка… Причем такую куклу не выбрасывали, бережно хранили в доме, передавая от дочки к дочке, ведь в крестьянских семьях традиционно было много детей. Лицо у такой куклы обычно не прорисовывалось и это позволяло ребенку самому придумать характер и внешность тряпичной подружки. Наши предки считали, что такие игры приучают девочку быть в будущем хорошей матерью и хозяйкой в доме. Тряпичная кукла жила в каждой семье, в некоторых домах их было до сотни. Дети делали их сами, начинали вертеть куклу лет с пяти. Самой первой малышу давали куклу-оберег пеленашку или пеленашку-полено.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Nikita Malishev</dc:creator>
  <cp:lastModifiedBy>Nikita Malishev</cp:lastModifiedBy>
  <cp:revision>25</cp:revision>
  <dcterms:created xsi:type="dcterms:W3CDTF">2022-09-13T18:31:45Z</dcterms:created>
  <dcterms:modified xsi:type="dcterms:W3CDTF">2022-10-02T09:28:41Z</dcterms:modified>
</cp:coreProperties>
</file>