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0"/>
  </p:notesMasterIdLst>
  <p:sldIdLst>
    <p:sldId id="260" r:id="rId2"/>
    <p:sldId id="257" r:id="rId3"/>
    <p:sldId id="259" r:id="rId4"/>
    <p:sldId id="258" r:id="rId5"/>
    <p:sldId id="261" r:id="rId6"/>
    <p:sldId id="263" r:id="rId7"/>
    <p:sldId id="264" r:id="rId8"/>
    <p:sldId id="262" r:id="rId9"/>
    <p:sldId id="266" r:id="rId10"/>
    <p:sldId id="267" r:id="rId11"/>
    <p:sldId id="272" r:id="rId12"/>
    <p:sldId id="268" r:id="rId13"/>
    <p:sldId id="269" r:id="rId14"/>
    <p:sldId id="271" r:id="rId15"/>
    <p:sldId id="273" r:id="rId16"/>
    <p:sldId id="274" r:id="rId17"/>
    <p:sldId id="275" r:id="rId18"/>
    <p:sldId id="286" r:id="rId19"/>
    <p:sldId id="287" r:id="rId20"/>
    <p:sldId id="28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1E866B-2CA6-4544-8DC6-135E3B59CEAD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560898-182A-4278-B0F3-F3DC29A552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860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560898-182A-4278-B0F3-F3DC29A55290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F08227-CA45-47F1-B406-37053E0CEE3A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AE454B-FAAC-4245-A6E1-F3991CB62D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F08227-CA45-47F1-B406-37053E0CEE3A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AE454B-FAAC-4245-A6E1-F3991CB62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F08227-CA45-47F1-B406-37053E0CEE3A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AE454B-FAAC-4245-A6E1-F3991CB62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F08227-CA45-47F1-B406-37053E0CEE3A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AE454B-FAAC-4245-A6E1-F3991CB62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F08227-CA45-47F1-B406-37053E0CEE3A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AE454B-FAAC-4245-A6E1-F3991CB62D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F08227-CA45-47F1-B406-37053E0CEE3A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AE454B-FAAC-4245-A6E1-F3991CB62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F08227-CA45-47F1-B406-37053E0CEE3A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AE454B-FAAC-4245-A6E1-F3991CB62D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F08227-CA45-47F1-B406-37053E0CEE3A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AE454B-FAAC-4245-A6E1-F3991CB62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F08227-CA45-47F1-B406-37053E0CEE3A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AE454B-FAAC-4245-A6E1-F3991CB62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F08227-CA45-47F1-B406-37053E0CEE3A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AE454B-FAAC-4245-A6E1-F3991CB62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CBF08227-CA45-47F1-B406-37053E0CEE3A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EAE454B-FAAC-4245-A6E1-F3991CB62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BF08227-CA45-47F1-B406-37053E0CEE3A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FEAE454B-FAAC-4245-A6E1-F3991CB62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это за орган?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285860"/>
            <a:ext cx="7772400" cy="521497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Это сложный орган со многими функциями</a:t>
            </a:r>
          </a:p>
          <a:p>
            <a:r>
              <a:rPr lang="ru-RU" dirty="0" smtClean="0"/>
              <a:t>Масса этого органа у взрослого человека в среднем достигает 2,7 кг (самый тяжелый орган человеческого тела)</a:t>
            </a:r>
          </a:p>
          <a:p>
            <a:r>
              <a:rPr lang="ru-RU" dirty="0" smtClean="0"/>
              <a:t>Его называют «зеркалом здоровья и болезни»</a:t>
            </a:r>
          </a:p>
          <a:p>
            <a:r>
              <a:rPr lang="ru-RU" dirty="0" smtClean="0"/>
              <a:t>Этот орган постоянно отмирает и постоянно рождается вновь</a:t>
            </a:r>
          </a:p>
          <a:p>
            <a:r>
              <a:rPr lang="ru-RU" dirty="0" smtClean="0"/>
              <a:t>Этот орган тесно связан с нервной системой и развивается из того же зародышевого листка</a:t>
            </a:r>
          </a:p>
          <a:p>
            <a:r>
              <a:rPr lang="ru-RU" dirty="0" smtClean="0"/>
              <a:t>В нем находится множество рецепторов, воспринимающих различные внешние раздражения</a:t>
            </a:r>
          </a:p>
          <a:p>
            <a:r>
              <a:rPr lang="ru-RU" dirty="0" smtClean="0"/>
              <a:t>Этот орган формирует роговые образования – ногти и волосы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Потовые железы</a:t>
            </a:r>
            <a:endParaRPr lang="ru-RU" b="1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71612"/>
            <a:ext cx="3929090" cy="3457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3357562"/>
            <a:ext cx="438150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Сальные железы</a:t>
            </a:r>
            <a:endParaRPr lang="ru-RU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28596" y="1142984"/>
            <a:ext cx="3571900" cy="5214974"/>
          </a:xfrm>
        </p:spPr>
        <p:txBody>
          <a:bodyPr>
            <a:noAutofit/>
          </a:bodyPr>
          <a:lstStyle/>
          <a:p>
            <a:r>
              <a:rPr lang="ru-RU" sz="2400" dirty="0" smtClean="0"/>
              <a:t>Имеют вид гроздей, открывающихся в волосяную сумку.  Кожное сало состоит из жирных кислот, продуктов распада эпителиальных клеток и витаминов А, Д, Е. Кожное сало смачивает волосы и кожу, придавая ей эластичность, предохраняя от высыхания и смачивания.</a:t>
            </a:r>
            <a:endParaRPr lang="ru-RU" sz="2400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43372" y="1500174"/>
            <a:ext cx="4762500" cy="450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Строение ногтей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Роговые образования, развивающиеся из эпидермиса.  Растут в течение всей жизни человека. Защищают фаланги пальцев, служат опорой для мягких тканей.</a:t>
            </a:r>
            <a:endParaRPr lang="ru-RU" sz="24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3786182" y="1785926"/>
            <a:ext cx="4855692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Волосы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3743324" cy="506573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Покрывают почти все тело человека, живут 2-4 года.  Волос – роговое производное (образован белком кератином), состоящее из стержня и корня (волосяная луковица), расположенного в волосяной сумке и снабженного нервными окончаниями и кровеносными сосудами.</a:t>
            </a:r>
            <a:endParaRPr lang="ru-RU" sz="2400" dirty="0"/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357298"/>
            <a:ext cx="3471903" cy="5207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Молочные железы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571472" y="1435100"/>
            <a:ext cx="2928958" cy="5065734"/>
          </a:xfrm>
        </p:spPr>
        <p:txBody>
          <a:bodyPr>
            <a:noAutofit/>
          </a:bodyPr>
          <a:lstStyle/>
          <a:p>
            <a:r>
              <a:rPr lang="ru-RU" sz="2800" dirty="0" smtClean="0"/>
              <a:t>Являются измененными потовыми железами. Состоят из 15-25 железистых долек, в которых вырабатывается молоко. Развиты только у женщин.</a:t>
            </a:r>
            <a:endParaRPr lang="ru-RU" sz="2800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868" y="1428736"/>
            <a:ext cx="5214974" cy="5072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14400" y="214290"/>
            <a:ext cx="7772400" cy="785818"/>
          </a:xfrm>
        </p:spPr>
        <p:txBody>
          <a:bodyPr/>
          <a:lstStyle/>
          <a:p>
            <a:pPr algn="ctr"/>
            <a:r>
              <a:rPr lang="ru-RU" b="1" dirty="0" smtClean="0"/>
              <a:t>Интересные факты о коже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928670"/>
            <a:ext cx="8572560" cy="5786478"/>
          </a:xfrm>
        </p:spPr>
        <p:txBody>
          <a:bodyPr>
            <a:noAutofit/>
          </a:bodyPr>
          <a:lstStyle/>
          <a:p>
            <a:r>
              <a:rPr lang="ru-RU" sz="1800" dirty="0" smtClean="0"/>
              <a:t>Кожа — самый большой орган человека. Ее поверхность составляет около 2 кв. м, а вес -16% от массы тела.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Младенец рождается с тончайшей кожей, всего около 0,4 мм. А у взрослого человека она утолщается до 2 мм.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Тоньше всего кожа на кистях рук и веках — около 0,5 мм. Наиболее плотный кожный покров на ладонях и ступнях — до 10 мм!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С возрастом кожа обновляется все медленнее. У новорожденных — каждые два с половиной дня, у 35-летней женщины — в десять раз медленнее. А после 50 лет — раз в два месяца. Поэтому эффект от применения </a:t>
            </a:r>
            <a:r>
              <a:rPr lang="ru-RU" sz="1800" dirty="0" err="1" smtClean="0"/>
              <a:t>антивозрастного</a:t>
            </a:r>
            <a:r>
              <a:rPr lang="ru-RU" sz="1800" dirty="0" smtClean="0"/>
              <a:t> крема невозможно получить сразу после нанесения.</a:t>
            </a:r>
          </a:p>
          <a:p>
            <a:r>
              <a:rPr lang="ru-RU" sz="1800" dirty="0" smtClean="0"/>
              <a:t>Кожа курящих женщин старится в четыре раза быстрее, чем у некурящих.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На каждый квадратный сантиметр кожи приходится До 150 нервных окончаний, благодаря им она реагирует на изменение температуры всего в 0,5 С.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На коже человека находится в среднем от 30 до 100 родинок.</a:t>
            </a:r>
            <a:br>
              <a:rPr lang="ru-RU" sz="1800" dirty="0" smtClean="0"/>
            </a:br>
            <a:endParaRPr lang="ru-RU" sz="1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142852"/>
            <a:ext cx="87154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Продолжительность жизни волос мужчин и женщин различна. У представителей сильного пола она не превышает двух лет, а у прекрасных дам доходит до пяти.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За день волосы вырастают в среднем на 0,3 мм.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По прочности волос сопоставим с «крылатым металлом» — </a:t>
            </a:r>
            <a:r>
              <a:rPr lang="ru-RU" sz="2000" dirty="0" err="1" smtClean="0"/>
              <a:t>аллюминием</a:t>
            </a:r>
            <a:r>
              <a:rPr lang="ru-RU" sz="2000" dirty="0" smtClean="0"/>
              <a:t>. Он может выдержать нагрузку от 100 до 200 г. 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Волос очень эластичен: его можно растянуть на 1/5 длины, после чего он вернется в исходное состояние, ничуть не пострадав. 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Рыжие волосы растут наиболее густо, но при этом они и самые тонкие. 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Брюнетки чаще блондинок могут гордиться пышными объемными шевелюрами: темные волосы обычно самые здоровые и упругие. 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Каждый день Вашу голову покидают до 200 волосков. И это нормально</a:t>
            </a:r>
            <a:r>
              <a:rPr lang="ru-RU" dirty="0" smtClean="0"/>
              <a:t>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Терморегуляция - 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6722618" cy="286314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это процесс уравновешивания теплообразования и </a:t>
            </a:r>
            <a:r>
              <a:rPr lang="ru-RU" sz="3600" dirty="0" err="1" smtClean="0"/>
              <a:t>теплоротдачи</a:t>
            </a:r>
            <a:r>
              <a:rPr lang="ru-RU" sz="3600" dirty="0" smtClean="0"/>
              <a:t> в  соответствии с условиями внутренней и внешней среды.</a:t>
            </a:r>
            <a:endParaRPr lang="ru-RU" sz="3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Ответьте на следующие вопросы:</a:t>
            </a:r>
            <a:endParaRPr lang="ru-RU" sz="3600" b="1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82930" indent="-514350">
              <a:buAutoNum type="arabicPeriod"/>
            </a:pPr>
            <a:r>
              <a:rPr lang="ru-RU" sz="3200" dirty="0" smtClean="0"/>
              <a:t>Сколько слоев имеет кожа?</a:t>
            </a:r>
          </a:p>
          <a:p>
            <a:pPr marL="582930" indent="-514350">
              <a:buAutoNum type="arabicPeriod"/>
            </a:pPr>
            <a:r>
              <a:rPr lang="ru-RU" sz="3200" dirty="0" smtClean="0"/>
              <a:t>Из каких клеток состоит эпидермис?</a:t>
            </a:r>
          </a:p>
          <a:p>
            <a:pPr marL="582930" indent="-514350">
              <a:buAutoNum type="arabicPeriod"/>
            </a:pPr>
            <a:r>
              <a:rPr lang="ru-RU" sz="3200" dirty="0" smtClean="0"/>
              <a:t>Какой витамин синтезируется кожей?</a:t>
            </a:r>
          </a:p>
          <a:p>
            <a:pPr marL="582930" indent="-514350">
              <a:buAutoNum type="arabicPeriod"/>
            </a:pPr>
            <a:r>
              <a:rPr lang="ru-RU" sz="3200" dirty="0" smtClean="0"/>
              <a:t>От чего предохраняет загар?</a:t>
            </a:r>
          </a:p>
          <a:p>
            <a:pPr marL="582930" indent="-514350">
              <a:buAutoNum type="arabicPeriod"/>
            </a:pPr>
            <a:r>
              <a:rPr lang="ru-RU" sz="3200" dirty="0" smtClean="0"/>
              <a:t>Какими рецепторами снабжена кожа?</a:t>
            </a:r>
          </a:p>
          <a:p>
            <a:pPr marL="582930" indent="-514350">
              <a:buAutoNum type="arabicPeriod"/>
            </a:pPr>
            <a:r>
              <a:rPr lang="ru-RU" sz="3200" dirty="0" smtClean="0"/>
              <a:t>Что такое волос?</a:t>
            </a:r>
          </a:p>
          <a:p>
            <a:pPr marL="582930" indent="-514350">
              <a:buAutoNum type="arabicPeriod"/>
            </a:pPr>
            <a:r>
              <a:rPr lang="ru-RU" sz="3200" dirty="0" smtClean="0"/>
              <a:t>Что такое пот?</a:t>
            </a:r>
          </a:p>
          <a:p>
            <a:pPr marL="582930" indent="-514350">
              <a:buAutoNum type="arabicPeriod"/>
            </a:pPr>
            <a:r>
              <a:rPr lang="ru-RU" dirty="0" smtClean="0"/>
              <a:t>Что происходит с сосудами при охлаждении?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55948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428736"/>
            <a:ext cx="7772400" cy="492682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9. Каково максимальное суточное количество пота, выделяемого человеком?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10. Каков состав пота?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11. Что такое озноб, возникающий при заболеваниях?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/>
              <a:t>Строение и значение кожи</a:t>
            </a:r>
            <a:endParaRPr lang="ru-RU" sz="4400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071678"/>
            <a:ext cx="4693742" cy="378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428736"/>
            <a:ext cx="164307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5072074"/>
            <a:ext cx="2243286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727058"/>
          </a:xfrm>
        </p:spPr>
        <p:txBody>
          <a:bodyPr/>
          <a:lstStyle/>
          <a:p>
            <a:pPr algn="ctr"/>
            <a:r>
              <a:rPr lang="ru-RU" b="1" dirty="0" smtClean="0"/>
              <a:t>Найдите соответствие:</a:t>
            </a:r>
            <a:endParaRPr lang="ru-RU" b="1" dirty="0"/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428596" y="1000108"/>
            <a:ext cx="2771804" cy="5857892"/>
          </a:xfrm>
        </p:spPr>
        <p:txBody>
          <a:bodyPr>
            <a:normAutofit/>
          </a:bodyPr>
          <a:lstStyle/>
          <a:p>
            <a:pPr marL="397764" indent="-342900">
              <a:buAutoNum type="arabicPeriod"/>
            </a:pPr>
            <a:r>
              <a:rPr lang="ru-RU" dirty="0" smtClean="0"/>
              <a:t>Признак теплового удара</a:t>
            </a:r>
          </a:p>
          <a:p>
            <a:pPr marL="397764" indent="-342900">
              <a:buAutoNum type="arabicPeriod"/>
            </a:pPr>
            <a:r>
              <a:rPr lang="ru-RU" dirty="0" smtClean="0"/>
              <a:t>Виды терморегуляции у  человека</a:t>
            </a:r>
          </a:p>
          <a:p>
            <a:pPr marL="397764" indent="-342900">
              <a:buAutoNum type="arabicPeriod"/>
            </a:pPr>
            <a:r>
              <a:rPr lang="ru-RU" dirty="0" smtClean="0"/>
              <a:t>Механизм теплоотдачи</a:t>
            </a:r>
          </a:p>
          <a:p>
            <a:pPr marL="397764" indent="-342900">
              <a:buAutoNum type="arabicPeriod"/>
            </a:pPr>
            <a:r>
              <a:rPr lang="ru-RU" dirty="0" smtClean="0"/>
              <a:t>Механизм усиления  теплообразования</a:t>
            </a:r>
          </a:p>
          <a:p>
            <a:pPr marL="397764" indent="-342900">
              <a:buAutoNum type="arabicPeriod"/>
            </a:pPr>
            <a:r>
              <a:rPr lang="ru-RU" dirty="0" smtClean="0"/>
              <a:t>Условия окружающей среды,  благоприятствующие теплоотдаче</a:t>
            </a:r>
          </a:p>
          <a:p>
            <a:pPr marL="397764" indent="-342900">
              <a:buAutoNum type="arabicPeriod"/>
            </a:pPr>
            <a:r>
              <a:rPr lang="ru-RU" dirty="0" smtClean="0"/>
              <a:t>Условия  окружающей среды, затрудняющие теплоотдачу</a:t>
            </a: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sz="half" idx="1"/>
          </p:nvPr>
        </p:nvGraphicFramePr>
        <p:xfrm>
          <a:off x="3214678" y="1435100"/>
          <a:ext cx="5786478" cy="456692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928826"/>
                <a:gridCol w="1791072"/>
                <a:gridCol w="2066580"/>
              </a:tblGrid>
              <a:tr h="85602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Головокружение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Дрожь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err="1" smtClean="0"/>
                        <a:t>Теплопроведение</a:t>
                      </a:r>
                      <a:endParaRPr lang="ru-RU" b="1" dirty="0"/>
                    </a:p>
                  </a:txBody>
                  <a:tcPr/>
                </a:tc>
              </a:tr>
              <a:tr h="495951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Сухой воздух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Физическая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Влажный воздух</a:t>
                      </a:r>
                      <a:endParaRPr lang="ru-RU" b="1" dirty="0"/>
                    </a:p>
                  </a:txBody>
                  <a:tcPr/>
                </a:tc>
              </a:tr>
              <a:tr h="85602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Испарение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Мышечная работа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Поведенческая</a:t>
                      </a:r>
                      <a:endParaRPr lang="ru-RU" b="1" dirty="0"/>
                    </a:p>
                  </a:txBody>
                  <a:tcPr/>
                </a:tc>
              </a:tr>
              <a:tr h="1222892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Высокая температура воздуха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Общая слабость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Низкая температура</a:t>
                      </a:r>
                      <a:r>
                        <a:rPr lang="ru-RU" b="1" baseline="0" dirty="0" smtClean="0"/>
                        <a:t> воздуха</a:t>
                      </a:r>
                      <a:endParaRPr lang="ru-RU" b="1" dirty="0"/>
                    </a:p>
                  </a:txBody>
                  <a:tcPr/>
                </a:tc>
              </a:tr>
              <a:tr h="495951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Теплоизлучение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Потеря сознания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Прием пищи</a:t>
                      </a:r>
                      <a:endParaRPr lang="ru-RU" b="1" dirty="0"/>
                    </a:p>
                  </a:txBody>
                  <a:tcPr/>
                </a:tc>
              </a:tr>
              <a:tr h="495951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Влажный воздух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Химическая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Ветреная погода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6672"/>
          </a:xfrm>
        </p:spPr>
        <p:txBody>
          <a:bodyPr/>
          <a:lstStyle/>
          <a:p>
            <a:pPr algn="ctr"/>
            <a:r>
              <a:rPr lang="ru-RU" b="1" dirty="0" smtClean="0"/>
              <a:t>Биологические задачи: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00174"/>
            <a:ext cx="8429684" cy="514353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4400" dirty="0" smtClean="0"/>
              <a:t>	</a:t>
            </a:r>
            <a:r>
              <a:rPr lang="ru-RU" sz="4300" dirty="0" smtClean="0"/>
              <a:t>1. Для нормальной жизнедеятельности человека необходима постоянная температура тела. Несмотря на колебания температуры внешней среды, температура тела человека поддерживается в пределах 36-37 </a:t>
            </a:r>
            <a:r>
              <a:rPr lang="en-US" sz="4300" dirty="0" smtClean="0"/>
              <a:t>º</a:t>
            </a:r>
            <a:r>
              <a:rPr lang="ru-RU" sz="4300" dirty="0" smtClean="0"/>
              <a:t>С. За счет каких процессов это достигается?</a:t>
            </a:r>
            <a:endParaRPr lang="ru-RU" sz="43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6309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285860"/>
            <a:ext cx="7772400" cy="50697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	2.  Действие алкоголя на организм вызывает расширение сосудов. Какой человек, трезвый или пьяный, быстрее замерзнет на морозе?</a:t>
            </a:r>
          </a:p>
          <a:p>
            <a:pPr>
              <a:buNone/>
            </a:pPr>
            <a:endParaRPr lang="ru-RU" sz="40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55948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428736"/>
            <a:ext cx="7772400" cy="492682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4000" dirty="0" smtClean="0"/>
              <a:t>3. Если поместить человека в бассейн, температура воды которого достигает 50-60 </a:t>
            </a:r>
            <a:r>
              <a:rPr lang="en-US" sz="4000" dirty="0" smtClean="0"/>
              <a:t>º</a:t>
            </a:r>
            <a:r>
              <a:rPr lang="ru-RU" sz="4000" dirty="0" smtClean="0"/>
              <a:t>С, то произойдет перегревание организма вплоть до ожогов кожи. Почему же при температуре воздуха 50-60 </a:t>
            </a:r>
            <a:r>
              <a:rPr lang="en-US" sz="4000" dirty="0" smtClean="0"/>
              <a:t>º</a:t>
            </a:r>
            <a:r>
              <a:rPr lang="ru-RU" sz="4000" dirty="0" smtClean="0"/>
              <a:t>С человек не получает ожогов?</a:t>
            </a:r>
            <a:endParaRPr lang="ru-RU" sz="40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55948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214422"/>
            <a:ext cx="7772400" cy="514113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4000" dirty="0" smtClean="0"/>
              <a:t>4. В большинстве стран в жару пьют прохладительные напитки, а вот в странах Азии принято пить горячий чай даже в самые знойные часы дня. Как объяснить целесообразность этих национальных традиций?</a:t>
            </a:r>
            <a:endParaRPr lang="ru-RU" sz="40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6309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285860"/>
            <a:ext cx="7772400" cy="50697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4000" dirty="0" smtClean="0"/>
              <a:t>5. Ноги в тесной обуви зимой замерзают, а летом сильно нагреваются. Объясните причины этих явлений. </a:t>
            </a:r>
            <a:endParaRPr lang="ru-RU" sz="40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6309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786842" cy="54292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/>
              <a:t>	</a:t>
            </a:r>
            <a:r>
              <a:rPr lang="ru-RU" sz="3800" dirty="0" smtClean="0"/>
              <a:t>6. Одному человеку, чтобы простудиться, достаточно ступить ногой на холодный пол, а другой купается зимой в проруби и прекрасно себя чувствует. Один спокойно работает на поле под лучами палящего солнца, а другой изнемогает от жары. Дайте мотивированное объяснение этих явлений. </a:t>
            </a:r>
            <a:endParaRPr lang="ru-RU" sz="38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6309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142984"/>
            <a:ext cx="7772400" cy="521257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4000" dirty="0" smtClean="0"/>
              <a:t>7. Нормальная температура тела человека равна 36,6 </a:t>
            </a:r>
            <a:r>
              <a:rPr lang="en-US" sz="4000" dirty="0" smtClean="0"/>
              <a:t>º</a:t>
            </a:r>
            <a:r>
              <a:rPr lang="ru-RU" sz="4000" dirty="0" smtClean="0"/>
              <a:t>С. Однако нам не холодно, когда температура воздуха 18 </a:t>
            </a:r>
            <a:r>
              <a:rPr lang="en-US" sz="4000" dirty="0" smtClean="0"/>
              <a:t>º</a:t>
            </a:r>
            <a:r>
              <a:rPr lang="ru-RU" sz="4000" dirty="0" smtClean="0"/>
              <a:t>С, и очень жарко, когда она равна 30 </a:t>
            </a:r>
            <a:r>
              <a:rPr lang="en-US" sz="4000" dirty="0" smtClean="0"/>
              <a:t>º</a:t>
            </a:r>
            <a:r>
              <a:rPr lang="ru-RU" sz="4000" dirty="0" smtClean="0"/>
              <a:t>С. В воде же, наоборот, при 30 </a:t>
            </a:r>
            <a:r>
              <a:rPr lang="en-US" sz="4000" dirty="0" smtClean="0"/>
              <a:t>º</a:t>
            </a:r>
            <a:r>
              <a:rPr lang="ru-RU" sz="4000" dirty="0" smtClean="0"/>
              <a:t>С человек чувствует себя нормально, а при 18 </a:t>
            </a:r>
            <a:r>
              <a:rPr lang="en-US" sz="4000" dirty="0" smtClean="0"/>
              <a:t>º</a:t>
            </a:r>
            <a:r>
              <a:rPr lang="ru-RU" sz="4000" dirty="0" smtClean="0"/>
              <a:t>С – ему холодно. Объясните этот парадокс.</a:t>
            </a:r>
            <a:endParaRPr lang="ru-RU" sz="40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55948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142984"/>
            <a:ext cx="7772400" cy="521257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4000" dirty="0" smtClean="0"/>
              <a:t>8. При проверке у учащихся кожной чувствительности замечено, что раздражения острием измерительного прибора в одних местах ощущается как прикосновение, в других – как укол, в третьих – как тепло или холод. Дайте объяснение этому явлению. </a:t>
            </a:r>
            <a:endParaRPr lang="ru-RU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8191557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Кожа – наружный покров тела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1788316"/>
          </a:xfrm>
        </p:spPr>
        <p:txBody>
          <a:bodyPr/>
          <a:lstStyle/>
          <a:p>
            <a:r>
              <a:rPr lang="ru-RU" dirty="0" smtClean="0"/>
              <a:t>Площадь кожи – 2 м²</a:t>
            </a:r>
          </a:p>
          <a:p>
            <a:r>
              <a:rPr lang="ru-RU" dirty="0" smtClean="0"/>
              <a:t>Средняя масса – 2,7 кг</a:t>
            </a:r>
          </a:p>
          <a:p>
            <a:r>
              <a:rPr lang="ru-RU" dirty="0" smtClean="0"/>
              <a:t>Кожа состоит из 3-х (2-х) слоев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42976" y="3786190"/>
          <a:ext cx="7000924" cy="27146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00462"/>
                <a:gridCol w="3500462"/>
              </a:tblGrid>
              <a:tr h="172750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Слой кожи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Особенности строения</a:t>
                      </a:r>
                      <a:endParaRPr lang="ru-RU" sz="2800" dirty="0"/>
                    </a:p>
                  </a:txBody>
                  <a:tcPr/>
                </a:tc>
              </a:tr>
              <a:tr h="98714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357166"/>
          <a:ext cx="8643998" cy="635798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500462"/>
                <a:gridCol w="5143536"/>
              </a:tblGrid>
              <a:tr h="6357982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 </a:t>
                      </a:r>
                      <a:r>
                        <a:rPr lang="en-US" sz="4000" b="1" dirty="0" smtClean="0"/>
                        <a:t>I</a:t>
                      </a:r>
                      <a:r>
                        <a:rPr lang="ru-RU" sz="4000" b="1" dirty="0" smtClean="0"/>
                        <a:t>. Эпидермис  (надкожица)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0" dirty="0" smtClean="0"/>
                        <a:t>Наружный слой, образован многослойным</a:t>
                      </a:r>
                      <a:r>
                        <a:rPr lang="ru-RU" sz="4000" b="0" baseline="0" dirty="0" smtClean="0"/>
                        <a:t> эпителием. Верхний слой – роговой, состоит из мертвых клеток без ядер. Нижний – из живых клеток, способных к делению.</a:t>
                      </a:r>
                      <a:endParaRPr lang="ru-RU" sz="4000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357166"/>
          <a:ext cx="8643998" cy="671517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143272"/>
                <a:gridCol w="5500726"/>
              </a:tblGrid>
              <a:tr h="6715172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 </a:t>
                      </a:r>
                      <a:r>
                        <a:rPr lang="en-US" sz="4000" b="1" dirty="0" smtClean="0"/>
                        <a:t>II</a:t>
                      </a:r>
                      <a:r>
                        <a:rPr lang="ru-RU" sz="4000" b="1" dirty="0" smtClean="0"/>
                        <a:t>. Дерма</a:t>
                      </a:r>
                      <a:r>
                        <a:rPr lang="ru-RU" sz="4000" b="1" baseline="0" dirty="0" smtClean="0"/>
                        <a:t> (собственно кожа)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0" dirty="0" smtClean="0"/>
                        <a:t>Состоит из плотной волокнистой соединительной ткани. Расположены кровеносные сосуды, нервы, потовые и сальные железы,</a:t>
                      </a:r>
                      <a:r>
                        <a:rPr lang="ru-RU" sz="3600" b="0" baseline="0" dirty="0" smtClean="0"/>
                        <a:t> волосяные луковицы и корни ногтей. Индивидуальный кожный рисунок из мелких бороздок. </a:t>
                      </a:r>
                      <a:endParaRPr lang="ru-RU" sz="3600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357166"/>
          <a:ext cx="8643998" cy="635798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500462"/>
                <a:gridCol w="5143536"/>
              </a:tblGrid>
              <a:tr h="6357982"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Подкожная жировая клетчатка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0" dirty="0" smtClean="0"/>
                        <a:t>Состоит из рыхлой</a:t>
                      </a:r>
                      <a:r>
                        <a:rPr lang="ru-RU" sz="4000" b="0" baseline="0" dirty="0" smtClean="0"/>
                        <a:t> соединительной ткани, петли которой заполнены жировыми дольками.</a:t>
                      </a:r>
                      <a:endParaRPr lang="ru-RU" sz="4000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Значение кожи (функции)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Защитная</a:t>
            </a:r>
          </a:p>
          <a:p>
            <a:r>
              <a:rPr lang="ru-RU" sz="3600" dirty="0" smtClean="0"/>
              <a:t>Чувствительная</a:t>
            </a:r>
          </a:p>
          <a:p>
            <a:r>
              <a:rPr lang="ru-RU" sz="3600" dirty="0" err="1" smtClean="0"/>
              <a:t>Терморегуляционная</a:t>
            </a:r>
            <a:endParaRPr lang="ru-RU" sz="3600" dirty="0" smtClean="0"/>
          </a:p>
          <a:p>
            <a:r>
              <a:rPr lang="ru-RU" sz="3600" dirty="0" smtClean="0"/>
              <a:t>Дыхательная</a:t>
            </a:r>
          </a:p>
          <a:p>
            <a:r>
              <a:rPr lang="ru-RU" sz="3600" dirty="0" smtClean="0"/>
              <a:t>Обменная (выделительная)</a:t>
            </a:r>
          </a:p>
          <a:p>
            <a:r>
              <a:rPr lang="ru-RU" sz="3600" dirty="0" smtClean="0"/>
              <a:t>Депо крови</a:t>
            </a:r>
            <a:endParaRPr lang="ru-RU" sz="3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Потовые железы</a:t>
            </a:r>
            <a:endParaRPr lang="ru-RU" b="1" dirty="0"/>
          </a:p>
        </p:txBody>
      </p:sp>
      <p:sp>
        <p:nvSpPr>
          <p:cNvPr id="13" name="Текст 12"/>
          <p:cNvSpPr>
            <a:spLocks noGrp="1"/>
          </p:cNvSpPr>
          <p:nvPr>
            <p:ph type="body" idx="2"/>
          </p:nvPr>
        </p:nvSpPr>
        <p:spPr>
          <a:xfrm>
            <a:off x="1000100" y="1500174"/>
            <a:ext cx="2857520" cy="4922858"/>
          </a:xfrm>
        </p:spPr>
        <p:txBody>
          <a:bodyPr>
            <a:noAutofit/>
          </a:bodyPr>
          <a:lstStyle/>
          <a:p>
            <a:r>
              <a:rPr lang="ru-RU" sz="3600" dirty="0" smtClean="0"/>
              <a:t>В коже находится 2 </a:t>
            </a:r>
            <a:r>
              <a:rPr lang="ru-RU" sz="3600" dirty="0" err="1" smtClean="0"/>
              <a:t>млн</a:t>
            </a:r>
            <a:r>
              <a:rPr lang="ru-RU" sz="3600" dirty="0" smtClean="0"/>
              <a:t> потовых желез. За сутки выделяется 500 мл пота</a:t>
            </a:r>
            <a:endParaRPr lang="ru-RU" sz="3600" dirty="0"/>
          </a:p>
        </p:txBody>
      </p:sp>
      <p:pic>
        <p:nvPicPr>
          <p:cNvPr id="1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3929058" y="1928802"/>
            <a:ext cx="4974279" cy="330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303</TotalTime>
  <Words>548</Words>
  <Application>Microsoft Office PowerPoint</Application>
  <PresentationFormat>Экран (4:3)</PresentationFormat>
  <Paragraphs>94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Метро</vt:lpstr>
      <vt:lpstr>Что это за орган?</vt:lpstr>
      <vt:lpstr>Строение и значение кожи</vt:lpstr>
      <vt:lpstr>Презентация PowerPoint</vt:lpstr>
      <vt:lpstr>Кожа – наружный покров тела</vt:lpstr>
      <vt:lpstr>Презентация PowerPoint</vt:lpstr>
      <vt:lpstr>Презентация PowerPoint</vt:lpstr>
      <vt:lpstr>Презентация PowerPoint</vt:lpstr>
      <vt:lpstr>Значение кожи (функции)</vt:lpstr>
      <vt:lpstr>Потовые железы</vt:lpstr>
      <vt:lpstr>Потовые железы</vt:lpstr>
      <vt:lpstr>Сальные железы</vt:lpstr>
      <vt:lpstr>Строение ногтей</vt:lpstr>
      <vt:lpstr>Волосы</vt:lpstr>
      <vt:lpstr>Молочные железы</vt:lpstr>
      <vt:lpstr>Интересные факты о коже</vt:lpstr>
      <vt:lpstr>Презентация PowerPoint</vt:lpstr>
      <vt:lpstr>Терморегуляция - </vt:lpstr>
      <vt:lpstr>Ответьте на следующие вопросы:</vt:lpstr>
      <vt:lpstr>Презентация PowerPoint</vt:lpstr>
      <vt:lpstr>Найдите соответствие:</vt:lpstr>
      <vt:lpstr>Биологические задачи: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Здравствуйте,  садитесь.</dc:title>
  <dc:creator>Семья</dc:creator>
  <cp:lastModifiedBy>admin</cp:lastModifiedBy>
  <cp:revision>33</cp:revision>
  <dcterms:created xsi:type="dcterms:W3CDTF">2011-04-06T17:39:01Z</dcterms:created>
  <dcterms:modified xsi:type="dcterms:W3CDTF">2019-02-24T12:30:58Z</dcterms:modified>
</cp:coreProperties>
</file>