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261" r:id="rId2"/>
    <p:sldId id="257" r:id="rId3"/>
    <p:sldId id="258" r:id="rId4"/>
    <p:sldId id="259" r:id="rId5"/>
    <p:sldId id="260" r:id="rId6"/>
    <p:sldId id="262" r:id="rId7"/>
    <p:sldId id="264" r:id="rId8"/>
    <p:sldId id="266" r:id="rId9"/>
    <p:sldId id="265" r:id="rId10"/>
    <p:sldId id="267" r:id="rId11"/>
    <p:sldId id="268" r:id="rId12"/>
    <p:sldId id="281" r:id="rId13"/>
    <p:sldId id="282" r:id="rId14"/>
    <p:sldId id="272" r:id="rId15"/>
    <p:sldId id="273" r:id="rId16"/>
    <p:sldId id="275" r:id="rId17"/>
    <p:sldId id="276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E11"/>
    <a:srgbClr val="B610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29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01939-2E51-4589-B3FC-0899FD64D16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52736" y="61156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об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C5256-7B26-4C81-9E41-591D644D07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0959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FDA79-3B0D-452C-AD73-864B95D127B3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A0FD-4A40-41A2-9366-AC8E77D32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marinasmolyakova-2011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5760640" cy="36004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Правописание суффиксов</a:t>
            </a:r>
          </a:p>
          <a:p>
            <a:r>
              <a:rPr lang="ru-RU" sz="4800" b="1" dirty="0" smtClean="0"/>
              <a:t>причастий</a:t>
            </a:r>
            <a:endParaRPr lang="ru-RU" sz="48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45024"/>
            <a:ext cx="372041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7084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</a:t>
            </a:r>
            <a:r>
              <a:rPr lang="en-US" b="1" dirty="0" smtClean="0"/>
              <a:t>.</a:t>
            </a:r>
            <a:r>
              <a:rPr lang="ru-RU" b="1" dirty="0" smtClean="0"/>
              <a:t>В каком ряду в обоих случаях пропущена буква </a:t>
            </a:r>
            <a:r>
              <a:rPr lang="ru-RU" sz="5400" b="1" dirty="0" smtClean="0">
                <a:solidFill>
                  <a:srgbClr val="C00000"/>
                </a:solidFill>
              </a:rPr>
              <a:t>е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 smtClean="0"/>
              <a:t>1)Леле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</a:t>
            </a:r>
            <a:r>
              <a:rPr lang="ru-RU" sz="3600" b="1" dirty="0" smtClean="0"/>
              <a:t>родителями </a:t>
            </a:r>
            <a:r>
              <a:rPr lang="en-US" sz="4000" b="1" dirty="0" smtClean="0"/>
              <a:t>,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перестраива</a:t>
            </a:r>
            <a:r>
              <a:rPr lang="en-US" sz="4000" b="1" dirty="0" smtClean="0"/>
              <a:t>…</a:t>
            </a:r>
            <a:r>
              <a:rPr lang="ru-RU" sz="4000" b="1" dirty="0" smtClean="0"/>
              <a:t>мое здание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45720" indent="0">
              <a:buNone/>
            </a:pPr>
            <a:r>
              <a:rPr lang="ru-RU" sz="4000" b="1" dirty="0" smtClean="0"/>
              <a:t>2)Люб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актер</a:t>
            </a:r>
            <a:r>
              <a:rPr lang="en-US" sz="4000" b="1" dirty="0" smtClean="0"/>
              <a:t>,</a:t>
            </a:r>
            <a:r>
              <a:rPr lang="ru-RU" sz="4000" b="1" dirty="0" err="1" smtClean="0"/>
              <a:t>колебл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ветром</a:t>
            </a:r>
            <a:r>
              <a:rPr lang="en-US" sz="4000" b="1" dirty="0" smtClean="0"/>
              <a:t>.</a:t>
            </a:r>
            <a:endParaRPr lang="ru-RU" sz="4000" b="1" dirty="0" smtClean="0"/>
          </a:p>
          <a:p>
            <a:pPr marL="45720" indent="0">
              <a:buNone/>
            </a:pPr>
            <a:r>
              <a:rPr lang="ru-RU" sz="4000" b="1" dirty="0" smtClean="0"/>
              <a:t>3)</a:t>
            </a:r>
            <a:r>
              <a:rPr lang="ru-RU" sz="4000" b="1" dirty="0" err="1" smtClean="0"/>
              <a:t>Прерыва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/>
              <a:t> </a:t>
            </a:r>
            <a:r>
              <a:rPr lang="ru-RU" sz="4000" b="1" dirty="0" smtClean="0"/>
              <a:t>аплодисментами </a:t>
            </a:r>
            <a:r>
              <a:rPr lang="en-US" sz="4000" b="1" dirty="0" smtClean="0"/>
              <a:t>,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ненавид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враг</a:t>
            </a:r>
            <a:r>
              <a:rPr lang="en-US" sz="4000" b="1" dirty="0" smtClean="0"/>
              <a:t>.</a:t>
            </a:r>
            <a:endParaRPr lang="ru-RU" sz="4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15" y="620688"/>
            <a:ext cx="1042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1680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07893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3600" dirty="0" smtClean="0"/>
          </a:p>
          <a:p>
            <a:pPr marL="45720" indent="0">
              <a:buNone/>
            </a:pPr>
            <a:r>
              <a:rPr lang="ru-RU" sz="3600" dirty="0" smtClean="0"/>
              <a:t>                                           </a:t>
            </a:r>
          </a:p>
          <a:p>
            <a:pPr marL="45720" indent="0">
              <a:buNone/>
            </a:pPr>
            <a:r>
              <a:rPr lang="ru-RU" sz="5400" b="1" dirty="0" smtClean="0"/>
              <a:t>1)2</a:t>
            </a:r>
            <a:r>
              <a:rPr lang="ru-RU" sz="3200" b="1" dirty="0" smtClean="0"/>
              <a:t>                                            </a:t>
            </a:r>
            <a:r>
              <a:rPr lang="ru-RU" sz="5400" b="1" dirty="0" smtClean="0"/>
              <a:t>1)1</a:t>
            </a:r>
          </a:p>
          <a:p>
            <a:pPr marL="45720" indent="0">
              <a:buNone/>
            </a:pPr>
            <a:r>
              <a:rPr lang="ru-RU" sz="5400" b="1" dirty="0" smtClean="0"/>
              <a:t>2)3</a:t>
            </a:r>
            <a:r>
              <a:rPr lang="ru-RU" sz="3200" b="1" dirty="0" smtClean="0"/>
              <a:t>                                            </a:t>
            </a:r>
            <a:r>
              <a:rPr lang="ru-RU" sz="5400" b="1" dirty="0" smtClean="0"/>
              <a:t>2)1</a:t>
            </a:r>
            <a:endParaRPr lang="ru-RU" sz="5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042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1510773"/>
            <a:ext cx="720080" cy="101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9215" y="2924944"/>
            <a:ext cx="4502433" cy="255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4389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суффиксы Действительных причастий прошедшего времени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916832"/>
            <a:ext cx="8407893" cy="440740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6600" b="1" dirty="0" smtClean="0"/>
              <a:t>кле</a:t>
            </a:r>
            <a:r>
              <a:rPr lang="ru-RU" sz="8000" b="1" dirty="0" smtClean="0">
                <a:solidFill>
                  <a:srgbClr val="C00000"/>
                </a:solidFill>
              </a:rPr>
              <a:t>и</a:t>
            </a:r>
            <a:r>
              <a:rPr lang="ru-RU" sz="6600" b="1" dirty="0" smtClean="0"/>
              <a:t>ть       кле</a:t>
            </a:r>
            <a:r>
              <a:rPr lang="ru-RU" sz="8000" b="1" dirty="0" smtClean="0">
                <a:solidFill>
                  <a:srgbClr val="C00000"/>
                </a:solidFill>
              </a:rPr>
              <a:t>и</a:t>
            </a:r>
            <a:r>
              <a:rPr lang="ru-RU" sz="6600" b="1" dirty="0" smtClean="0"/>
              <a:t>вший</a:t>
            </a:r>
          </a:p>
          <a:p>
            <a:pPr marL="45720" indent="0">
              <a:buNone/>
            </a:pPr>
            <a:r>
              <a:rPr lang="ru-RU" sz="6600" b="1" dirty="0"/>
              <a:t>в</a:t>
            </a:r>
            <a:r>
              <a:rPr lang="ru-RU" sz="6600" b="1" dirty="0" smtClean="0"/>
              <a:t>е</a:t>
            </a:r>
            <a:r>
              <a:rPr lang="ru-RU" sz="8600" b="1" dirty="0" smtClean="0">
                <a:solidFill>
                  <a:srgbClr val="C00000"/>
                </a:solidFill>
              </a:rPr>
              <a:t>я</a:t>
            </a:r>
            <a:r>
              <a:rPr lang="ru-RU" sz="6600" b="1" dirty="0" smtClean="0"/>
              <a:t>ть        ве</a:t>
            </a:r>
            <a:r>
              <a:rPr lang="ru-RU" sz="8600" b="1" dirty="0" smtClean="0">
                <a:solidFill>
                  <a:srgbClr val="C00000"/>
                </a:solidFill>
              </a:rPr>
              <a:t>я</a:t>
            </a:r>
            <a:r>
              <a:rPr lang="ru-RU" sz="6600" b="1" dirty="0" smtClean="0"/>
              <a:t>вший</a:t>
            </a:r>
          </a:p>
          <a:p>
            <a:pPr marL="45720" indent="0">
              <a:buNone/>
            </a:pPr>
            <a:r>
              <a:rPr lang="ru-RU" sz="5600" b="1" dirty="0" err="1" smtClean="0"/>
              <a:t>услыш</a:t>
            </a:r>
            <a:r>
              <a:rPr lang="ru-RU" sz="7100" b="1" dirty="0" err="1">
                <a:solidFill>
                  <a:srgbClr val="C00000"/>
                </a:solidFill>
              </a:rPr>
              <a:t>А</a:t>
            </a:r>
            <a:r>
              <a:rPr lang="ru-RU" sz="5600" b="1" dirty="0" err="1" smtClean="0"/>
              <a:t>ть</a:t>
            </a:r>
            <a:r>
              <a:rPr lang="ru-RU" sz="5600" b="1" dirty="0" smtClean="0"/>
              <a:t>   </a:t>
            </a:r>
            <a:r>
              <a:rPr lang="ru-RU" sz="5600" b="1" dirty="0" err="1" smtClean="0"/>
              <a:t>услыш</a:t>
            </a:r>
            <a:r>
              <a:rPr lang="ru-RU" sz="7100" b="1" dirty="0" err="1">
                <a:solidFill>
                  <a:srgbClr val="C00000"/>
                </a:solidFill>
              </a:rPr>
              <a:t>А</a:t>
            </a:r>
            <a:r>
              <a:rPr lang="ru-RU" sz="5600" b="1" dirty="0" err="1" smtClean="0"/>
              <a:t>нный</a:t>
            </a:r>
            <a:endParaRPr lang="ru-RU" sz="5600" b="1" dirty="0" smtClean="0"/>
          </a:p>
          <a:p>
            <a:pPr marL="45720" indent="0">
              <a:buNone/>
            </a:pPr>
            <a:r>
              <a:rPr lang="ru-RU" sz="5600" b="1" dirty="0" err="1" smtClean="0"/>
              <a:t>завис</a:t>
            </a:r>
            <a:r>
              <a:rPr lang="ru-RU" sz="7100" b="1" dirty="0" err="1">
                <a:solidFill>
                  <a:srgbClr val="C00000"/>
                </a:solidFill>
              </a:rPr>
              <a:t>Е</a:t>
            </a:r>
            <a:r>
              <a:rPr lang="ru-RU" sz="5600" b="1" dirty="0" err="1" smtClean="0"/>
              <a:t>ть</a:t>
            </a:r>
            <a:r>
              <a:rPr lang="ru-RU" sz="5600" b="1" dirty="0" smtClean="0"/>
              <a:t>     </a:t>
            </a:r>
            <a:r>
              <a:rPr lang="ru-RU" sz="5600" b="1" dirty="0" err="1" smtClean="0"/>
              <a:t>завис</a:t>
            </a:r>
            <a:r>
              <a:rPr lang="ru-RU" sz="7100" b="1" dirty="0" err="1">
                <a:solidFill>
                  <a:srgbClr val="C00000"/>
                </a:solidFill>
              </a:rPr>
              <a:t>Е</a:t>
            </a:r>
            <a:r>
              <a:rPr lang="ru-RU" sz="5600" b="1" dirty="0" err="1" smtClean="0"/>
              <a:t>вший</a:t>
            </a:r>
            <a:endParaRPr lang="ru-RU" sz="56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3353450" y="2285225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425458" y="3501008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4513" y="4662086"/>
            <a:ext cx="40945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677486" y="5556510"/>
            <a:ext cx="66148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8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суффиксы страдательных причастий прошедшего времени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4400" b="1" dirty="0" err="1" smtClean="0"/>
              <a:t>помеш</a:t>
            </a:r>
            <a:r>
              <a:rPr lang="ru-RU" sz="6000" b="1" dirty="0" err="1">
                <a:solidFill>
                  <a:srgbClr val="C00000"/>
                </a:solidFill>
              </a:rPr>
              <a:t>А</a:t>
            </a:r>
            <a:r>
              <a:rPr lang="ru-RU" sz="4400" b="1" dirty="0" err="1" smtClean="0"/>
              <a:t>ть</a:t>
            </a:r>
            <a:r>
              <a:rPr lang="ru-RU" sz="4400" b="1" dirty="0" smtClean="0"/>
              <a:t>       </a:t>
            </a:r>
            <a:r>
              <a:rPr lang="ru-RU" sz="4400" b="1" dirty="0" err="1" smtClean="0"/>
              <a:t>помеш</a:t>
            </a:r>
            <a:r>
              <a:rPr lang="ru-RU" sz="6000" b="1" dirty="0" err="1">
                <a:solidFill>
                  <a:srgbClr val="C00000"/>
                </a:solidFill>
              </a:rPr>
              <a:t>А</a:t>
            </a:r>
            <a:r>
              <a:rPr lang="ru-RU" sz="4400" b="1" dirty="0" err="1" smtClean="0"/>
              <a:t>нный</a:t>
            </a:r>
            <a:endParaRPr lang="ru-RU" sz="4400" b="1" dirty="0" smtClean="0"/>
          </a:p>
          <a:p>
            <a:pPr marL="45720" indent="0">
              <a:buNone/>
            </a:pPr>
            <a:r>
              <a:rPr lang="ru-RU" sz="4400" b="1" dirty="0"/>
              <a:t>р</a:t>
            </a:r>
            <a:r>
              <a:rPr lang="ru-RU" sz="4400" b="1" dirty="0" smtClean="0"/>
              <a:t>асстрел</a:t>
            </a:r>
            <a:r>
              <a:rPr lang="ru-RU" sz="6000" b="1" dirty="0" smtClean="0">
                <a:solidFill>
                  <a:srgbClr val="C00000"/>
                </a:solidFill>
              </a:rPr>
              <a:t>я</a:t>
            </a:r>
            <a:r>
              <a:rPr lang="ru-RU" sz="4400" b="1" dirty="0" smtClean="0"/>
              <a:t>ть    расстрел</a:t>
            </a:r>
            <a:r>
              <a:rPr lang="ru-RU" sz="6000" b="1" dirty="0" smtClean="0">
                <a:solidFill>
                  <a:srgbClr val="C00000"/>
                </a:solidFill>
              </a:rPr>
              <a:t>я</a:t>
            </a:r>
            <a:r>
              <a:rPr lang="ru-RU" sz="4400" b="1" dirty="0" smtClean="0"/>
              <a:t>нный</a:t>
            </a:r>
          </a:p>
          <a:p>
            <a:pPr marL="45720" indent="0">
              <a:buNone/>
            </a:pPr>
            <a:r>
              <a:rPr lang="ru-RU" sz="4400" b="1" dirty="0" err="1" smtClean="0"/>
              <a:t>увид</a:t>
            </a:r>
            <a:r>
              <a:rPr lang="ru-RU" sz="6000" b="1" dirty="0" err="1">
                <a:solidFill>
                  <a:srgbClr val="C00000"/>
                </a:solidFill>
              </a:rPr>
              <a:t>Е</a:t>
            </a:r>
            <a:r>
              <a:rPr lang="ru-RU" sz="4400" b="1" dirty="0" err="1" smtClean="0"/>
              <a:t>ть</a:t>
            </a:r>
            <a:r>
              <a:rPr lang="ru-RU" sz="4400" b="1" dirty="0" smtClean="0"/>
              <a:t>           </a:t>
            </a:r>
            <a:r>
              <a:rPr lang="ru-RU" sz="4400" b="1" dirty="0" err="1" smtClean="0"/>
              <a:t>увид</a:t>
            </a:r>
            <a:r>
              <a:rPr lang="ru-RU" sz="6500" b="1" dirty="0" err="1">
                <a:solidFill>
                  <a:srgbClr val="C00000"/>
                </a:solidFill>
              </a:rPr>
              <a:t>Е</a:t>
            </a:r>
            <a:r>
              <a:rPr lang="ru-RU" sz="4400" b="1" dirty="0" err="1" smtClean="0"/>
              <a:t>нный</a:t>
            </a:r>
            <a:endParaRPr lang="ru-RU" sz="4400" b="1" dirty="0" smtClean="0"/>
          </a:p>
          <a:p>
            <a:pPr marL="45720" indent="0">
              <a:buNone/>
            </a:pPr>
            <a:r>
              <a:rPr lang="ru-RU" sz="5400" b="1" dirty="0" smtClean="0">
                <a:solidFill>
                  <a:srgbClr val="B6104F"/>
                </a:solidFill>
              </a:rPr>
              <a:t>                но:</a:t>
            </a:r>
          </a:p>
          <a:p>
            <a:pPr marL="45720" indent="0">
              <a:buNone/>
            </a:pPr>
            <a:r>
              <a:rPr lang="ru-RU" sz="4400" b="1" dirty="0"/>
              <a:t>з</a:t>
            </a:r>
            <a:r>
              <a:rPr lang="ru-RU" sz="4400" b="1" dirty="0" smtClean="0"/>
              <a:t>амуч</a:t>
            </a:r>
            <a:r>
              <a:rPr lang="ru-RU" sz="6500" b="1" dirty="0" smtClean="0">
                <a:solidFill>
                  <a:srgbClr val="C00000"/>
                </a:solidFill>
              </a:rPr>
              <a:t>и</a:t>
            </a:r>
            <a:r>
              <a:rPr lang="ru-RU" sz="4400" b="1" dirty="0" smtClean="0"/>
              <a:t>ть        </a:t>
            </a:r>
            <a:r>
              <a:rPr lang="ru-RU" sz="4400" b="1" dirty="0" err="1" smtClean="0"/>
              <a:t>замуч</a:t>
            </a:r>
            <a:r>
              <a:rPr lang="ru-RU" sz="6500" b="1" dirty="0" err="1">
                <a:solidFill>
                  <a:srgbClr val="C00000"/>
                </a:solidFill>
              </a:rPr>
              <a:t>Е</a:t>
            </a:r>
            <a:r>
              <a:rPr lang="ru-RU" sz="4400" b="1" dirty="0" err="1" smtClean="0"/>
              <a:t>нный</a:t>
            </a:r>
            <a:endParaRPr lang="ru-RU" sz="44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347864" y="2024844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663961" y="2852936"/>
            <a:ext cx="54006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576959" y="3789040"/>
            <a:ext cx="144016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057123" y="5517232"/>
            <a:ext cx="100811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2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012" y="332656"/>
            <a:ext cx="8381260" cy="10543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 В </a:t>
            </a:r>
            <a:r>
              <a:rPr lang="ru-RU" b="1" dirty="0"/>
              <a:t>каком ряду в обоих случаях пропущена </a:t>
            </a:r>
            <a:r>
              <a:rPr lang="ru-RU" b="1" dirty="0" smtClean="0"/>
              <a:t>буква</a:t>
            </a:r>
            <a:r>
              <a:rPr lang="ru-RU" sz="6000" b="1" dirty="0" smtClean="0"/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7779" y="1772816"/>
            <a:ext cx="8407893" cy="4407408"/>
          </a:xfrm>
        </p:spPr>
        <p:txBody>
          <a:bodyPr>
            <a:noAutofit/>
          </a:bodyPr>
          <a:lstStyle/>
          <a:p>
            <a:r>
              <a:rPr lang="ru-RU" sz="5000" b="1" dirty="0" smtClean="0"/>
              <a:t>1)</a:t>
            </a:r>
            <a:r>
              <a:rPr lang="ru-RU" sz="5000" b="1" dirty="0" err="1" smtClean="0"/>
              <a:t>Недостро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нный</a:t>
            </a:r>
            <a:r>
              <a:rPr lang="ru-RU" sz="5000" b="1" dirty="0" smtClean="0"/>
              <a:t> </a:t>
            </a:r>
            <a:r>
              <a:rPr lang="en-US" sz="5000" b="1" dirty="0" smtClean="0"/>
              <a:t>,</a:t>
            </a:r>
            <a:r>
              <a:rPr lang="ru-RU" sz="5000" b="1" dirty="0" smtClean="0"/>
              <a:t> </a:t>
            </a:r>
            <a:r>
              <a:rPr lang="ru-RU" sz="5000" b="1" dirty="0" err="1" smtClean="0"/>
              <a:t>кле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вший</a:t>
            </a:r>
            <a:r>
              <a:rPr lang="ru-RU" sz="5000" b="1" dirty="0" smtClean="0"/>
              <a:t>.</a:t>
            </a:r>
          </a:p>
          <a:p>
            <a:r>
              <a:rPr lang="ru-RU" sz="5000" b="1" dirty="0" smtClean="0"/>
              <a:t>2)</a:t>
            </a:r>
            <a:r>
              <a:rPr lang="ru-RU" sz="5000" b="1" dirty="0" err="1" smtClean="0"/>
              <a:t>Увид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вший</a:t>
            </a:r>
            <a:r>
              <a:rPr lang="en-US" sz="5000" b="1" dirty="0" smtClean="0"/>
              <a:t> , </a:t>
            </a:r>
            <a:r>
              <a:rPr lang="ru-RU" sz="5000" b="1" dirty="0" err="1" smtClean="0"/>
              <a:t>купл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нный</a:t>
            </a:r>
            <a:r>
              <a:rPr lang="ru-RU" sz="5000" b="1" dirty="0" smtClean="0"/>
              <a:t> </a:t>
            </a:r>
          </a:p>
          <a:p>
            <a:r>
              <a:rPr lang="ru-RU" sz="5000" b="1" dirty="0" smtClean="0"/>
              <a:t>3)</a:t>
            </a:r>
            <a:r>
              <a:rPr lang="ru-RU" sz="5000" b="1" dirty="0" err="1" smtClean="0"/>
              <a:t>Довер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вший</a:t>
            </a:r>
            <a:r>
              <a:rPr lang="en-US" sz="5000" b="1" dirty="0" smtClean="0"/>
              <a:t>, </a:t>
            </a:r>
            <a:r>
              <a:rPr lang="ru-RU" sz="5000" b="1" dirty="0" err="1" smtClean="0"/>
              <a:t>обиж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нный</a:t>
            </a:r>
            <a:r>
              <a:rPr lang="ru-RU" sz="5000" dirty="0" smtClean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79851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64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2.В </a:t>
            </a:r>
            <a:r>
              <a:rPr lang="ru-RU" b="1" dirty="0"/>
              <a:t>КАКОМ РЯДУ В ОБОИХ СЛУЧАЯХ ПРОПУЩЕНА БУКВА </a:t>
            </a:r>
            <a:r>
              <a:rPr lang="ru-RU" sz="4800" b="1" dirty="0">
                <a:solidFill>
                  <a:srgbClr val="C00000"/>
                </a:solidFill>
              </a:rPr>
              <a:t>я</a:t>
            </a:r>
            <a:r>
              <a:rPr lang="ru-RU" b="1" dirty="0"/>
              <a:t>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1)</a:t>
            </a:r>
            <a:r>
              <a:rPr lang="ru-RU" sz="4800" b="1" dirty="0" err="1" smtClean="0"/>
              <a:t>Посе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нный</a:t>
            </a:r>
            <a:r>
              <a:rPr lang="en-US" sz="4800" b="1" dirty="0" smtClean="0"/>
              <a:t> ,</a:t>
            </a:r>
            <a:r>
              <a:rPr lang="ru-RU" sz="4800" b="1" dirty="0" smtClean="0"/>
              <a:t> застрел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нный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2)Наде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вший</a:t>
            </a:r>
            <a:r>
              <a:rPr lang="en-US" sz="4800" b="1" dirty="0" smtClean="0"/>
              <a:t> , </a:t>
            </a:r>
            <a:r>
              <a:rPr lang="ru-RU" sz="4800" b="1" dirty="0" err="1" smtClean="0"/>
              <a:t>напо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нный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3)</a:t>
            </a:r>
            <a:r>
              <a:rPr lang="ru-RU" sz="4800" b="1" dirty="0" err="1" smtClean="0"/>
              <a:t>Растрел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нный</a:t>
            </a:r>
            <a:r>
              <a:rPr lang="en-US" sz="4800" b="1" dirty="0" smtClean="0"/>
              <a:t>, </a:t>
            </a:r>
            <a:r>
              <a:rPr lang="ru-RU" sz="4800" b="1" dirty="0" smtClean="0"/>
              <a:t>ре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вший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80" y="404664"/>
            <a:ext cx="79851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4672" y="4005064"/>
            <a:ext cx="3189815" cy="267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2409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1.В </a:t>
            </a:r>
            <a:r>
              <a:rPr lang="ru-RU" b="1" dirty="0"/>
              <a:t>каком ряду в обоих случаях пропущена буква</a:t>
            </a:r>
            <a:r>
              <a:rPr lang="ru-RU" sz="6000" b="1" dirty="0"/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Е</a:t>
            </a:r>
            <a:r>
              <a:rPr lang="ru-RU" sz="6000" b="1" dirty="0" smtClean="0"/>
              <a:t>?</a:t>
            </a:r>
            <a:endParaRPr lang="ru-RU" sz="60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1)Перестав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вший</a:t>
            </a:r>
            <a:r>
              <a:rPr lang="ru-RU" sz="5400" b="1" dirty="0" smtClean="0"/>
              <a:t> </a:t>
            </a:r>
            <a:r>
              <a:rPr lang="en-US" sz="5400" b="1" dirty="0" smtClean="0"/>
              <a:t>,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встро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нный</a:t>
            </a:r>
            <a:r>
              <a:rPr lang="ru-RU" sz="5400" b="1" dirty="0" smtClean="0"/>
              <a:t>.</a:t>
            </a:r>
          </a:p>
          <a:p>
            <a:r>
              <a:rPr lang="ru-RU" sz="5400" b="1" dirty="0" smtClean="0"/>
              <a:t>2)</a:t>
            </a:r>
            <a:r>
              <a:rPr lang="ru-RU" sz="5400" b="1" dirty="0" err="1" smtClean="0"/>
              <a:t>Выпущ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нный</a:t>
            </a:r>
            <a:r>
              <a:rPr lang="ru-RU" sz="5400" b="1" dirty="0" smtClean="0"/>
              <a:t> </a:t>
            </a:r>
            <a:r>
              <a:rPr lang="en-US" sz="5400" b="1" dirty="0" smtClean="0"/>
              <a:t>,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ненавид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вший</a:t>
            </a:r>
            <a:r>
              <a:rPr lang="ru-RU" sz="5400" b="1" dirty="0" smtClean="0"/>
              <a:t>.</a:t>
            </a:r>
          </a:p>
          <a:p>
            <a:r>
              <a:rPr lang="ru-RU" sz="5400" b="1" dirty="0" smtClean="0"/>
              <a:t>3)</a:t>
            </a:r>
            <a:r>
              <a:rPr lang="ru-RU" sz="5400" b="1" dirty="0" err="1" smtClean="0"/>
              <a:t>Сдерж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нный</a:t>
            </a:r>
            <a:r>
              <a:rPr lang="ru-RU" sz="5400" b="1" dirty="0" smtClean="0"/>
              <a:t> </a:t>
            </a:r>
            <a:r>
              <a:rPr lang="en-US" sz="5400" b="1" dirty="0" smtClean="0"/>
              <a:t>,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законч</a:t>
            </a:r>
            <a:r>
              <a:rPr lang="en-US" sz="5400" b="1" dirty="0" smtClean="0"/>
              <a:t>…</a:t>
            </a:r>
            <a:r>
              <a:rPr lang="ru-RU" sz="5400" b="1" dirty="0" err="1" smtClean="0"/>
              <a:t>вший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1042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3058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2.В </a:t>
            </a:r>
            <a:r>
              <a:rPr lang="ru-RU" b="1" dirty="0"/>
              <a:t>КАКОМ РЯДУ В ОБОИХ СЛУЧАЯХ ПРОПУЩЕНА БУКВА </a:t>
            </a:r>
            <a:r>
              <a:rPr lang="ru-RU" sz="4400" b="1" dirty="0">
                <a:solidFill>
                  <a:srgbClr val="C00000"/>
                </a:solidFill>
              </a:rPr>
              <a:t>я</a:t>
            </a:r>
            <a:r>
              <a:rPr lang="ru-RU" b="1" dirty="0"/>
              <a:t>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ru-RU" sz="5000" b="1" dirty="0" smtClean="0"/>
              <a:t>1)</a:t>
            </a:r>
            <a:r>
              <a:rPr lang="ru-RU" sz="5000" b="1" dirty="0" err="1" smtClean="0"/>
              <a:t>Перекле</a:t>
            </a:r>
            <a:r>
              <a:rPr lang="en-US" sz="5000" b="1" dirty="0"/>
              <a:t>…</a:t>
            </a:r>
            <a:r>
              <a:rPr lang="ru-RU" sz="5000" b="1" dirty="0" err="1"/>
              <a:t>нный</a:t>
            </a:r>
            <a:r>
              <a:rPr lang="en-US" sz="5000" b="1" dirty="0"/>
              <a:t>,</a:t>
            </a:r>
            <a:r>
              <a:rPr lang="ru-RU" sz="5000" b="1" dirty="0" err="1"/>
              <a:t>увенч</a:t>
            </a:r>
            <a:r>
              <a:rPr lang="en-US" sz="5000" b="1" dirty="0"/>
              <a:t>…</a:t>
            </a:r>
            <a:r>
              <a:rPr lang="ru-RU" sz="5000" b="1" dirty="0" smtClean="0"/>
              <a:t>н-</a:t>
            </a:r>
            <a:r>
              <a:rPr lang="ru-RU" sz="5000" b="1" dirty="0" err="1" smtClean="0"/>
              <a:t>ный</a:t>
            </a:r>
            <a:r>
              <a:rPr lang="ru-RU" sz="5000" b="1" dirty="0" smtClean="0"/>
              <a:t>.</a:t>
            </a:r>
            <a:endParaRPr lang="ru-RU" sz="5000" b="1" dirty="0"/>
          </a:p>
          <a:p>
            <a:pPr marL="45720" indent="0">
              <a:buNone/>
            </a:pPr>
            <a:r>
              <a:rPr lang="ru-RU" sz="5000" b="1" dirty="0" smtClean="0"/>
              <a:t>2)Прострел…</a:t>
            </a:r>
            <a:r>
              <a:rPr lang="ru-RU" sz="5000" b="1" dirty="0" err="1" smtClean="0"/>
              <a:t>нный,начерч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нный</a:t>
            </a:r>
            <a:r>
              <a:rPr lang="ru-RU" sz="5000" b="1" dirty="0" smtClean="0"/>
              <a:t>.</a:t>
            </a:r>
          </a:p>
          <a:p>
            <a:pPr marL="45720" indent="0">
              <a:buNone/>
            </a:pPr>
            <a:r>
              <a:rPr lang="ru-RU" sz="5000" b="1" dirty="0" smtClean="0"/>
              <a:t>3)</a:t>
            </a:r>
            <a:r>
              <a:rPr lang="ru-RU" sz="5000" b="1" dirty="0" err="1" smtClean="0"/>
              <a:t>Посе</a:t>
            </a:r>
            <a:r>
              <a:rPr lang="en-US" sz="5000" b="1" dirty="0" smtClean="0"/>
              <a:t>…</a:t>
            </a:r>
            <a:r>
              <a:rPr lang="ru-RU" sz="5000" b="1" dirty="0" err="1" smtClean="0"/>
              <a:t>вший</a:t>
            </a:r>
            <a:r>
              <a:rPr lang="en-US" sz="5000" b="1" dirty="0" smtClean="0"/>
              <a:t>,</a:t>
            </a:r>
            <a:r>
              <a:rPr lang="ru-RU" sz="5000" b="1" dirty="0" err="1" smtClean="0"/>
              <a:t>взлеле</a:t>
            </a:r>
            <a:r>
              <a:rPr lang="en-US" sz="5000" b="1" dirty="0" smtClean="0"/>
              <a:t>…</a:t>
            </a:r>
            <a:r>
              <a:rPr lang="ru-RU" sz="5000" b="1" dirty="0" smtClean="0"/>
              <a:t>н-</a:t>
            </a:r>
            <a:r>
              <a:rPr lang="ru-RU" sz="5000" b="1" dirty="0" err="1" smtClean="0"/>
              <a:t>ный</a:t>
            </a:r>
            <a:r>
              <a:rPr lang="ru-RU" sz="5000" b="1" dirty="0" smtClean="0"/>
              <a:t>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1042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935647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679321"/>
            <a:ext cx="8407893" cy="44074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6600" b="1" dirty="0" smtClean="0"/>
              <a:t>1)2             </a:t>
            </a:r>
            <a:r>
              <a:rPr lang="en-US" sz="6600" b="1" dirty="0" smtClean="0"/>
              <a:t>       </a:t>
            </a:r>
            <a:r>
              <a:rPr lang="ru-RU" sz="6600" b="1" dirty="0" smtClean="0"/>
              <a:t>1)2</a:t>
            </a:r>
          </a:p>
          <a:p>
            <a:r>
              <a:rPr lang="ru-RU" sz="6600" b="1" dirty="0" smtClean="0"/>
              <a:t>2)3             </a:t>
            </a:r>
            <a:r>
              <a:rPr lang="en-US" sz="6600" b="1" dirty="0" smtClean="0"/>
              <a:t>       </a:t>
            </a:r>
            <a:r>
              <a:rPr lang="ru-RU" sz="6600" b="1" dirty="0" smtClean="0"/>
              <a:t>2)3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33464"/>
            <a:ext cx="627968" cy="110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851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7290" y="2065323"/>
            <a:ext cx="3684910" cy="368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3529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1</a:t>
            </a:r>
            <a:r>
              <a:rPr lang="ru-RU" sz="2800" b="1" dirty="0" smtClean="0"/>
              <a:t>)</a:t>
            </a:r>
            <a:r>
              <a:rPr lang="en-US" sz="2800" b="1" dirty="0" smtClean="0"/>
              <a:t> </a:t>
            </a:r>
            <a:r>
              <a:rPr lang="ru-RU" sz="2800" b="1" dirty="0" smtClean="0"/>
              <a:t>На сайте «Решу ЕГЭ.</a:t>
            </a:r>
            <a:r>
              <a:rPr lang="en-US" sz="2800" b="1" dirty="0" err="1" smtClean="0"/>
              <a:t>ru</a:t>
            </a:r>
            <a:r>
              <a:rPr lang="ru-RU" sz="2800" b="1" dirty="0" smtClean="0"/>
              <a:t>» выполнить задания с 1 по 20: </a:t>
            </a:r>
          </a:p>
          <a:p>
            <a:pPr marL="45720" indent="0">
              <a:buNone/>
            </a:pPr>
            <a:r>
              <a:rPr lang="ru-RU" sz="2800" b="1" dirty="0" smtClean="0"/>
              <a:t>если был 1 вариант – 10 вариант</a:t>
            </a:r>
          </a:p>
          <a:p>
            <a:pPr marL="45720" indent="0">
              <a:buNone/>
            </a:pPr>
            <a:r>
              <a:rPr lang="ru-RU" sz="2800" b="1" dirty="0"/>
              <a:t>е</a:t>
            </a:r>
            <a:r>
              <a:rPr lang="ru-RU" sz="2800" b="1" dirty="0" smtClean="0"/>
              <a:t>сли был 2 вариант – 11 вариант</a:t>
            </a:r>
          </a:p>
          <a:p>
            <a:pPr marL="45720" indent="0">
              <a:buNone/>
            </a:pPr>
            <a:r>
              <a:rPr lang="ru-RU" sz="2800" b="1" dirty="0" smtClean="0"/>
              <a:t>Выполненное задание отправить на мой электронный адрес:</a:t>
            </a:r>
          </a:p>
          <a:p>
            <a:pPr marL="45720" indent="0">
              <a:buNone/>
            </a:pPr>
            <a:r>
              <a:rPr lang="en-US" sz="2800" b="1" dirty="0" smtClean="0">
                <a:hlinkClick r:id="rId2"/>
              </a:rPr>
              <a:t>marinasmolyakova-2011@yandex.ru</a:t>
            </a:r>
            <a:endParaRPr lang="en-US" sz="2800" b="1" dirty="0" smtClean="0"/>
          </a:p>
          <a:p>
            <a:r>
              <a:rPr lang="ru-RU" sz="2800" b="1" dirty="0" smtClean="0"/>
              <a:t>2) Составить 2 теста, аналогичных сегодняшним, на тему:</a:t>
            </a:r>
          </a:p>
          <a:p>
            <a:pPr marL="45720" indent="0">
              <a:buNone/>
            </a:pPr>
            <a:r>
              <a:rPr lang="ru-RU" sz="2800" b="1" dirty="0" smtClean="0"/>
              <a:t>«Суффиксы причастий».</a:t>
            </a:r>
            <a:endParaRPr lang="en-US" sz="2800" b="1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9303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81260" cy="10543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«Причастия служат сокращением человеческого слова, заключая имени и глагола силу»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9544" y="1484784"/>
            <a:ext cx="4104456" cy="5037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86922"/>
            <a:ext cx="304780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86922"/>
            <a:ext cx="304780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218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86877"/>
            <a:ext cx="8381260" cy="1054394"/>
          </a:xfrm>
        </p:spPr>
        <p:txBody>
          <a:bodyPr/>
          <a:lstStyle/>
          <a:p>
            <a:r>
              <a:rPr lang="ru-RU" dirty="0" smtClean="0"/>
              <a:t>Всего доброго!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7200" dirty="0" smtClean="0">
              <a:solidFill>
                <a:srgbClr val="FFFF00"/>
              </a:solidFill>
            </a:endParaRPr>
          </a:p>
          <a:p>
            <a:pPr marL="45720" indent="0">
              <a:buNone/>
            </a:pPr>
            <a:r>
              <a:rPr lang="ru-RU" sz="7200" b="1" i="1" dirty="0" smtClean="0">
                <a:solidFill>
                  <a:srgbClr val="C00000"/>
                </a:solidFill>
              </a:rPr>
              <a:t>  Спасибо за урок!</a:t>
            </a:r>
          </a:p>
          <a:p>
            <a:pPr marL="365760" lvl="1" indent="0">
              <a:buNone/>
            </a:pPr>
            <a:endParaRPr lang="ru-RU" sz="7000" dirty="0"/>
          </a:p>
          <a:p>
            <a:endParaRPr lang="ru-RU" sz="72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11560" y="379512"/>
            <a:ext cx="914400" cy="91440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4334272" y="148478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403648" y="177281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164288" y="307620"/>
            <a:ext cx="914400" cy="91440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769193" y="194198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99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ПОСТАВЬТЕ УДАРЕНИЕ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844824"/>
            <a:ext cx="8407893" cy="475252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5400" dirty="0" smtClean="0"/>
              <a:t>Избалованный</a:t>
            </a:r>
            <a:r>
              <a:rPr lang="en-US" sz="5400" dirty="0" smtClean="0"/>
              <a:t>,</a:t>
            </a:r>
            <a:r>
              <a:rPr lang="ru-RU" sz="5400" dirty="0" smtClean="0"/>
              <a:t> сливовый</a:t>
            </a:r>
            <a:r>
              <a:rPr lang="en-US" sz="5400" dirty="0" smtClean="0"/>
              <a:t>,</a:t>
            </a:r>
            <a:r>
              <a:rPr lang="ru-RU" sz="5400" dirty="0" smtClean="0"/>
              <a:t>жалюзи</a:t>
            </a:r>
            <a:r>
              <a:rPr lang="en-US" sz="5400" dirty="0" smtClean="0"/>
              <a:t>,</a:t>
            </a:r>
            <a:r>
              <a:rPr lang="ru-RU" sz="5400" dirty="0" err="1" smtClean="0"/>
              <a:t>завид-ный</a:t>
            </a:r>
            <a:r>
              <a:rPr lang="en-US" sz="5400" dirty="0" smtClean="0"/>
              <a:t>,</a:t>
            </a:r>
            <a:r>
              <a:rPr lang="ru-RU" sz="5400" dirty="0" smtClean="0"/>
              <a:t>торты</a:t>
            </a:r>
            <a:r>
              <a:rPr lang="en-US" sz="5400" dirty="0" smtClean="0"/>
              <a:t>,</a:t>
            </a:r>
            <a:r>
              <a:rPr lang="ru-RU" sz="5400" dirty="0" smtClean="0"/>
              <a:t>нефтепровод</a:t>
            </a:r>
            <a:r>
              <a:rPr lang="en-US" sz="5400" dirty="0" smtClean="0"/>
              <a:t>, </a:t>
            </a:r>
            <a:r>
              <a:rPr lang="ru-RU" sz="5400" dirty="0" smtClean="0"/>
              <a:t>облегчить</a:t>
            </a:r>
            <a:r>
              <a:rPr lang="en-US" sz="5400" dirty="0" smtClean="0"/>
              <a:t>,</a:t>
            </a:r>
            <a:r>
              <a:rPr lang="ru-RU" sz="5400" dirty="0" smtClean="0"/>
              <a:t>позвонит</a:t>
            </a:r>
            <a:r>
              <a:rPr lang="en-US" sz="5400" dirty="0" smtClean="0"/>
              <a:t>,</a:t>
            </a:r>
            <a:r>
              <a:rPr lang="ru-RU" sz="5400" dirty="0" smtClean="0"/>
              <a:t>при-</a:t>
            </a:r>
            <a:r>
              <a:rPr lang="ru-RU" sz="5400" dirty="0" err="1" smtClean="0"/>
              <a:t>нявший</a:t>
            </a:r>
            <a:r>
              <a:rPr lang="ru-RU" sz="5400" dirty="0" smtClean="0"/>
              <a:t>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05670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24800" cy="1143000"/>
          </a:xfrm>
        </p:spPr>
        <p:txBody>
          <a:bodyPr/>
          <a:lstStyle/>
          <a:p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err="1"/>
              <a:t>И</a:t>
            </a:r>
            <a:r>
              <a:rPr lang="ru-RU" sz="5400" dirty="0" err="1" smtClean="0"/>
              <a:t>збал</a:t>
            </a:r>
            <a:r>
              <a:rPr lang="ru-RU" sz="5400" dirty="0" err="1" smtClean="0">
                <a:solidFill>
                  <a:srgbClr val="C00000"/>
                </a:solidFill>
              </a:rPr>
              <a:t>О</a:t>
            </a:r>
            <a:r>
              <a:rPr lang="ru-RU" sz="5400" dirty="0" err="1" smtClean="0"/>
              <a:t>ванный</a:t>
            </a:r>
            <a:r>
              <a:rPr lang="en-US" sz="5400" dirty="0" smtClean="0"/>
              <a:t>,</a:t>
            </a:r>
            <a:r>
              <a:rPr lang="ru-RU" sz="5400" dirty="0" smtClean="0"/>
              <a:t> </a:t>
            </a:r>
            <a:r>
              <a:rPr lang="en-US" sz="5400" dirty="0" smtClean="0"/>
              <a:t>c</a:t>
            </a:r>
            <a:r>
              <a:rPr lang="ru-RU" sz="5400" dirty="0" err="1" smtClean="0"/>
              <a:t>л</a:t>
            </a:r>
            <a:r>
              <a:rPr lang="ru-RU" sz="5400" dirty="0" err="1" smtClean="0">
                <a:solidFill>
                  <a:srgbClr val="C00000"/>
                </a:solidFill>
              </a:rPr>
              <a:t>И</a:t>
            </a:r>
            <a:r>
              <a:rPr lang="ru-RU" sz="5400" dirty="0" err="1" smtClean="0"/>
              <a:t>вовый</a:t>
            </a:r>
            <a:r>
              <a:rPr lang="en-US" sz="5400" dirty="0" smtClean="0"/>
              <a:t>, </a:t>
            </a:r>
            <a:r>
              <a:rPr lang="ru-RU" sz="5400" dirty="0" err="1" smtClean="0"/>
              <a:t>жалюз</a:t>
            </a:r>
            <a:r>
              <a:rPr lang="ru-RU" sz="5400" dirty="0" err="1" smtClean="0">
                <a:solidFill>
                  <a:srgbClr val="C00000"/>
                </a:solidFill>
              </a:rPr>
              <a:t>И</a:t>
            </a:r>
            <a:r>
              <a:rPr lang="en-US" sz="5400" dirty="0" smtClean="0"/>
              <a:t>,  </a:t>
            </a:r>
            <a:r>
              <a:rPr lang="ru-RU" sz="5400" dirty="0" err="1" smtClean="0"/>
              <a:t>зав</a:t>
            </a:r>
            <a:r>
              <a:rPr lang="ru-RU" sz="5400" dirty="0" err="1" smtClean="0">
                <a:solidFill>
                  <a:srgbClr val="C00000"/>
                </a:solidFill>
              </a:rPr>
              <a:t>И</a:t>
            </a:r>
            <a:r>
              <a:rPr lang="ru-RU" sz="5400" dirty="0" err="1" smtClean="0"/>
              <a:t>дный</a:t>
            </a:r>
            <a:r>
              <a:rPr lang="en-US" sz="5400" dirty="0" smtClean="0"/>
              <a:t>, </a:t>
            </a:r>
            <a:r>
              <a:rPr lang="ru-RU" sz="5400" dirty="0" err="1" smtClean="0"/>
              <a:t>т</a:t>
            </a:r>
            <a:r>
              <a:rPr lang="ru-RU" sz="5400" dirty="0" err="1" smtClean="0">
                <a:solidFill>
                  <a:srgbClr val="C00000"/>
                </a:solidFill>
              </a:rPr>
              <a:t>О</a:t>
            </a:r>
            <a:r>
              <a:rPr lang="ru-RU" sz="5400" dirty="0" err="1" smtClean="0"/>
              <a:t>рты</a:t>
            </a:r>
            <a:r>
              <a:rPr lang="en-US" sz="5400" dirty="0" smtClean="0"/>
              <a:t>, </a:t>
            </a:r>
            <a:r>
              <a:rPr lang="ru-RU" sz="5400" dirty="0" err="1" smtClean="0"/>
              <a:t>нефтепров</a:t>
            </a:r>
            <a:r>
              <a:rPr lang="ru-RU" sz="5400" dirty="0" err="1" smtClean="0">
                <a:solidFill>
                  <a:srgbClr val="C00000"/>
                </a:solidFill>
              </a:rPr>
              <a:t>О</a:t>
            </a:r>
            <a:r>
              <a:rPr lang="ru-RU" sz="5400" dirty="0" err="1" smtClean="0"/>
              <a:t>д</a:t>
            </a:r>
            <a:r>
              <a:rPr lang="en-US" sz="5400" dirty="0" smtClean="0"/>
              <a:t>, </a:t>
            </a:r>
            <a:r>
              <a:rPr lang="ru-RU" sz="5400" dirty="0" err="1" smtClean="0"/>
              <a:t>облегч</a:t>
            </a:r>
            <a:r>
              <a:rPr lang="ru-RU" sz="5400" dirty="0" err="1" smtClean="0">
                <a:solidFill>
                  <a:srgbClr val="C00000"/>
                </a:solidFill>
              </a:rPr>
              <a:t>И</a:t>
            </a:r>
            <a:r>
              <a:rPr lang="ru-RU" sz="5400" dirty="0" err="1" smtClean="0"/>
              <a:t>ть</a:t>
            </a:r>
            <a:r>
              <a:rPr lang="en-US" sz="5400" dirty="0" smtClean="0"/>
              <a:t>, </a:t>
            </a:r>
            <a:r>
              <a:rPr lang="ru-RU" sz="5400" dirty="0" err="1" smtClean="0"/>
              <a:t>позвон</a:t>
            </a:r>
            <a:r>
              <a:rPr lang="ru-RU" sz="5400" dirty="0" err="1" smtClean="0">
                <a:solidFill>
                  <a:srgbClr val="C00000"/>
                </a:solidFill>
              </a:rPr>
              <a:t>И</a:t>
            </a:r>
            <a:r>
              <a:rPr lang="ru-RU" sz="5400" dirty="0" err="1" smtClean="0"/>
              <a:t>т</a:t>
            </a:r>
            <a:r>
              <a:rPr lang="en-US" sz="5400" dirty="0" smtClean="0"/>
              <a:t>, </a:t>
            </a:r>
            <a:r>
              <a:rPr lang="ru-RU" sz="5400" dirty="0" err="1" smtClean="0"/>
              <a:t>прин</a:t>
            </a:r>
            <a:r>
              <a:rPr lang="ru-RU" sz="5400" dirty="0" err="1" smtClean="0">
                <a:solidFill>
                  <a:srgbClr val="C00000"/>
                </a:solidFill>
              </a:rPr>
              <a:t>Я</a:t>
            </a:r>
            <a:r>
              <a:rPr lang="ru-RU" sz="5400" dirty="0" err="1" smtClean="0"/>
              <a:t>вший</a:t>
            </a:r>
            <a:r>
              <a:rPr lang="ru-RU" sz="5400" dirty="0"/>
              <a:t>.</a:t>
            </a:r>
            <a:r>
              <a:rPr lang="en-US" sz="5400" dirty="0" smtClean="0"/>
              <a:t> </a:t>
            </a:r>
            <a:r>
              <a:rPr lang="ru-RU" sz="5400" dirty="0" smtClean="0"/>
              <a:t> 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797133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Суффиксы   Действительных причастий настоящего времени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620688" y="1333752"/>
            <a:ext cx="6192688" cy="5112568"/>
          </a:xfrm>
        </p:spPr>
        <p:txBody>
          <a:bodyPr>
            <a:normAutofit fontScale="92500"/>
          </a:bodyPr>
          <a:lstStyle/>
          <a:p>
            <a:pPr marL="2194560" lvl="8" indent="0">
              <a:buNone/>
            </a:pPr>
            <a:r>
              <a:rPr lang="ru-RU" sz="3500" b="1" dirty="0" smtClean="0"/>
              <a:t>леле</a:t>
            </a:r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r>
              <a:rPr lang="ru-RU" sz="3500" b="1" dirty="0" smtClean="0"/>
              <a:t>ть- </a:t>
            </a:r>
            <a:r>
              <a:rPr lang="ru-RU" sz="4400" b="1" dirty="0" smtClean="0">
                <a:solidFill>
                  <a:srgbClr val="08BE11"/>
                </a:solidFill>
              </a:rPr>
              <a:t>1 </a:t>
            </a:r>
            <a:r>
              <a:rPr lang="ru-RU" sz="3500" b="1" dirty="0" err="1" smtClean="0"/>
              <a:t>спр</a:t>
            </a:r>
            <a:r>
              <a:rPr lang="ru-RU" sz="3500" b="1" dirty="0" smtClean="0"/>
              <a:t>. глаг. </a:t>
            </a:r>
          </a:p>
          <a:p>
            <a:pPr marL="2194560" lvl="8" indent="0">
              <a:buNone/>
            </a:pPr>
            <a:endParaRPr lang="ru-RU" sz="3500" b="1" dirty="0" smtClean="0"/>
          </a:p>
          <a:p>
            <a:pPr marL="2194560" lvl="8" indent="0">
              <a:buNone/>
            </a:pPr>
            <a:r>
              <a:rPr lang="ru-RU" sz="3500" b="1" dirty="0" smtClean="0"/>
              <a:t>    </a:t>
            </a:r>
            <a:r>
              <a:rPr lang="ru-RU" sz="3500" b="1" dirty="0" err="1" smtClean="0"/>
              <a:t>леле</a:t>
            </a:r>
            <a:r>
              <a:rPr lang="ru-RU" sz="3500" b="1" dirty="0" err="1" smtClean="0">
                <a:solidFill>
                  <a:srgbClr val="C00000"/>
                </a:solidFill>
              </a:rPr>
              <a:t>ЮТ</a:t>
            </a:r>
            <a:r>
              <a:rPr lang="ru-RU" sz="3500" b="1" dirty="0" smtClean="0"/>
              <a:t> </a:t>
            </a:r>
            <a:endParaRPr lang="ru-RU" sz="3500" b="1" dirty="0"/>
          </a:p>
          <a:p>
            <a:pPr lvl="8"/>
            <a:endParaRPr lang="ru-RU" sz="3500" b="1" dirty="0"/>
          </a:p>
          <a:p>
            <a:pPr marL="2194560" lvl="8" indent="0">
              <a:buNone/>
            </a:pPr>
            <a:r>
              <a:rPr lang="ru-RU" sz="4400" b="1" dirty="0" err="1" smtClean="0"/>
              <a:t>леле</a:t>
            </a:r>
            <a:r>
              <a:rPr lang="ru-RU" sz="4400" b="1" dirty="0" err="1" smtClean="0">
                <a:solidFill>
                  <a:srgbClr val="C00000"/>
                </a:solidFill>
              </a:rPr>
              <a:t>ЮЩ</a:t>
            </a:r>
            <a:r>
              <a:rPr lang="ru-RU" sz="4400" b="1" dirty="0" err="1" smtClean="0"/>
              <a:t>ий</a:t>
            </a:r>
            <a:r>
              <a:rPr lang="ru-RU" sz="4400" b="1" dirty="0" smtClean="0"/>
              <a:t> </a:t>
            </a:r>
            <a:r>
              <a:rPr lang="ru-RU" sz="4400" b="1" dirty="0"/>
              <a:t>- </a:t>
            </a:r>
            <a:r>
              <a:rPr lang="ru-RU" sz="3500" b="1" dirty="0"/>
              <a:t>действительное </a:t>
            </a:r>
            <a:r>
              <a:rPr lang="ru-RU" sz="3500" b="1" dirty="0" smtClean="0"/>
              <a:t>причастие наст</a:t>
            </a:r>
            <a:r>
              <a:rPr lang="en-US" sz="3500" b="1" dirty="0" smtClean="0"/>
              <a:t>.</a:t>
            </a:r>
            <a:r>
              <a:rPr lang="ru-RU" sz="3500" b="1" dirty="0" smtClean="0"/>
              <a:t> времени</a:t>
            </a:r>
          </a:p>
          <a:p>
            <a:pPr lvl="8"/>
            <a:endParaRPr lang="ru-RU" sz="3500" dirty="0"/>
          </a:p>
          <a:p>
            <a:pPr lvl="8"/>
            <a:endParaRPr lang="ru-RU" sz="2400" dirty="0"/>
          </a:p>
        </p:txBody>
      </p:sp>
      <p:sp>
        <p:nvSpPr>
          <p:cNvPr id="18" name="Объект 17"/>
          <p:cNvSpPr>
            <a:spLocks noGrp="1"/>
          </p:cNvSpPr>
          <p:nvPr>
            <p:ph sz="half" idx="2"/>
          </p:nvPr>
        </p:nvSpPr>
        <p:spPr>
          <a:xfrm>
            <a:off x="4427984" y="1556792"/>
            <a:ext cx="4038600" cy="45369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 err="1"/>
              <a:t>к</a:t>
            </a:r>
            <a:r>
              <a:rPr lang="ru-RU" sz="3600" b="1" dirty="0" err="1" smtClean="0"/>
              <a:t>ле</a:t>
            </a:r>
            <a:r>
              <a:rPr lang="ru-RU" sz="3600" b="1" dirty="0" err="1" smtClean="0">
                <a:solidFill>
                  <a:srgbClr val="C00000"/>
                </a:solidFill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ru-RU" sz="3600" b="1" dirty="0" smtClean="0"/>
              <a:t> </a:t>
            </a:r>
            <a:r>
              <a:rPr lang="ru-RU" sz="3600" b="1" dirty="0"/>
              <a:t>- </a:t>
            </a:r>
            <a:r>
              <a:rPr lang="ru-RU" sz="4400" b="1" dirty="0">
                <a:solidFill>
                  <a:srgbClr val="08BE11"/>
                </a:solidFill>
              </a:rPr>
              <a:t>2</a:t>
            </a:r>
            <a:r>
              <a:rPr lang="ru-RU" sz="3600" b="1" dirty="0"/>
              <a:t> </a:t>
            </a:r>
            <a:r>
              <a:rPr lang="ru-RU" sz="3600" b="1" dirty="0" err="1" smtClean="0"/>
              <a:t>спр.гл</a:t>
            </a:r>
            <a:r>
              <a:rPr lang="ru-RU" sz="3600" b="1" dirty="0" smtClean="0"/>
              <a:t>.</a:t>
            </a:r>
            <a:endParaRPr lang="ru-RU" sz="3600" b="1" dirty="0"/>
          </a:p>
          <a:p>
            <a:endParaRPr lang="ru-RU" sz="3600" b="1" dirty="0"/>
          </a:p>
          <a:p>
            <a:pPr marL="45720" indent="0">
              <a:buNone/>
            </a:pPr>
            <a:r>
              <a:rPr lang="ru-RU" sz="3600" b="1" dirty="0" smtClean="0"/>
              <a:t>     </a:t>
            </a:r>
            <a:r>
              <a:rPr lang="ru-RU" sz="3600" b="1" dirty="0" err="1" smtClean="0"/>
              <a:t>кле</a:t>
            </a:r>
            <a:r>
              <a:rPr lang="ru-RU" sz="3600" b="1" dirty="0" err="1" smtClean="0">
                <a:solidFill>
                  <a:srgbClr val="C00000"/>
                </a:solidFill>
              </a:rPr>
              <a:t>ЯТ</a:t>
            </a:r>
            <a:r>
              <a:rPr lang="ru-RU" sz="3600" b="1" dirty="0" smtClean="0"/>
              <a:t> </a:t>
            </a:r>
            <a:endParaRPr lang="ru-RU" sz="3600" b="1" dirty="0"/>
          </a:p>
          <a:p>
            <a:endParaRPr lang="ru-RU" sz="3600" b="1" dirty="0"/>
          </a:p>
          <a:p>
            <a:pPr marL="45720" indent="0">
              <a:buNone/>
            </a:pPr>
            <a:r>
              <a:rPr lang="ru-RU" sz="4400" b="1" dirty="0" err="1"/>
              <a:t>к</a:t>
            </a:r>
            <a:r>
              <a:rPr lang="ru-RU" sz="4400" b="1" dirty="0" err="1" smtClean="0"/>
              <a:t>ле</a:t>
            </a:r>
            <a:r>
              <a:rPr lang="ru-RU" sz="4400" b="1" dirty="0" err="1" smtClean="0">
                <a:solidFill>
                  <a:srgbClr val="C00000"/>
                </a:solidFill>
              </a:rPr>
              <a:t>ЯЩ</a:t>
            </a:r>
            <a:r>
              <a:rPr lang="ru-RU" sz="4400" b="1" dirty="0" err="1" smtClean="0"/>
              <a:t>ий</a:t>
            </a:r>
            <a:r>
              <a:rPr lang="ru-RU" sz="4400" b="1" dirty="0" smtClean="0"/>
              <a:t> </a:t>
            </a:r>
            <a:r>
              <a:rPr lang="ru-RU" sz="4400" b="1" dirty="0"/>
              <a:t>- </a:t>
            </a:r>
            <a:r>
              <a:rPr lang="ru-RU" sz="3600" b="1" dirty="0"/>
              <a:t>действительное причастие </a:t>
            </a:r>
            <a:r>
              <a:rPr lang="ru-RU" sz="3600" b="1" dirty="0" smtClean="0"/>
              <a:t>наст</a:t>
            </a:r>
            <a:r>
              <a:rPr lang="en-US" sz="3600" b="1" dirty="0" smtClean="0"/>
              <a:t>.</a:t>
            </a:r>
            <a:r>
              <a:rPr lang="ru-RU" sz="3600" b="1" dirty="0" smtClean="0"/>
              <a:t> </a:t>
            </a:r>
            <a:r>
              <a:rPr lang="ru-RU" sz="3600" b="1" dirty="0"/>
              <a:t>времени</a:t>
            </a:r>
          </a:p>
          <a:p>
            <a:endParaRPr lang="ru-RU" sz="36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63688" y="3356992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низ 22"/>
          <p:cNvSpPr/>
          <p:nvPr/>
        </p:nvSpPr>
        <p:spPr>
          <a:xfrm>
            <a:off x="1816153" y="3212976"/>
            <a:ext cx="361110" cy="7619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799692" y="1988380"/>
            <a:ext cx="330166" cy="720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5849950" y="2348880"/>
            <a:ext cx="288032" cy="7191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705934" y="3728106"/>
            <a:ext cx="2880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0099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Суффиксы  Страдательных причастий настоящего времени</a:t>
            </a:r>
            <a:endParaRPr lang="ru-RU" b="1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4400" b="1" dirty="0" err="1" smtClean="0"/>
              <a:t>чит</a:t>
            </a:r>
            <a:r>
              <a:rPr lang="ru-RU" sz="4400" b="1" dirty="0" err="1" smtClean="0">
                <a:solidFill>
                  <a:srgbClr val="C00000"/>
                </a:solidFill>
              </a:rPr>
              <a:t>А</a:t>
            </a:r>
            <a:r>
              <a:rPr lang="ru-RU" sz="3500" b="1" dirty="0" err="1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en-US" sz="4400" b="1" dirty="0" smtClean="0"/>
              <a:t>-</a:t>
            </a:r>
            <a:r>
              <a:rPr lang="ru-RU" sz="4400" b="1" dirty="0" smtClean="0"/>
              <a:t> </a:t>
            </a:r>
            <a:r>
              <a:rPr lang="en-US" sz="6200" b="1" dirty="0" smtClean="0">
                <a:solidFill>
                  <a:srgbClr val="00B050"/>
                </a:solidFill>
              </a:rPr>
              <a:t>1</a:t>
            </a:r>
            <a:r>
              <a:rPr lang="ru-RU" sz="6200" b="1" dirty="0" smtClean="0">
                <a:solidFill>
                  <a:srgbClr val="08BE11"/>
                </a:solidFill>
              </a:rPr>
              <a:t> </a:t>
            </a:r>
            <a:r>
              <a:rPr lang="ru-RU" sz="3900" b="1" dirty="0" err="1" smtClean="0"/>
              <a:t>спр.глаг</a:t>
            </a:r>
            <a:r>
              <a:rPr lang="ru-RU" sz="3900" b="1" dirty="0" smtClean="0"/>
              <a:t>.</a:t>
            </a:r>
          </a:p>
          <a:p>
            <a:pPr marL="45720" indent="0">
              <a:buNone/>
            </a:pPr>
            <a:r>
              <a:rPr lang="ru-RU" sz="4400" b="1" dirty="0" smtClean="0"/>
              <a:t> </a:t>
            </a:r>
          </a:p>
          <a:p>
            <a:pPr marL="45720" indent="0">
              <a:buNone/>
            </a:pPr>
            <a:r>
              <a:rPr lang="ru-RU" sz="4400" b="1" dirty="0" smtClean="0"/>
              <a:t>     </a:t>
            </a:r>
            <a:r>
              <a:rPr lang="ru-RU" sz="4400" b="1" dirty="0" err="1" smtClean="0"/>
              <a:t>чита</a:t>
            </a:r>
            <a:r>
              <a:rPr lang="ru-RU" sz="4400" b="1" dirty="0" err="1" smtClean="0">
                <a:solidFill>
                  <a:srgbClr val="C00000"/>
                </a:solidFill>
              </a:rPr>
              <a:t>ЕТ</a:t>
            </a:r>
            <a:r>
              <a:rPr lang="ru-RU" sz="4400" b="1" dirty="0" smtClean="0"/>
              <a:t>  </a:t>
            </a:r>
          </a:p>
          <a:p>
            <a:pPr marL="45720" indent="0">
              <a:buNone/>
            </a:pPr>
            <a:endParaRPr lang="ru-RU" sz="4400" b="1" dirty="0" smtClean="0"/>
          </a:p>
          <a:p>
            <a:pPr marL="45720" indent="0">
              <a:buNone/>
            </a:pPr>
            <a:r>
              <a:rPr lang="ru-RU" sz="6200" b="1" dirty="0" smtClean="0"/>
              <a:t>   </a:t>
            </a:r>
            <a:r>
              <a:rPr lang="ru-RU" sz="6200" b="1" dirty="0" err="1" smtClean="0"/>
              <a:t>чита</a:t>
            </a:r>
            <a:r>
              <a:rPr lang="ru-RU" sz="6200" b="1" dirty="0" err="1" smtClean="0">
                <a:solidFill>
                  <a:srgbClr val="C00000"/>
                </a:solidFill>
              </a:rPr>
              <a:t>ЕМ</a:t>
            </a:r>
            <a:r>
              <a:rPr lang="ru-RU" sz="6200" b="1" dirty="0" err="1" smtClean="0"/>
              <a:t>ый</a:t>
            </a:r>
            <a:r>
              <a:rPr lang="ru-RU" sz="6200" b="1" dirty="0" smtClean="0"/>
              <a:t>-  </a:t>
            </a:r>
          </a:p>
          <a:p>
            <a:pPr marL="45720" indent="0">
              <a:buNone/>
            </a:pPr>
            <a:r>
              <a:rPr lang="ru-RU" sz="4400" b="1" dirty="0" smtClean="0"/>
              <a:t> настоящее время страд. причастия.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99992" y="1657344"/>
            <a:ext cx="4038600" cy="44074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 smtClean="0"/>
              <a:t>слыш</a:t>
            </a:r>
            <a:r>
              <a:rPr lang="ru-RU" sz="3600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ТЬ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rgbClr val="00B050"/>
                </a:solidFill>
              </a:rPr>
              <a:t>2</a:t>
            </a:r>
            <a:r>
              <a:rPr lang="ru-RU" sz="3200" b="1" dirty="0" smtClean="0"/>
              <a:t>спр.гл</a:t>
            </a:r>
            <a:r>
              <a:rPr lang="ru-RU" sz="3600" b="1" dirty="0" smtClean="0"/>
              <a:t>.</a:t>
            </a:r>
          </a:p>
          <a:p>
            <a:pPr marL="45720" indent="0">
              <a:buNone/>
            </a:pPr>
            <a:endParaRPr lang="ru-RU" sz="3600" b="1" dirty="0" smtClean="0"/>
          </a:p>
          <a:p>
            <a:pPr marL="45720" indent="0">
              <a:buNone/>
            </a:pPr>
            <a:r>
              <a:rPr lang="ru-RU" sz="3600" b="1" dirty="0" smtClean="0"/>
              <a:t>    </a:t>
            </a:r>
            <a:r>
              <a:rPr lang="ru-RU" sz="3600" b="1" dirty="0" err="1" smtClean="0"/>
              <a:t>слыш</a:t>
            </a:r>
            <a:r>
              <a:rPr lang="ru-RU" sz="3600" b="1" dirty="0" err="1" smtClean="0">
                <a:solidFill>
                  <a:srgbClr val="C00000"/>
                </a:solidFill>
              </a:rPr>
              <a:t>ИТ</a:t>
            </a:r>
            <a:endParaRPr lang="ru-RU" sz="3600" b="1" dirty="0" smtClean="0"/>
          </a:p>
          <a:p>
            <a:pPr marL="45720" indent="0">
              <a:buNone/>
            </a:pPr>
            <a:r>
              <a:rPr lang="ru-RU" sz="3600" b="1" dirty="0" smtClean="0"/>
              <a:t> </a:t>
            </a:r>
          </a:p>
          <a:p>
            <a:pPr marL="45720" indent="0">
              <a:buNone/>
            </a:pPr>
            <a:r>
              <a:rPr lang="ru-RU" sz="4400" b="1" dirty="0" err="1"/>
              <a:t>с</a:t>
            </a:r>
            <a:r>
              <a:rPr lang="ru-RU" sz="4400" b="1" dirty="0" err="1" smtClean="0"/>
              <a:t>лыш</a:t>
            </a:r>
            <a:r>
              <a:rPr lang="ru-RU" sz="4400" b="1" dirty="0" err="1" smtClean="0">
                <a:solidFill>
                  <a:srgbClr val="C00000"/>
                </a:solidFill>
              </a:rPr>
              <a:t>ИМ</a:t>
            </a:r>
            <a:r>
              <a:rPr lang="ru-RU" sz="4400" b="1" dirty="0" err="1" smtClean="0"/>
              <a:t>ый</a:t>
            </a:r>
            <a:r>
              <a:rPr lang="ru-RU" sz="4400" b="1" dirty="0" smtClean="0"/>
              <a:t>-</a:t>
            </a:r>
            <a:r>
              <a:rPr lang="ru-RU" sz="3600" b="1" dirty="0" smtClean="0"/>
              <a:t>настоящее время </a:t>
            </a:r>
            <a:r>
              <a:rPr lang="ru-RU" sz="3600" b="1" dirty="0" err="1" smtClean="0"/>
              <a:t>страд.прич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942131" y="2345223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940152" y="2561247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942131" y="3501008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756506" y="3925951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390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</a:t>
            </a:r>
            <a:r>
              <a:rPr lang="ru-RU" b="1" dirty="0"/>
              <a:t>.</a:t>
            </a:r>
            <a:r>
              <a:rPr lang="ru-RU" b="1" dirty="0" smtClean="0"/>
              <a:t>В КАКОМ РЯДУ В ОБОИХ СЛУЧАЯХ ПРОПУЩЕНА БУКВА </a:t>
            </a:r>
            <a:r>
              <a:rPr lang="ru-RU" sz="5400" b="1" dirty="0" smtClean="0">
                <a:solidFill>
                  <a:srgbClr val="C00000"/>
                </a:solidFill>
              </a:rPr>
              <a:t>я</a:t>
            </a:r>
            <a:r>
              <a:rPr lang="en-US" sz="4400" b="1" dirty="0"/>
              <a:t>?</a:t>
            </a:r>
            <a:endParaRPr lang="ru-RU" sz="44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en-US" sz="4800" b="1" dirty="0" smtClean="0"/>
              <a:t>1)</a:t>
            </a:r>
            <a:r>
              <a:rPr lang="ru-RU" sz="4800" b="1" dirty="0" smtClean="0"/>
              <a:t>Чару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щая</a:t>
            </a:r>
            <a:r>
              <a:rPr lang="ru-RU" sz="4800" b="1" dirty="0"/>
              <a:t> </a:t>
            </a:r>
            <a:r>
              <a:rPr lang="ru-RU" sz="4800" b="1" dirty="0" smtClean="0"/>
              <a:t>сказка</a:t>
            </a:r>
            <a:r>
              <a:rPr lang="en-US" sz="4800" b="1" dirty="0" smtClean="0"/>
              <a:t>,</a:t>
            </a:r>
            <a:r>
              <a:rPr lang="ru-RU" sz="4800" b="1" dirty="0" smtClean="0"/>
              <a:t>вер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щий</a:t>
            </a:r>
            <a:r>
              <a:rPr lang="ru-RU" sz="4800" b="1" dirty="0" smtClean="0"/>
              <a:t> людям</a:t>
            </a:r>
            <a:r>
              <a:rPr lang="en-US" sz="4800" b="1" dirty="0" smtClean="0"/>
              <a:t>.</a:t>
            </a:r>
            <a:endParaRPr lang="ru-RU" sz="4800" b="1" dirty="0" smtClean="0"/>
          </a:p>
          <a:p>
            <a:pPr marL="45720" indent="0">
              <a:buNone/>
            </a:pPr>
            <a:r>
              <a:rPr lang="ru-RU" sz="4800" b="1" dirty="0" smtClean="0"/>
              <a:t>2)</a:t>
            </a:r>
            <a:r>
              <a:rPr lang="ru-RU" sz="4800" b="1" dirty="0" err="1" smtClean="0"/>
              <a:t>Ненавид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щие</a:t>
            </a:r>
            <a:r>
              <a:rPr lang="ru-RU" sz="4800" b="1" dirty="0" smtClean="0"/>
              <a:t> ложь</a:t>
            </a:r>
            <a:r>
              <a:rPr lang="en-US" sz="4800" b="1" dirty="0" smtClean="0"/>
              <a:t>,</a:t>
            </a:r>
            <a:r>
              <a:rPr lang="ru-RU" sz="4800" b="1" dirty="0" err="1" smtClean="0"/>
              <a:t>стро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щий</a:t>
            </a:r>
            <a:r>
              <a:rPr lang="ru-RU" sz="4800" b="1" dirty="0" smtClean="0"/>
              <a:t> здание</a:t>
            </a:r>
            <a:r>
              <a:rPr lang="en-US" sz="4800" b="1" dirty="0" smtClean="0"/>
              <a:t>.</a:t>
            </a:r>
          </a:p>
          <a:p>
            <a:pPr marL="45720" indent="0">
              <a:buNone/>
            </a:pPr>
            <a:r>
              <a:rPr lang="en-US" sz="4800" b="1" dirty="0" smtClean="0"/>
              <a:t>3)</a:t>
            </a:r>
            <a:r>
              <a:rPr lang="ru-RU" sz="4800" b="1" dirty="0" smtClean="0"/>
              <a:t>Стел</a:t>
            </a:r>
            <a:r>
              <a:rPr lang="en-US" sz="4800" b="1" dirty="0" smtClean="0"/>
              <a:t>…</a:t>
            </a:r>
            <a:r>
              <a:rPr lang="ru-RU" sz="4800" b="1" dirty="0" err="1" smtClean="0"/>
              <a:t>щийся</a:t>
            </a:r>
            <a:r>
              <a:rPr lang="ru-RU" sz="4800" b="1" dirty="0" smtClean="0"/>
              <a:t> дым</a:t>
            </a:r>
            <a:r>
              <a:rPr lang="en-US" sz="4800" b="1" dirty="0" smtClean="0"/>
              <a:t>,</a:t>
            </a:r>
            <a:r>
              <a:rPr lang="ru-RU" sz="4800" b="1" dirty="0"/>
              <a:t> </a:t>
            </a:r>
            <a:r>
              <a:rPr lang="ru-RU" sz="4800" b="1" dirty="0" err="1" smtClean="0"/>
              <a:t>щебеч</a:t>
            </a:r>
            <a:r>
              <a:rPr lang="en-US" sz="4800" b="1" dirty="0" smtClean="0"/>
              <a:t>...</a:t>
            </a:r>
            <a:r>
              <a:rPr lang="ru-RU" sz="4800" b="1" dirty="0" err="1" smtClean="0"/>
              <a:t>щие</a:t>
            </a:r>
            <a:r>
              <a:rPr lang="ru-RU" sz="4800" b="1" dirty="0" smtClean="0"/>
              <a:t> птенцы</a:t>
            </a:r>
            <a:r>
              <a:rPr lang="en-US" sz="4800" b="1" dirty="0" smtClean="0"/>
              <a:t>.</a:t>
            </a:r>
            <a:endParaRPr lang="ru-RU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56" y="369891"/>
            <a:ext cx="79851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320988"/>
            <a:ext cx="121843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28762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6760" y="188640"/>
            <a:ext cx="8457728" cy="134314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</a:t>
            </a:r>
            <a:r>
              <a:rPr lang="en-US" b="1" dirty="0" smtClean="0"/>
              <a:t>.</a:t>
            </a:r>
            <a:r>
              <a:rPr lang="ru-RU" b="1" dirty="0" smtClean="0"/>
              <a:t> каком ряду в обоих случаях пропущена буква </a:t>
            </a:r>
            <a:r>
              <a:rPr lang="ru-RU" sz="6000" b="1" dirty="0" smtClean="0">
                <a:solidFill>
                  <a:srgbClr val="C00000"/>
                </a:solidFill>
              </a:rPr>
              <a:t>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628800"/>
            <a:ext cx="8407893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dirty="0" smtClean="0"/>
              <a:t>1)</a:t>
            </a:r>
            <a:r>
              <a:rPr lang="ru-RU" sz="4000" b="1" dirty="0" err="1" smtClean="0"/>
              <a:t>Добыва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уголь</a:t>
            </a:r>
            <a:r>
              <a:rPr lang="en-US" sz="4000" b="1" dirty="0" smtClean="0"/>
              <a:t>,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слыш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вдали</a:t>
            </a:r>
            <a:r>
              <a:rPr lang="en-US" sz="4000" b="1" dirty="0" smtClean="0"/>
              <a:t>.</a:t>
            </a:r>
          </a:p>
          <a:p>
            <a:pPr marL="45720" indent="0">
              <a:buNone/>
            </a:pPr>
            <a:r>
              <a:rPr lang="en-US" sz="4000" b="1" dirty="0" smtClean="0"/>
              <a:t>2)</a:t>
            </a:r>
            <a:r>
              <a:rPr lang="ru-RU" sz="4000" b="1" dirty="0" err="1" smtClean="0"/>
              <a:t>Озаря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луной</a:t>
            </a:r>
            <a:r>
              <a:rPr lang="en-US" sz="4000" b="1" dirty="0" smtClean="0"/>
              <a:t>,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уважа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всеми офицер</a:t>
            </a:r>
            <a:r>
              <a:rPr lang="en-US" sz="4000" b="1" dirty="0" smtClean="0"/>
              <a:t>.</a:t>
            </a:r>
          </a:p>
          <a:p>
            <a:pPr marL="45720" indent="0">
              <a:buNone/>
            </a:pPr>
            <a:r>
              <a:rPr lang="en-US" sz="4000" b="1" dirty="0" smtClean="0"/>
              <a:t>3)</a:t>
            </a:r>
            <a:r>
              <a:rPr lang="ru-RU" sz="4000" b="1" dirty="0" smtClean="0"/>
              <a:t>Едва вид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</a:t>
            </a:r>
            <a:r>
              <a:rPr lang="en-US" sz="4000" b="1" dirty="0" smtClean="0"/>
              <a:t>,</a:t>
            </a:r>
            <a:r>
              <a:rPr lang="ru-RU" sz="4000" b="1" dirty="0" smtClean="0"/>
              <a:t> перевоз</a:t>
            </a:r>
            <a:r>
              <a:rPr lang="en-US" sz="4000" b="1" dirty="0" smtClean="0"/>
              <a:t>…</a:t>
            </a:r>
            <a:r>
              <a:rPr lang="ru-RU" sz="4000" b="1" dirty="0" err="1" smtClean="0"/>
              <a:t>мый</a:t>
            </a:r>
            <a:r>
              <a:rPr lang="ru-RU" sz="4000" b="1" dirty="0" smtClean="0"/>
              <a:t> товар.</a:t>
            </a:r>
            <a:endParaRPr lang="ru-RU" sz="40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798513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482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81260" cy="10543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</a:t>
            </a:r>
            <a:r>
              <a:rPr lang="en-US" b="1" dirty="0" smtClean="0"/>
              <a:t>.</a:t>
            </a:r>
            <a:r>
              <a:rPr lang="ru-RU" b="1" dirty="0" smtClean="0"/>
              <a:t>В КАКОМ РЯДУ В ОБОИХ СЛУЧАЯХ ПРОПУЩЕНА БУКВА </a:t>
            </a:r>
            <a:r>
              <a:rPr lang="ru-RU" sz="5400" b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dirty="0" smtClean="0"/>
              <a:t>1)</a:t>
            </a:r>
            <a:r>
              <a:rPr lang="ru-RU" sz="4400" b="1" dirty="0" err="1" smtClean="0"/>
              <a:t>Грохоч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щий</a:t>
            </a:r>
            <a:r>
              <a:rPr lang="ru-RU" sz="4400" b="1" dirty="0" smtClean="0"/>
              <a:t> гром</a:t>
            </a:r>
            <a:r>
              <a:rPr lang="en-US" sz="4400" b="1" dirty="0" smtClean="0"/>
              <a:t>,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скач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щие</a:t>
            </a:r>
            <a:r>
              <a:rPr lang="ru-RU" sz="4400" b="1" dirty="0" smtClean="0"/>
              <a:t> всадники</a:t>
            </a:r>
            <a:r>
              <a:rPr lang="en-US" sz="4400" b="1" dirty="0" smtClean="0"/>
              <a:t>.</a:t>
            </a:r>
            <a:endParaRPr lang="ru-RU" sz="4400" b="1" dirty="0" smtClean="0"/>
          </a:p>
          <a:p>
            <a:pPr marL="45720" indent="0">
              <a:buNone/>
            </a:pPr>
            <a:r>
              <a:rPr lang="ru-RU" sz="4400" b="1" dirty="0" smtClean="0"/>
              <a:t>2)Мел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щий</a:t>
            </a:r>
            <a:r>
              <a:rPr lang="ru-RU" sz="4400" b="1" dirty="0" smtClean="0"/>
              <a:t> муку </a:t>
            </a:r>
            <a:r>
              <a:rPr lang="en-US" sz="4400" b="1" dirty="0" smtClean="0"/>
              <a:t>,</a:t>
            </a:r>
            <a:r>
              <a:rPr lang="ru-RU" sz="4400" b="1" dirty="0" smtClean="0"/>
              <a:t> готов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щийся</a:t>
            </a:r>
            <a:r>
              <a:rPr lang="ru-RU" sz="4400" b="1" dirty="0" smtClean="0"/>
              <a:t> к зачету</a:t>
            </a:r>
            <a:r>
              <a:rPr lang="en-US" sz="4400" b="1" dirty="0" smtClean="0"/>
              <a:t>.</a:t>
            </a:r>
          </a:p>
          <a:p>
            <a:pPr marL="45720" indent="0">
              <a:buNone/>
            </a:pPr>
            <a:r>
              <a:rPr lang="en-US" sz="4400" b="1" dirty="0" smtClean="0"/>
              <a:t>3)</a:t>
            </a:r>
            <a:r>
              <a:rPr lang="ru-RU" sz="4400" b="1" dirty="0" err="1" smtClean="0"/>
              <a:t>Пряч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щийся</a:t>
            </a:r>
            <a:r>
              <a:rPr lang="ru-RU" sz="4400" b="1" dirty="0" smtClean="0"/>
              <a:t> ребенок</a:t>
            </a:r>
            <a:r>
              <a:rPr lang="en-US" sz="4400" b="1" dirty="0" smtClean="0"/>
              <a:t>,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кле</a:t>
            </a:r>
            <a:r>
              <a:rPr lang="en-US" sz="4400" b="1" dirty="0" smtClean="0"/>
              <a:t>…</a:t>
            </a:r>
            <a:r>
              <a:rPr lang="ru-RU" sz="4400" b="1" dirty="0" err="1" smtClean="0"/>
              <a:t>щий</a:t>
            </a:r>
            <a:r>
              <a:rPr lang="ru-RU" sz="4400" b="1" dirty="0" smtClean="0"/>
              <a:t> коробочку мальчик.</a:t>
            </a:r>
            <a:endParaRPr lang="ru-RU" sz="4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00237"/>
            <a:ext cx="1043608" cy="906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43533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528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«Причастия служат сокращением человеческого слова, заключая имени и глагола силу»</vt:lpstr>
      <vt:lpstr>ПОСТАВЬТЕ УДАРЕНИЕ</vt:lpstr>
      <vt:lpstr>КЛЮЧ</vt:lpstr>
      <vt:lpstr>Суффиксы   Действительных причастий настоящего времени</vt:lpstr>
      <vt:lpstr>Суффиксы  Страдательных причастий настоящего времени</vt:lpstr>
      <vt:lpstr>1.В КАКОМ РЯДУ В ОБОИХ СЛУЧАЯХ ПРОПУЩЕНА БУКВА я?</vt:lpstr>
      <vt:lpstr>2. каком ряду в обоих случаях пропущена буква и</vt:lpstr>
      <vt:lpstr>1.В КАКОМ РЯДУ В ОБОИХ СЛУЧАЯХ ПРОПУЩЕНА БУКВА у</vt:lpstr>
      <vt:lpstr>2.В каком ряду в обоих случаях пропущена буква е</vt:lpstr>
      <vt:lpstr>ключи</vt:lpstr>
      <vt:lpstr>суффиксы Действительных причастий прошедшего времени</vt:lpstr>
      <vt:lpstr>суффиксы страдательных причастий прошедшего времени</vt:lpstr>
      <vt:lpstr>1. В каком ряду в обоих случаях пропущена буква е</vt:lpstr>
      <vt:lpstr>2.В КАКОМ РЯДУ В ОБОИХ СЛУЧАЯХ ПРОПУЩЕНА БУКВА я?</vt:lpstr>
      <vt:lpstr>1.В каком ряду в обоих случаях пропущена буква Е?</vt:lpstr>
      <vt:lpstr>2.В КАКОМ РЯДУ В ОБОИХ СЛУЧАЯХ ПРОПУЩЕНА БУКВА я?</vt:lpstr>
      <vt:lpstr>ключи</vt:lpstr>
      <vt:lpstr>Домашнее задание</vt:lpstr>
      <vt:lpstr>Всего доброго!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суффиксов причастий</dc:title>
  <dc:creator>User School 1007</dc:creator>
  <cp:lastModifiedBy>я</cp:lastModifiedBy>
  <cp:revision>57</cp:revision>
  <dcterms:created xsi:type="dcterms:W3CDTF">2013-03-15T06:31:35Z</dcterms:created>
  <dcterms:modified xsi:type="dcterms:W3CDTF">2022-10-02T12:26:21Z</dcterms:modified>
</cp:coreProperties>
</file>