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93" r:id="rId3"/>
    <p:sldId id="294" r:id="rId4"/>
    <p:sldId id="276" r:id="rId5"/>
    <p:sldId id="277" r:id="rId6"/>
    <p:sldId id="278" r:id="rId7"/>
    <p:sldId id="280" r:id="rId8"/>
    <p:sldId id="282" r:id="rId9"/>
    <p:sldId id="281" r:id="rId10"/>
    <p:sldId id="286" r:id="rId11"/>
    <p:sldId id="287" r:id="rId12"/>
    <p:sldId id="285" r:id="rId13"/>
    <p:sldId id="289" r:id="rId14"/>
    <p:sldId id="288" r:id="rId15"/>
    <p:sldId id="290" r:id="rId16"/>
    <p:sldId id="292" r:id="rId17"/>
    <p:sldId id="263" r:id="rId18"/>
    <p:sldId id="264" r:id="rId19"/>
    <p:sldId id="268" r:id="rId20"/>
    <p:sldId id="267" r:id="rId21"/>
    <p:sldId id="269" r:id="rId22"/>
    <p:sldId id="266" r:id="rId23"/>
    <p:sldId id="270" r:id="rId24"/>
    <p:sldId id="26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1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548680"/>
            <a:ext cx="7772400" cy="3240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700" b="1" i="0" u="sng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7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РАЗГОВОРЫ </a:t>
            </a:r>
            <a:r>
              <a:rPr kumimoji="0" lang="ru-RU" sz="47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 ВАЖНОМ.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1" u="sng" dirty="0" smtClean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sng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ВНЕУРОЧНОЕ ЗАНЯТИЕ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для обучающихся 2 класса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 теме: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«ЕСЛИ БЫ Я БЫЛ УЧИТЕЛЕМ»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725144"/>
            <a:ext cx="53640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Подготовила</a:t>
            </a:r>
          </a:p>
          <a:p>
            <a:pPr algn="ctr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 учитель начальных классов</a:t>
            </a:r>
          </a:p>
          <a:p>
            <a:pPr algn="ctr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МБОУ «Ковылкинская  школа№4»</a:t>
            </a:r>
          </a:p>
          <a:p>
            <a:pPr algn="ctr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Казанкова Е.И.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2474" y="369148"/>
            <a:ext cx="3542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3 октября </a:t>
            </a:r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2022 г.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4" descr="https://farm1.staticflickr.com/834/42690900854_7a912240d9_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644821"/>
            <a:ext cx="4145565" cy="4176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2014" y="182809"/>
            <a:ext cx="889198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Конечно, в вашей жизни будут встречаться и трудности, и учитель </a:t>
            </a: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– первый</a:t>
            </a:r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, кто придет к вам на помощь в трудной ситуации</a:t>
            </a:r>
          </a:p>
          <a:p>
            <a:endParaRPr lang="ru-RU" b="1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39700">
                  <a:srgbClr val="FFFF00"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511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005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637" y="63421"/>
            <a:ext cx="5028684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Профессия </a:t>
            </a: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учителя</a:t>
            </a:r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- </a:t>
            </a:r>
            <a:endParaRPr lang="ru-RU" sz="36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39700">
                  <a:srgbClr val="FFFF00">
                    <a:alpha val="40000"/>
                  </a:srgbClr>
                </a:glow>
              </a:effectLst>
            </a:endParaRPr>
          </a:p>
          <a:p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одна </a:t>
            </a:r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из самых древних </a:t>
            </a:r>
            <a:endParaRPr lang="ru-RU" sz="36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39700">
                  <a:srgbClr val="FFFF00">
                    <a:alpha val="40000"/>
                  </a:srgbClr>
                </a:glow>
              </a:effectLst>
            </a:endParaRPr>
          </a:p>
          <a:p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профессий </a:t>
            </a:r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на Земле</a:t>
            </a:r>
          </a:p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 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397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886614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… во времена, когда человек стал охотиться на диких зверей </a:t>
            </a: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…</a:t>
            </a:r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старшее поколение обучало молодых всем приемам этого незатейливого занятия </a:t>
            </a:r>
          </a:p>
          <a:p>
            <a:endParaRPr lang="ru-RU" b="1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39700">
                  <a:srgbClr val="FFFF00"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222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https://i.pinimg.com/originals/ab/cf/90/abcf90c4edbb27231dfebd197d2009c5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32" r="1227"/>
          <a:stretch/>
        </p:blipFill>
        <p:spPr bwMode="auto">
          <a:xfrm>
            <a:off x="-5705" y="3300412"/>
            <a:ext cx="5623035" cy="3557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6302" y="-59690"/>
            <a:ext cx="87701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Человек, который обучал подростков и детей был высокоуважаемым членом племени, </a:t>
            </a:r>
          </a:p>
          <a:p>
            <a:pPr lvl="0"/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ему всегда давались </a:t>
            </a:r>
            <a:r>
              <a:rPr lang="ru-RU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некие </a:t>
            </a: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привилегии.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53542" y="1312833"/>
            <a:ext cx="69847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С эволюцией человечества </a:t>
            </a:r>
          </a:p>
          <a:p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профессия педагога </a:t>
            </a:r>
          </a:p>
          <a:p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все больше и больше становилась необходимой</a:t>
            </a:r>
          </a:p>
        </p:txBody>
      </p:sp>
    </p:spTree>
    <p:extLst>
      <p:ext uri="{BB962C8B-B14F-4D97-AF65-F5344CB8AC3E}">
        <p14:creationId xmlns:p14="http://schemas.microsoft.com/office/powerpoint/2010/main" val="173326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09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6" descr="https://avatars.dzeninfra.ru/get-zen_doc/5194534/pub_612f6546b0e7ff09da30b8c9_612f6aba02fc7123e1721994/scale_12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6228184" cy="3501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7504" y="153650"/>
            <a:ext cx="4974609" cy="1446550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lvl="0"/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В Древнем Риме, </a:t>
            </a:r>
          </a:p>
          <a:p>
            <a:pPr lvl="0"/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в Древней Греции,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3279" y="1322037"/>
            <a:ext cx="4603058" cy="2123658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педагоги были очень </a:t>
            </a:r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важными личностями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596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-6231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https://img-fotki.yandex.ru/get/516998/50896547.8c/0_104c47_c6f9e014_XXX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495" y="3146110"/>
            <a:ext cx="4607267" cy="3398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18393" y="-50461"/>
            <a:ext cx="782495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В 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День Учителя наших педагогов благодарят, поздравляют, вручают им</a:t>
            </a:r>
          </a:p>
          <a:p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награды  </a:t>
            </a:r>
          </a:p>
        </p:txBody>
      </p:sp>
    </p:spTree>
    <p:extLst>
      <p:ext uri="{BB962C8B-B14F-4D97-AF65-F5344CB8AC3E}">
        <p14:creationId xmlns:p14="http://schemas.microsoft.com/office/powerpoint/2010/main" val="363380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 descr="Анатолий Волков. Первое сентября (1951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848309"/>
            <a:ext cx="5300192" cy="3949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33151" y="201896"/>
            <a:ext cx="7149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В 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этот </a:t>
            </a:r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день </a:t>
            </a:r>
          </a:p>
          <a:p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ученики 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готовят</a:t>
            </a:r>
          </a:p>
          <a:p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праздничный </a:t>
            </a:r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концерт </a:t>
            </a:r>
          </a:p>
        </p:txBody>
      </p:sp>
    </p:spTree>
    <p:extLst>
      <p:ext uri="{BB962C8B-B14F-4D97-AF65-F5344CB8AC3E}">
        <p14:creationId xmlns:p14="http://schemas.microsoft.com/office/powerpoint/2010/main" val="127523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https://materinstvo.ru/content/article_images/articles_18457/vospitanie-07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665" y="3385794"/>
            <a:ext cx="4779476" cy="3417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0336" y="-10200"/>
            <a:ext cx="459903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Дети 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учат стихи и </a:t>
            </a:r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песни,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8936" y="1183481"/>
            <a:ext cx="459903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Дети 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учат стихи и </a:t>
            </a:r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песни,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96690" y="1877844"/>
            <a:ext cx="459903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поздравляют учителей</a:t>
            </a:r>
          </a:p>
        </p:txBody>
      </p:sp>
    </p:spTree>
    <p:extLst>
      <p:ext uri="{BB962C8B-B14F-4D97-AF65-F5344CB8AC3E}">
        <p14:creationId xmlns:p14="http://schemas.microsoft.com/office/powerpoint/2010/main" val="330053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36672" y="-66872"/>
            <a:ext cx="720101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5 ОКТЯБРЯ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Д Е Н Ь   У Ч И Т Е Л Я 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2" name="Picture 4" descr="https://mamamozhetvse.ru/wp-content/uploads/2020/06/risunok_urok.jpg"/>
          <p:cNvPicPr>
            <a:picLocks noChangeAspect="1" noChangeArrowheads="1"/>
          </p:cNvPicPr>
          <p:nvPr/>
        </p:nvPicPr>
        <p:blipFill>
          <a:blip r:embed="rId3" cstate="print"/>
          <a:srcRect l="23021" r="9201"/>
          <a:stretch>
            <a:fillRect/>
          </a:stretch>
        </p:blipFill>
        <p:spPr bwMode="auto">
          <a:xfrm>
            <a:off x="179512" y="3057524"/>
            <a:ext cx="5616624" cy="38004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907704" y="836712"/>
            <a:ext cx="47868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С Е М И Р Н Ы Й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0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Всемирный День Учителя 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отмечается более чем в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ста странах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502688"/>
            <a:ext cx="69847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Впервые на территории бывшего Советского Союза этот праздник был учрежден в 1965 году указом президиума Верховного Совета. Торжественным днём было определено  </a:t>
            </a:r>
          </a:p>
          <a:p>
            <a:pPr algn="ctr"/>
            <a:r>
              <a:rPr lang="ru-RU" sz="2800" b="1" dirty="0" smtClean="0"/>
              <a:t>первое воскресенье октября каждого года</a:t>
            </a:r>
            <a:r>
              <a:rPr lang="ru-RU" sz="2800" dirty="0" smtClean="0"/>
              <a:t>  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Официально,</a:t>
            </a:r>
            <a:r>
              <a:rPr lang="ru-RU" sz="2800" b="1" dirty="0" smtClean="0"/>
              <a:t>5 октября,</a:t>
            </a:r>
            <a:r>
              <a:rPr lang="ru-RU" sz="2800" dirty="0" smtClean="0"/>
              <a:t> празднование  </a:t>
            </a:r>
          </a:p>
          <a:p>
            <a:pPr algn="ctr"/>
            <a:r>
              <a:rPr lang="ru-RU" sz="2800" dirty="0" smtClean="0"/>
              <a:t>Всемирного дня учителя отмечается </a:t>
            </a:r>
          </a:p>
          <a:p>
            <a:pPr algn="ctr"/>
            <a:r>
              <a:rPr lang="ru-RU" sz="2800" b="1" dirty="0" smtClean="0"/>
              <a:t>с  1994 года</a:t>
            </a:r>
            <a:r>
              <a:rPr lang="ru-RU" sz="2800" dirty="0" smtClean="0"/>
              <a:t>. 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0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Всемирный День Учителя 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отмечается более чем в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ста странах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502688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720840"/>
            <a:ext cx="66064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Не во всех странах праздник отмечается 5 октября.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   </a:t>
            </a:r>
            <a:r>
              <a:rPr lang="ru-RU" sz="2800" b="1" dirty="0" smtClean="0"/>
              <a:t>5 октября День Учителя</a:t>
            </a:r>
          </a:p>
          <a:p>
            <a:pPr algn="ctr"/>
            <a:r>
              <a:rPr lang="ru-RU" sz="2800" dirty="0" smtClean="0"/>
              <a:t>Отмечают: Россия , Армения,   Азербайджан  и еще более ста стран мира.</a:t>
            </a:r>
          </a:p>
          <a:p>
            <a:pPr algn="ctr"/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Мелом пишет</a:t>
            </a:r>
          </a:p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и  рисует,</a:t>
            </a:r>
          </a:p>
          <a:p>
            <a:r>
              <a:rPr lang="ru-RU" sz="4000" b="1" dirty="0" smtClean="0">
                <a:solidFill>
                  <a:srgbClr val="FFC000"/>
                </a:solidFill>
              </a:rPr>
              <a:t>И с ошибками </a:t>
            </a:r>
          </a:p>
          <a:p>
            <a:r>
              <a:rPr lang="ru-RU" sz="4000" b="1" dirty="0" smtClean="0">
                <a:solidFill>
                  <a:srgbClr val="FFC000"/>
                </a:solidFill>
              </a:rPr>
              <a:t>                              воюет.</a:t>
            </a:r>
          </a:p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Учит  думать, </a:t>
            </a:r>
          </a:p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 размышлять.</a:t>
            </a:r>
          </a:p>
          <a:p>
            <a:r>
              <a:rPr lang="ru-RU" sz="4000" b="1" dirty="0" smtClean="0">
                <a:solidFill>
                  <a:srgbClr val="FFC000"/>
                </a:solidFill>
              </a:rPr>
              <a:t>Как его, ребята, звать?</a:t>
            </a:r>
          </a:p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Учитель</a:t>
            </a:r>
            <a:r>
              <a:rPr lang="ru-RU" sz="4000" b="1" dirty="0" smtClean="0">
                <a:solidFill>
                  <a:srgbClr val="00B0F0"/>
                </a:solidFill>
              </a:rPr>
              <a:t>  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27584" y="-571500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Отгадаем загадку: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5219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0" descr="Скачать или распечатать картинку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0"/>
            <a:ext cx="1809750" cy="3048001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411760" y="-243408"/>
            <a:ext cx="67322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Поможем Незнайке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объяснить пословицу: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88640"/>
            <a:ext cx="71287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       Дерево и учитель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               познаются по плодам.</a:t>
            </a:r>
          </a:p>
          <a:p>
            <a:pPr algn="ctr"/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8" name="Picture 12" descr="Картинки с изображением деревьев для детского сада (15) ."/>
          <p:cNvPicPr>
            <a:picLocks noChangeAspect="1" noChangeArrowheads="1"/>
          </p:cNvPicPr>
          <p:nvPr/>
        </p:nvPicPr>
        <p:blipFill>
          <a:blip r:embed="rId4" cstate="print"/>
          <a:srcRect l="8548" t="9567" r="5972" b="4329"/>
          <a:stretch>
            <a:fillRect/>
          </a:stretch>
        </p:blipFill>
        <p:spPr bwMode="auto">
          <a:xfrm>
            <a:off x="5148064" y="2548511"/>
            <a:ext cx="3995936" cy="4309489"/>
          </a:xfrm>
          <a:prstGeom prst="rect">
            <a:avLst/>
          </a:prstGeom>
          <a:noFill/>
        </p:spPr>
      </p:pic>
      <p:pic>
        <p:nvPicPr>
          <p:cNvPr id="9" name="Picture 16" descr="Просмотр содержимого документа &amp;quot;Рекомендации педагогу по общению с дет..."/>
          <p:cNvPicPr>
            <a:picLocks noChangeAspect="1" noChangeArrowheads="1"/>
          </p:cNvPicPr>
          <p:nvPr/>
        </p:nvPicPr>
        <p:blipFill>
          <a:blip r:embed="rId5" cstate="print"/>
          <a:srcRect r="4587"/>
          <a:stretch>
            <a:fillRect/>
          </a:stretch>
        </p:blipFill>
        <p:spPr bwMode="auto">
          <a:xfrm>
            <a:off x="0" y="3140969"/>
            <a:ext cx="5220072" cy="3717032"/>
          </a:xfrm>
          <a:prstGeom prst="rect">
            <a:avLst/>
          </a:prstGeom>
          <a:noFill/>
        </p:spPr>
      </p:pic>
      <p:pic>
        <p:nvPicPr>
          <p:cNvPr id="18436" name="Picture 4" descr="Фон для презентации незнайка (70 фото) ."/>
          <p:cNvPicPr>
            <a:picLocks noChangeAspect="1" noChangeArrowheads="1"/>
          </p:cNvPicPr>
          <p:nvPr/>
        </p:nvPicPr>
        <p:blipFill>
          <a:blip r:embed="rId6" cstate="print"/>
          <a:srcRect l="9725" r="8833"/>
          <a:stretch>
            <a:fillRect/>
          </a:stretch>
        </p:blipFill>
        <p:spPr bwMode="auto">
          <a:xfrm>
            <a:off x="0" y="0"/>
            <a:ext cx="3312368" cy="3048001"/>
          </a:xfrm>
          <a:prstGeom prst="rect">
            <a:avLst/>
          </a:prstGeom>
          <a:noFill/>
        </p:spPr>
      </p:pic>
      <p:pic>
        <p:nvPicPr>
          <p:cNvPr id="11" name="Picture 2" descr="https://photoshop-kopona.com/uploads/posts/2018-08/1534776258_0-41.jpg"/>
          <p:cNvPicPr>
            <a:picLocks noChangeAspect="1" noChangeArrowheads="1"/>
          </p:cNvPicPr>
          <p:nvPr/>
        </p:nvPicPr>
        <p:blipFill>
          <a:blip r:embed="rId7" cstate="print"/>
          <a:srcRect l="15613" t="6993" r="12492" b="10658"/>
          <a:stretch>
            <a:fillRect/>
          </a:stretch>
        </p:blipFill>
        <p:spPr bwMode="auto">
          <a:xfrm>
            <a:off x="152400" y="5949280"/>
            <a:ext cx="1148097" cy="1061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-603448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         Относится к школе</a:t>
            </a:r>
          </a:p>
          <a:p>
            <a:pPr algn="ctr"/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image4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6224" cy="2204864"/>
          </a:xfrm>
          <a:prstGeom prst="rect">
            <a:avLst/>
          </a:prstGeom>
        </p:spPr>
      </p:pic>
      <p:pic>
        <p:nvPicPr>
          <p:cNvPr id="8" name="image3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35696" y="548680"/>
            <a:ext cx="2232248" cy="2232248"/>
          </a:xfrm>
          <a:prstGeom prst="rect">
            <a:avLst/>
          </a:prstGeom>
        </p:spPr>
      </p:pic>
      <p:pic>
        <p:nvPicPr>
          <p:cNvPr id="9" name="image5.jpe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92120" y="5059109"/>
            <a:ext cx="2551880" cy="1798891"/>
          </a:xfrm>
          <a:prstGeom prst="rect">
            <a:avLst/>
          </a:prstGeom>
        </p:spPr>
      </p:pic>
      <p:pic>
        <p:nvPicPr>
          <p:cNvPr id="10" name="image6.jpe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652120" y="2564904"/>
            <a:ext cx="3168352" cy="2247131"/>
          </a:xfrm>
          <a:prstGeom prst="rect">
            <a:avLst/>
          </a:prstGeom>
        </p:spPr>
      </p:pic>
      <p:pic>
        <p:nvPicPr>
          <p:cNvPr id="11" name="image7.jpe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36096" y="404664"/>
            <a:ext cx="2538802" cy="2160240"/>
          </a:xfrm>
          <a:prstGeom prst="rect">
            <a:avLst/>
          </a:prstGeom>
        </p:spPr>
      </p:pic>
      <p:pic>
        <p:nvPicPr>
          <p:cNvPr id="12" name="image8.jpe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4653136"/>
            <a:ext cx="2987824" cy="2040534"/>
          </a:xfrm>
          <a:prstGeom prst="rect">
            <a:avLst/>
          </a:prstGeom>
        </p:spPr>
      </p:pic>
      <p:pic>
        <p:nvPicPr>
          <p:cNvPr id="13" name="image9.jpe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23528" y="2780928"/>
            <a:ext cx="2699790" cy="1797939"/>
          </a:xfrm>
          <a:prstGeom prst="rect">
            <a:avLst/>
          </a:prstGeom>
        </p:spPr>
      </p:pic>
      <p:pic>
        <p:nvPicPr>
          <p:cNvPr id="14" name="image10.jpe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203848" y="3429000"/>
            <a:ext cx="2464408" cy="259228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1556792"/>
            <a:ext cx="36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491880" y="2132856"/>
            <a:ext cx="36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364088" y="764704"/>
            <a:ext cx="36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123728" y="2780928"/>
            <a:ext cx="36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211960" y="3356992"/>
            <a:ext cx="36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940152" y="4149080"/>
            <a:ext cx="36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588224" y="6334780"/>
            <a:ext cx="36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627784" y="4797152"/>
            <a:ext cx="36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5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5185E-6 L -0.11024 -0.10486 " pathEditMode="relative" ptsTypes="AA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14 0.13149 L 0.14375 0.21551 " pathEditMode="relative" ptsTypes="AA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5" name="image11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692696"/>
            <a:ext cx="9144000" cy="61653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5576" y="-243408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        Чему нас учат учителя?</a:t>
            </a:r>
          </a:p>
          <a:p>
            <a:pPr algn="ctr"/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251520" y="5877272"/>
          <a:ext cx="16033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Объект упаковщика для оболочки" showAsIcon="1" r:id="rId5" imgW="1603800" imgH="590040" progId="Package">
                  <p:embed/>
                </p:oleObj>
              </mc:Choice>
              <mc:Fallback>
                <p:oleObj name="Объект упаковщика для оболочки" showAsIcon="1" r:id="rId5" imgW="1603800" imgH="590040" progId="Package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5877272"/>
                        <a:ext cx="1603375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0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       Продолжи предложения:</a:t>
            </a:r>
          </a:p>
          <a:p>
            <a:pPr algn="ctr"/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8" name="imag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3650" y="457200"/>
            <a:ext cx="1119188" cy="365125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1412776"/>
            <a:ext cx="1023959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бы я был учителем, я бы обязательно ……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Если бы я был учителем, я бы всегда……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бы я был учителем, я бы никогда ……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хочу научиться у своих учителей ….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s://photoshop-kopona.com/uploads/posts/2018-08/1534776258_0-41.jpg"/>
          <p:cNvPicPr>
            <a:picLocks noChangeAspect="1" noChangeArrowheads="1"/>
          </p:cNvPicPr>
          <p:nvPr/>
        </p:nvPicPr>
        <p:blipFill>
          <a:blip r:embed="rId4" cstate="print"/>
          <a:srcRect l="15613" t="6993" r="12492" b="10658"/>
          <a:stretch>
            <a:fillRect/>
          </a:stretch>
        </p:blipFill>
        <p:spPr bwMode="auto">
          <a:xfrm>
            <a:off x="0" y="5157192"/>
            <a:ext cx="1840219" cy="1700808"/>
          </a:xfrm>
          <a:prstGeom prst="rect">
            <a:avLst/>
          </a:prstGeom>
          <a:noFill/>
        </p:spPr>
      </p:pic>
      <p:pic>
        <p:nvPicPr>
          <p:cNvPr id="11" name="Picture 2" descr="https://photoshop-kopona.com/uploads/posts/2018-08/1534776258_0-41.jpg"/>
          <p:cNvPicPr>
            <a:picLocks noChangeAspect="1" noChangeArrowheads="1"/>
          </p:cNvPicPr>
          <p:nvPr/>
        </p:nvPicPr>
        <p:blipFill>
          <a:blip r:embed="rId5" cstate="print"/>
          <a:srcRect l="15613" t="6993" r="12492" b="10658"/>
          <a:stretch>
            <a:fillRect/>
          </a:stretch>
        </p:blipFill>
        <p:spPr bwMode="auto">
          <a:xfrm>
            <a:off x="0" y="0"/>
            <a:ext cx="1148097" cy="1061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6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s://www.imagetext.ru/pics_max/images_15477.jpg"/>
          <p:cNvPicPr>
            <a:picLocks noChangeAspect="1" noChangeArrowheads="1"/>
          </p:cNvPicPr>
          <p:nvPr/>
        </p:nvPicPr>
        <p:blipFill>
          <a:blip r:embed="rId3" cstate="print"/>
          <a:srcRect l="10509" t="12201" r="5336"/>
          <a:stretch>
            <a:fillRect/>
          </a:stretch>
        </p:blipFill>
        <p:spPr bwMode="auto">
          <a:xfrm>
            <a:off x="0" y="0"/>
            <a:ext cx="4968552" cy="6924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620688"/>
            <a:ext cx="83164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               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                  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Picture 2" descr="https://advour.ru/wp-content/uploads/6/4/3/6437ba347677f885be1cca336d92fb32.jpeg"/>
          <p:cNvPicPr>
            <a:picLocks noChangeAspect="1" noChangeArrowheads="1"/>
          </p:cNvPicPr>
          <p:nvPr/>
        </p:nvPicPr>
        <p:blipFill>
          <a:blip r:embed="rId3" cstate="print"/>
          <a:srcRect l="6103" t="12937" r="61413" b="10414"/>
          <a:stretch>
            <a:fillRect/>
          </a:stretch>
        </p:blipFill>
        <p:spPr bwMode="auto">
          <a:xfrm>
            <a:off x="0" y="2987917"/>
            <a:ext cx="2915816" cy="387008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915816" y="4941168"/>
            <a:ext cx="23455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У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ЧЕНИКИ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3429000"/>
            <a:ext cx="21132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УЧАТСЯ.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4221088"/>
            <a:ext cx="15859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УЧИТ.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5589240"/>
            <a:ext cx="23910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 У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ЧИТЕЛЬ</a:t>
            </a:r>
            <a:endParaRPr lang="ru-RU" sz="40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27584" y="-3154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Составим предложение из слов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5602" name="Picture 2" descr="https://photoshop-kopona.com/uploads/posts/2018-08/1534776258_0-41.jpg"/>
          <p:cNvPicPr>
            <a:picLocks noChangeAspect="1" noChangeArrowheads="1"/>
          </p:cNvPicPr>
          <p:nvPr/>
        </p:nvPicPr>
        <p:blipFill>
          <a:blip r:embed="rId4" cstate="print"/>
          <a:srcRect l="15613" t="6993" r="12492" b="10658"/>
          <a:stretch>
            <a:fillRect/>
          </a:stretch>
        </p:blipFill>
        <p:spPr bwMode="auto">
          <a:xfrm>
            <a:off x="2915816" y="836712"/>
            <a:ext cx="2103578" cy="1944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0363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48 -0.07083 L -0.32761 -0.711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-32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-0.07107 L -0.07865 -0.5118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-220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6076 -0.06042 L -0.14392 -0.4805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-2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3.33333E-6 L 0.10451 -0.2599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-130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-0.01065 L 0.01094 0.341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1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2" descr="Строганов Аркадий. &quot;Первый урок.&quot; (1957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941885"/>
            <a:ext cx="5069483" cy="3909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81389"/>
            <a:ext cx="85072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Каждый школьный день мы проводим вместе с учителем, </a:t>
            </a:r>
            <a:r>
              <a:rPr lang="ru-RU" sz="48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 с одноклассниками.</a:t>
            </a:r>
            <a:endParaRPr lang="ru-RU" sz="4800" b="1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39700">
                  <a:srgbClr val="FFFF00"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506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2" descr="https://avatars.dzeninfra.ru/get-zen_doc/1137439/pub_612de3f4f1e25821d7443f09_612e10c4910e224f5277e91f/scale_24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86" y="826621"/>
            <a:ext cx="4016707" cy="5864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73907" y="1268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Первый учитель - </a:t>
            </a:r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это тот человек, который становится для тебя не только</a:t>
            </a:r>
          </a:p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проводником в мир знаний, </a:t>
            </a: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но</a:t>
            </a:r>
            <a:r>
              <a:rPr lang="en-US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 </a:t>
            </a: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и </a:t>
            </a: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другом.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39700">
                  <a:srgbClr val="FFFF00"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63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6" descr="https://sun9-34.userapi.com/impg/WWuYChtKbLOO5qUtPJ38gR8XjmP0G8Ni0jKF2A/lIz9x2C3HaI.jpg?size=899x649&amp;quality=95&amp;sign=0491a5527c2d8283de65c756e105fcf8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05" y="2510358"/>
            <a:ext cx="6520266" cy="4315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318" y="0"/>
            <a:ext cx="88251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Без его наставлений и </a:t>
            </a:r>
            <a:r>
              <a:rPr lang="ru-RU" sz="48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поддержки очень </a:t>
            </a:r>
            <a:r>
              <a:rPr lang="ru-RU" sz="48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сложно привыкнуть к новой обстановке</a:t>
            </a:r>
          </a:p>
        </p:txBody>
      </p:sp>
    </p:spTree>
    <p:extLst>
      <p:ext uri="{BB962C8B-B14F-4D97-AF65-F5344CB8AC3E}">
        <p14:creationId xmlns:p14="http://schemas.microsoft.com/office/powerpoint/2010/main" val="207556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https://i.pinimg.com/originals/be/47/60/be4760e0cc73ef7bb2a3eabcc996baf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68" y="2340793"/>
            <a:ext cx="3545884" cy="4516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6736" y="52490"/>
            <a:ext cx="87037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На время обучения школа становится для нас вторым домом, а первого учителя обычно человек помнит всю жизнь</a:t>
            </a:r>
          </a:p>
          <a:p>
            <a:endParaRPr lang="ru-RU" b="1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39700">
                  <a:srgbClr val="FFFF00"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499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4" descr="https://img2.freepng.ru/20180215/zbq/kisspng-brick-drawing-wall-house-a-brick-wall-5a8636ec0e9292.6893848415187453240597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3932" r="24328"/>
          <a:stretch/>
        </p:blipFill>
        <p:spPr bwMode="auto">
          <a:xfrm>
            <a:off x="10914" y="2060848"/>
            <a:ext cx="5072689" cy="5659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23629"/>
            <a:ext cx="8820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Давайте представим, как строится дом: выкладывается кирпичик за кирпичиком, и постепенно выстраиваются</a:t>
            </a:r>
          </a:p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стены дома</a:t>
            </a:r>
          </a:p>
        </p:txBody>
      </p:sp>
    </p:spTree>
    <p:extLst>
      <p:ext uri="{BB962C8B-B14F-4D97-AF65-F5344CB8AC3E}">
        <p14:creationId xmlns:p14="http://schemas.microsoft.com/office/powerpoint/2010/main" val="120983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kartinkin.net/uploads/posts/2020-07/1593721852_16-p-foni-dlya-detskikh-prezentatsii-v-shkolu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301208"/>
            <a:ext cx="3024336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1495" y="1674616"/>
            <a:ext cx="6912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4" descr="Изображени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896" y="2564904"/>
            <a:ext cx="5938167" cy="4253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220974"/>
            <a:ext cx="82261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Так же по маленьким кирпичикам будут обогащаться ваши</a:t>
            </a:r>
          </a:p>
          <a:p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знания, </a:t>
            </a:r>
            <a:r>
              <a:rPr lang="ru-RU" sz="40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</a:rPr>
              <a:t>и вы многому научитесь</a:t>
            </a:r>
            <a:endParaRPr lang="ru-RU" sz="4000" b="1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39700">
                  <a:srgbClr val="FFFF00"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205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450</Words>
  <Application>Microsoft Office PowerPoint</Application>
  <PresentationFormat>Экран (4:3)</PresentationFormat>
  <Paragraphs>129</Paragraphs>
  <Slides>24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ВНЕУРОЧНОЕ ЗАНЯТИЕ для обучающихся 1−2 классов по теме «ЕСЛИ БЫ Я БЫЛ УЧИТЕЛЕМ» </dc:title>
  <dc:creator>Home</dc:creator>
  <cp:lastModifiedBy>User</cp:lastModifiedBy>
  <cp:revision>34</cp:revision>
  <dcterms:created xsi:type="dcterms:W3CDTF">2022-09-29T01:24:10Z</dcterms:created>
  <dcterms:modified xsi:type="dcterms:W3CDTF">2022-10-02T11:22:32Z</dcterms:modified>
</cp:coreProperties>
</file>