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4" r:id="rId4"/>
    <p:sldId id="263" r:id="rId5"/>
    <p:sldId id="262" r:id="rId6"/>
    <p:sldId id="260" r:id="rId7"/>
    <p:sldId id="265" r:id="rId8"/>
    <p:sldId id="266" r:id="rId9"/>
    <p:sldId id="268" r:id="rId10"/>
    <p:sldId id="269" r:id="rId11"/>
    <p:sldId id="27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933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73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711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5734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252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8355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533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163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49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787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040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00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91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467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8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7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299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BAFA67A-C776-4EB3-A357-C80F2AA8F2B8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54D6D3D-4EF4-43DE-A87A-9534BB45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3063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6083" cy="6858000"/>
          </a:xfrm>
        </p:spPr>
      </p:pic>
    </p:spTree>
    <p:extLst>
      <p:ext uri="{BB962C8B-B14F-4D97-AF65-F5344CB8AC3E}">
        <p14:creationId xmlns:p14="http://schemas.microsoft.com/office/powerpoint/2010/main" val="174810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1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2772" y="285729"/>
            <a:ext cx="10300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Формы мошенничества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способы минимизации рисков</a:t>
            </a:r>
          </a:p>
        </p:txBody>
      </p:sp>
      <p:sp>
        <p:nvSpPr>
          <p:cNvPr id="5" name="Скругленный прямоугольник 22"/>
          <p:cNvSpPr/>
          <p:nvPr/>
        </p:nvSpPr>
        <p:spPr>
          <a:xfrm>
            <a:off x="1847528" y="2791236"/>
            <a:ext cx="2322512" cy="920435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offline:</a:t>
            </a:r>
          </a:p>
        </p:txBody>
      </p:sp>
      <p:sp>
        <p:nvSpPr>
          <p:cNvPr id="8" name="Прямоугольник: усеченные верхние углы 7"/>
          <p:cNvSpPr/>
          <p:nvPr/>
        </p:nvSpPr>
        <p:spPr>
          <a:xfrm>
            <a:off x="1847528" y="1415976"/>
            <a:ext cx="2322512" cy="909201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Мошенничество с использованием банковских карт</a:t>
            </a:r>
          </a:p>
        </p:txBody>
      </p:sp>
      <p:sp>
        <p:nvSpPr>
          <p:cNvPr id="9" name="Прямоугольник: усеченные верхние углы 8"/>
          <p:cNvSpPr/>
          <p:nvPr/>
        </p:nvSpPr>
        <p:spPr>
          <a:xfrm>
            <a:off x="4709593" y="1415976"/>
            <a:ext cx="5706887" cy="909201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Способы минимизации рисков</a:t>
            </a:r>
          </a:p>
        </p:txBody>
      </p:sp>
      <p:sp>
        <p:nvSpPr>
          <p:cNvPr id="12" name="Скругленный прямоугольник 22"/>
          <p:cNvSpPr/>
          <p:nvPr/>
        </p:nvSpPr>
        <p:spPr>
          <a:xfrm>
            <a:off x="4709593" y="2467764"/>
            <a:ext cx="5706887" cy="4248472"/>
          </a:xfrm>
          <a:prstGeom prst="roundRect">
            <a:avLst>
              <a:gd name="adj" fmla="val 2847"/>
            </a:avLst>
          </a:prstGeom>
          <a:solidFill>
            <a:srgbClr val="8CA737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только банкоматами, установленными в безопасных местах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осматривать банкомат, перед его использованием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закрывать клавиатуру при вводе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пин-кода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услугу SMS-оповещения о проведенных операциях по карте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давать согласие на получение карты по почте и ее активации по телефону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хранить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-код вместе с картой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сообщать по мобильным или стационарным телефонам реквизиты карты и ее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-код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лимит суточного снятия наличных по карте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блокировать карту немедленно в случае утери/хищения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439816" y="1239836"/>
            <a:ext cx="0" cy="5501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22"/>
          <p:cNvSpPr/>
          <p:nvPr/>
        </p:nvSpPr>
        <p:spPr>
          <a:xfrm>
            <a:off x="2158772" y="3933843"/>
            <a:ext cx="2007713" cy="920435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банкоматы и терминалы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(в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скимминг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22"/>
          <p:cNvSpPr/>
          <p:nvPr/>
        </p:nvSpPr>
        <p:spPr>
          <a:xfrm>
            <a:off x="2158772" y="5076450"/>
            <a:ext cx="2007713" cy="920435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оплата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магазинах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или ресторанах</a:t>
            </a:r>
          </a:p>
        </p:txBody>
      </p:sp>
      <p:pic>
        <p:nvPicPr>
          <p:cNvPr id="1026" name="Picture 2" descr="http://bankigid.net/wp-content/uploads/2015/07/pinkod-kar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1836" y="75721"/>
            <a:ext cx="1468660" cy="96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96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5" y="0"/>
            <a:ext cx="11151476" cy="7073462"/>
          </a:xfrm>
        </p:spPr>
      </p:pic>
    </p:spTree>
    <p:extLst>
      <p:ext uri="{BB962C8B-B14F-4D97-AF65-F5344CB8AC3E}">
        <p14:creationId xmlns:p14="http://schemas.microsoft.com/office/powerpoint/2010/main" val="242431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192110"/>
            <a:ext cx="11213498" cy="16658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083"/>
            <a:ext cx="12192000" cy="6773917"/>
          </a:xfrm>
        </p:spPr>
      </p:pic>
    </p:spTree>
    <p:extLst>
      <p:ext uri="{BB962C8B-B14F-4D97-AF65-F5344CB8AC3E}">
        <p14:creationId xmlns:p14="http://schemas.microsoft.com/office/powerpoint/2010/main" val="248053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9024" y="476672"/>
            <a:ext cx="6965245" cy="936104"/>
          </a:xfrm>
        </p:spPr>
        <p:txBody>
          <a:bodyPr>
            <a:normAutofit fontScale="90000"/>
          </a:bodyPr>
          <a:lstStyle/>
          <a:p>
            <a:r>
              <a:rPr lang="ru-RU" dirty="0"/>
              <a:t>Банковские услуги, предоставляемые гражданам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3580" y="1556793"/>
            <a:ext cx="7970852" cy="4166277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Если вам исполнилось 14 лет, то вы уже вправе самостоятельно распоряжаться своими доходами (пункт 2 статьи 26 ГК РФ)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12192000" cy="2248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7074"/>
            <a:ext cx="12192000" cy="278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34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>
                <a:solidFill>
                  <a:srgbClr val="C00000"/>
                </a:solidFill>
              </a:rPr>
              <a:t>Банковский кредит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4" t="28756" r="20317" b="33164"/>
          <a:stretch/>
        </p:blipFill>
        <p:spPr bwMode="auto">
          <a:xfrm>
            <a:off x="0" y="283779"/>
            <a:ext cx="12192000" cy="6574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75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7290" y="188640"/>
            <a:ext cx="6512511" cy="936104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/>
              <a:t>Потребительский кредит</a:t>
            </a:r>
          </a:p>
        </p:txBody>
      </p:sp>
      <p:sp>
        <p:nvSpPr>
          <p:cNvPr id="7171" name="Объект 2"/>
          <p:cNvSpPr>
            <a:spLocks noGrp="1"/>
          </p:cNvSpPr>
          <p:nvPr>
            <p:ph sz="quarter" idx="4294967295"/>
          </p:nvPr>
        </p:nvSpPr>
        <p:spPr>
          <a:xfrm>
            <a:off x="746234" y="1000124"/>
            <a:ext cx="10741574" cy="1637973"/>
          </a:xfrm>
        </p:spPr>
        <p:txBody>
          <a:bodyPr>
            <a:normAutofit fontScale="92500" lnSpcReduction="10000"/>
          </a:bodyPr>
          <a:lstStyle/>
          <a:p>
            <a:pPr marL="44450" indent="0">
              <a:buNone/>
            </a:pPr>
            <a:r>
              <a:rPr lang="ru-RU" altLang="ru-RU" sz="1800" b="1" dirty="0"/>
              <a:t>Потребительский кредит</a:t>
            </a:r>
            <a:r>
              <a:rPr lang="ru-RU" altLang="ru-RU" sz="1800" dirty="0"/>
              <a:t> самый распространённый вид займа. Даётся на покупку бытовой техники, электроники или мебели. Требуется только паспорт. После заполнения анкеты и фотографирования, заявка будет рассмотрена очень быстро. Однако облегчённая процедура получения кредита влечёт за собой и повышенную процентную ставку.</a:t>
            </a:r>
          </a:p>
          <a:p>
            <a:pPr marL="44450" indent="0">
              <a:buNone/>
            </a:pPr>
            <a:r>
              <a:rPr lang="ru-RU" altLang="ru-RU" sz="1800" dirty="0"/>
              <a:t/>
            </a:r>
            <a:br>
              <a:rPr lang="ru-RU" altLang="ru-RU" sz="1800" dirty="0"/>
            </a:br>
            <a:endParaRPr lang="ru-RU" altLang="ru-RU" sz="1800" dirty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924" y="2028498"/>
            <a:ext cx="5097518" cy="482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68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476" y="188639"/>
            <a:ext cx="11708524" cy="7158091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 err="1"/>
              <a:t>Автокредит</a:t>
            </a:r>
            <a:endParaRPr lang="ru-RU" sz="2800" dirty="0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21" y="2690648"/>
            <a:ext cx="11529848" cy="416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952625" y="642939"/>
            <a:ext cx="8358188" cy="2428875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228600" indent="-182880" algn="just">
              <a:lnSpc>
                <a:spcPct val="12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ru-RU" sz="2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Автокредит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является более целевой ссудой. Цель – это покупка автомобиля, и потратить деньги на другие цели не получится. После заполнения кредитной заявку, её направят в банк и будут рассматривать в течение 1–3 дней. В случае положительного решения банка придётся внести первоначальный взнос – до 10 % стоимости автомобиля. Ставка по </a:t>
            </a:r>
            <a:r>
              <a:rPr lang="ru-RU" sz="2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автокредитам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может достигать 20 % годовых. Иногда бывает льготное кредитование. При покупке автомобиля в кредит придётся понести и дополнительные затраты, в частности оформить КАСКО.</a:t>
            </a:r>
          </a:p>
        </p:txBody>
      </p:sp>
    </p:spTree>
    <p:extLst>
      <p:ext uri="{BB962C8B-B14F-4D97-AF65-F5344CB8AC3E}">
        <p14:creationId xmlns:p14="http://schemas.microsoft.com/office/powerpoint/2010/main" val="132662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82" y="142852"/>
            <a:ext cx="8643998" cy="1143000"/>
          </a:xfrm>
        </p:spPr>
        <p:txBody>
          <a:bodyPr/>
          <a:lstStyle/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ru-RU" sz="2800" dirty="0"/>
              <a:t>Ипотечный кредит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3143251"/>
            <a:ext cx="4629150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488281" y="829840"/>
            <a:ext cx="9144000" cy="2786063"/>
          </a:xfrm>
        </p:spPr>
        <p:txBody>
          <a:bodyPr rtlCol="0">
            <a:normAutofit fontScale="62500" lnSpcReduction="20000"/>
          </a:bodyPr>
          <a:lstStyle/>
          <a:p>
            <a:pPr indent="-182880" algn="just">
              <a:lnSpc>
                <a:spcPct val="120000"/>
              </a:lnSpc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Ипотечный кредит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является одним из самых сложных в оформлении кредитов. Помимо проверки, банк привлекает в качестве залога покупаемую квартиру, а также может попросить привести поручителей, которые будут отвечать по твоим долгам в случае, если стоимости квартиры и твоих доходов в будущем не хватит для погашения всей стоимости кредита. Перед тем как подписать кредитный договор, обязательно необходимо выяснить: 1) срок кредита; 2) сумма кредита; 3) срок рассмотрения заявки и срок, в течение которого действует решение; 4) дополнительные затраты по кредиту (сюда могут относиться различные виды страхования, комиссии и пр.). </a:t>
            </a:r>
          </a:p>
          <a:p>
            <a:pPr indent="-182880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9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120</TotalTime>
  <Words>365</Words>
  <Application>Microsoft Office PowerPoint</Application>
  <PresentationFormat>Широкоэкранный</PresentationFormat>
  <Paragraphs>25</Paragraphs>
  <Slides>11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Банковские услуги, предоставляемые гражданам</vt:lpstr>
      <vt:lpstr>Презентация PowerPoint</vt:lpstr>
      <vt:lpstr>Потребительский кредит</vt:lpstr>
      <vt:lpstr>Автокредит</vt:lpstr>
      <vt:lpstr>Ипотечный кредит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2021-11-29T18:40:48Z</dcterms:created>
  <dcterms:modified xsi:type="dcterms:W3CDTF">2021-11-29T20:41:40Z</dcterms:modified>
</cp:coreProperties>
</file>