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8" r:id="rId3"/>
    <p:sldId id="274" r:id="rId4"/>
    <p:sldId id="275" r:id="rId5"/>
    <p:sldId id="256" r:id="rId6"/>
    <p:sldId id="257" r:id="rId7"/>
    <p:sldId id="276" r:id="rId8"/>
    <p:sldId id="278" r:id="rId9"/>
    <p:sldId id="267" r:id="rId10"/>
    <p:sldId id="269" r:id="rId11"/>
    <p:sldId id="268" r:id="rId12"/>
    <p:sldId id="279" r:id="rId13"/>
    <p:sldId id="272" r:id="rId14"/>
    <p:sldId id="273" r:id="rId15"/>
    <p:sldId id="277" r:id="rId16"/>
    <p:sldId id="270" r:id="rId17"/>
    <p:sldId id="28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42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9EDBF7-A002-4BC0-898E-FC64E0167F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92F251-FF8D-47AD-9B98-928D7FFB73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D3E555-6CE9-4E78-8E54-3B0EB129C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7CFD-CEF2-44AB-A992-2F497E3A9AF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35298C-10CC-4307-A8D0-B92458F1C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958148-CAB9-401E-A573-04625DA00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7892-3679-45EA-9AD1-90A9C2F99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592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3C583E-5BA4-44C4-9AA6-1E179BCE5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C1C5EB-67C4-4BE4-A54B-D80FF91C6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A35B95-1B01-4503-9D1A-FCB7114DD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7CFD-CEF2-44AB-A992-2F497E3A9AF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1E4D6B-9F99-44F6-BAD0-43511D53D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C86902-06FD-4D35-A10E-7485200E5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7892-3679-45EA-9AD1-90A9C2F99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093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09A99AE-F539-4C25-BC0C-2A22C07AB7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E0A7B20-F06E-4037-BB05-766639D005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918D5B-1C34-483E-977E-A27E745CA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7CFD-CEF2-44AB-A992-2F497E3A9AF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3BBF8E-7597-484D-BF19-7D2C1B900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26E12F-E8BA-4CC5-B72C-B4B22AC89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7892-3679-45EA-9AD1-90A9C2F99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778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8555FE-2220-430F-8791-3450CE900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CC053C-B6F6-443C-A629-7980320F98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2E861B-A325-4D44-9AFB-10BCD42A6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7CFD-CEF2-44AB-A992-2F497E3A9AF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9EF3D2-1702-44D4-ABAC-A99B1922F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485291-230A-4BDE-8B10-EB24FEC04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7892-3679-45EA-9AD1-90A9C2F99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478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B386F1-8B65-490F-B0ED-0F90AA201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973003-BC64-47C4-A8CB-26848956C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5216D1-078C-4B6B-BA27-CB149A9FF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7CFD-CEF2-44AB-A992-2F497E3A9AF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3D5F85-A974-4C0B-B197-DE5D4812F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EFEAD0-C6EC-44F5-8EF9-4C3908FE3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7892-3679-45EA-9AD1-90A9C2F99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493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EA73BA-3DD6-4239-AF92-C85D12EF3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68B037-C887-4E65-9149-350FDDBB03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EB8DE4C-9424-4BC7-B58C-644A4BF4E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23E45A4-F812-40D6-A6D8-00DD87961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7CFD-CEF2-44AB-A992-2F497E3A9AF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BAE647-A922-412B-9BA1-72AC5BF37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5FDD01-5E8D-45EA-923C-97AD008A7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7892-3679-45EA-9AD1-90A9C2F99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48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CF88CC-CDE7-4FD8-97F3-D05E0B125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FBFA22-950A-4D45-9E38-6678FB8AD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EA792C-E0BD-411A-9E29-61E408D8BE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4476D23-976D-4A63-B6E6-7D38D51F11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675EACB-422D-4010-8B06-AD6EC36830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54AC5FD-9442-4D57-B806-3C66D70B2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7CFD-CEF2-44AB-A992-2F497E3A9AF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45444A1-E3D0-4890-87F6-E51994DAD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BBB4497-DC83-41EF-A519-611098207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7892-3679-45EA-9AD1-90A9C2F99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59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0B7B08-32FB-4C7F-9BD4-072A675E3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EE451B1-2FCE-4C4A-B964-8D6EAC8CC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7CFD-CEF2-44AB-A992-2F497E3A9AF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B949C6C-74D7-42A7-900E-BB201D6AA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8179457-5E3F-4443-A2E7-82377DF92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7892-3679-45EA-9AD1-90A9C2F99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65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BAA71C5-CFEA-46D1-A4D8-231D8CB33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7CFD-CEF2-44AB-A992-2F497E3A9AF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EF3CDB3-0E45-4A12-9200-6EBA378A5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7A37CF-A86D-4ECE-8B29-2A3FAD127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7892-3679-45EA-9AD1-90A9C2F99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291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B088D0-569D-4D99-998F-85D76840D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687C43-04BF-4A55-BAC5-E57FD5140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33F7BD2-0525-4F07-B626-21E9F0389D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962C61-7330-4C55-A6DF-029FAEE90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7CFD-CEF2-44AB-A992-2F497E3A9AF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069E072-D5F4-4B78-AE0A-177EA5C6B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E97C0E-1B84-4F6A-8B8E-EE9713CC7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7892-3679-45EA-9AD1-90A9C2F99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342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A9168D-EA7F-446D-939E-029395338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8CC0B21-D652-4E04-BB22-90A7DD378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8E39140-91D7-4E95-8188-08474AC69A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B8CF90-034A-458C-9E5A-FAD02DC4B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7CFD-CEF2-44AB-A992-2F497E3A9AF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BEAC3A-5450-4CB7-9404-EAF816ACF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EBC355-DB42-49D9-9AFB-8711D723A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7892-3679-45EA-9AD1-90A9C2F99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581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F62E35-134A-411D-9242-798B23FEE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7F54FAF-D49A-4EBB-BEFE-C6A1F4B9C7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711EEA-9E90-43BD-BDC1-5B6EE4983F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C7CFD-CEF2-44AB-A992-2F497E3A9AF8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A6253E-17F5-462E-ACA7-F571E5918B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9E6E8E-9FAC-4F39-A5C4-6817679D32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C7892-3679-45EA-9AD1-90A9C2F99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176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YeEq7Kfm-CE?feature=oembed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s://www.youtube.com/watch?v=YeEq7Kfm-C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s05.infourok.ru/uploads/ex/0a18/0017d7d7-884d3503/hello_html_m111ec72c.jp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YeEq7Kfm-CE" TargetMode="External"/><Relationship Id="rId5" Type="http://schemas.openxmlformats.org/officeDocument/2006/relationships/hyperlink" Target="https://www.youtube.com/watch?v=iP_KYDiyMDs" TargetMode="External"/><Relationship Id="rId4" Type="http://schemas.openxmlformats.org/officeDocument/2006/relationships/hyperlink" Target="https://fsd.multiurok.ru/html/2017/01/15/s_587aae012987f/img2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iP_KYDiyMDs?feature=oembed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s://www.youtube.com/watch?v=iP_KYDiyMD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9959646-59D9-4E14-BCD2-D4A108F604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95829" y="4228918"/>
            <a:ext cx="4793942" cy="1287264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Составитель: Прыгина Е.С. учитель начальных классов МОУ «СОШ №13 им. Ю.А. Гагарина»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5B2A305-C727-4685-93BD-802080011F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2466" y="1341818"/>
            <a:ext cx="9647068" cy="171667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Презентация к уроку русского языка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E2388E-0EBA-4A74-99D6-9FF71DA26C40}"/>
              </a:ext>
            </a:extLst>
          </p:cNvPr>
          <p:cNvSpPr txBox="1"/>
          <p:nvPr/>
        </p:nvSpPr>
        <p:spPr>
          <a:xfrm>
            <a:off x="1242874" y="2965142"/>
            <a:ext cx="962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«Письмо изученных букв, слогов»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CC0D17-692E-4D22-B303-B5631099C226}"/>
              </a:ext>
            </a:extLst>
          </p:cNvPr>
          <p:cNvSpPr txBox="1"/>
          <p:nvPr/>
        </p:nvSpPr>
        <p:spPr>
          <a:xfrm>
            <a:off x="1242874" y="248575"/>
            <a:ext cx="9623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МОУ «СОШ №13» им. Ю.А. Гагарина города Магнитогорска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50F48D-2C4E-4F6E-B486-567140514340}"/>
              </a:ext>
            </a:extLst>
          </p:cNvPr>
          <p:cNvSpPr txBox="1"/>
          <p:nvPr/>
        </p:nvSpPr>
        <p:spPr>
          <a:xfrm>
            <a:off x="655468" y="6046825"/>
            <a:ext cx="10537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г. Магнитогорск</a:t>
            </a:r>
          </a:p>
          <a:p>
            <a:pPr algn="ctr"/>
            <a:r>
              <a:rPr lang="ru-RU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2140937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>
            <a:extLst>
              <a:ext uri="{FF2B5EF4-FFF2-40B4-BE49-F238E27FC236}">
                <a16:creationId xmlns:a16="http://schemas.microsoft.com/office/drawing/2014/main" id="{B6DE14B4-9ADB-4D52-8246-2CBE47248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1" r="44438" b="2718"/>
          <a:stretch>
            <a:fillRect/>
          </a:stretch>
        </p:blipFill>
        <p:spPr bwMode="auto">
          <a:xfrm>
            <a:off x="3071813" y="620714"/>
            <a:ext cx="5916612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5">
            <a:extLst>
              <a:ext uri="{FF2B5EF4-FFF2-40B4-BE49-F238E27FC236}">
                <a16:creationId xmlns:a16="http://schemas.microsoft.com/office/drawing/2014/main" id="{D01880CF-4031-410B-A29C-617C97033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8026" y="4437064"/>
            <a:ext cx="1152525" cy="2420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AutoShape 6">
            <a:extLst>
              <a:ext uri="{FF2B5EF4-FFF2-40B4-BE49-F238E27FC236}">
                <a16:creationId xmlns:a16="http://schemas.microsoft.com/office/drawing/2014/main" id="{778DAA65-4789-44A6-9890-32338D49E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2264" y="1773239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AutoShape 9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8172518-2959-47B0-A35F-4AAC705BB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7888" y="6165850"/>
            <a:ext cx="576262" cy="503238"/>
          </a:xfrm>
          <a:prstGeom prst="actionButtonHome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AutoShape 10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C627C359-68B0-4CD4-BC61-5B1D8B5C3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8751" y="6165850"/>
            <a:ext cx="576263" cy="503238"/>
          </a:xfrm>
          <a:prstGeom prst="actionButtonReturn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1" name="Line 11">
            <a:extLst>
              <a:ext uri="{FF2B5EF4-FFF2-40B4-BE49-F238E27FC236}">
                <a16:creationId xmlns:a16="http://schemas.microsoft.com/office/drawing/2014/main" id="{E31C0033-6699-4F4B-A08A-6FB98DD403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992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2" name="Line 12">
            <a:extLst>
              <a:ext uri="{FF2B5EF4-FFF2-40B4-BE49-F238E27FC236}">
                <a16:creationId xmlns:a16="http://schemas.microsoft.com/office/drawing/2014/main" id="{A2D0EA9B-8191-430A-B356-9E0E1CA21066}"/>
              </a:ext>
            </a:extLst>
          </p:cNvPr>
          <p:cNvSpPr>
            <a:spLocks noChangeShapeType="1"/>
          </p:cNvSpPr>
          <p:nvPr/>
        </p:nvSpPr>
        <p:spPr bwMode="auto">
          <a:xfrm>
            <a:off x="1919288" y="26368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3" name="Line 13">
            <a:extLst>
              <a:ext uri="{FF2B5EF4-FFF2-40B4-BE49-F238E27FC236}">
                <a16:creationId xmlns:a16="http://schemas.microsoft.com/office/drawing/2014/main" id="{1D5C635F-020B-47D9-8C20-58BEB37DD6A7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7850" y="46529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4" name="Line 14">
            <a:extLst>
              <a:ext uri="{FF2B5EF4-FFF2-40B4-BE49-F238E27FC236}">
                <a16:creationId xmlns:a16="http://schemas.microsoft.com/office/drawing/2014/main" id="{E536A07C-BB88-42C2-A1AA-340B1CD08A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992313" y="66690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7" name="AutoShape 7">
            <a:extLst>
              <a:ext uri="{FF2B5EF4-FFF2-40B4-BE49-F238E27FC236}">
                <a16:creationId xmlns:a16="http://schemas.microsoft.com/office/drawing/2014/main" id="{B5F7B2AF-A5FA-4ECA-83AF-16BDEEE478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2400" y="2636839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5368" name="Picture 8">
            <a:extLst>
              <a:ext uri="{FF2B5EF4-FFF2-40B4-BE49-F238E27FC236}">
                <a16:creationId xmlns:a16="http://schemas.microsoft.com/office/drawing/2014/main" id="{B080BBB1-F9FE-4444-9648-33B07FF83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15419" flipV="1">
            <a:off x="7896225" y="4581526"/>
            <a:ext cx="1944688" cy="51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11406 -0.457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12" y="-2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07 -0.45718 C -0.12014 -0.43819 -0.12622 -0.41921 -0.13455 -0.39398 C -0.14289 -0.36875 -0.15591 -0.33079 -0.16407 -0.30509 C -0.17223 -0.2794 -0.17466 -0.26667 -0.18316 -0.24028 C -0.19167 -0.21389 -0.20539 -0.17616 -0.21528 -0.14606 C -0.22518 -0.11597 -0.23195 -0.09097 -0.24219 -0.05903 C -0.25243 -0.02708 -0.26563 0.01435 -0.27691 0.04537 C -0.2882 0.07639 -0.29948 0.10509 -0.31025 0.12732 C -0.32101 0.14954 -0.33004 0.16458 -0.34098 0.1787 C -0.35191 0.19282 -0.36424 0.20417 -0.37552 0.21273 C -0.38681 0.2213 -0.39879 0.22593 -0.40886 0.22986 C -0.41893 0.2338 -0.42466 0.23843 -0.43577 0.23681 C -0.44688 0.23519 -0.46615 0.22685 -0.47552 0.21968 C -0.4849 0.2125 -0.48664 0.2037 -0.49219 0.19398 C -0.49775 0.18426 -0.5033 0.17292 -0.50886 0.16157 " pathEditMode="relative" rAng="0" ptsTypes="aaaaaaaaaaaaaaA">
                                      <p:cBhvr>
                                        <p:cTn id="10" dur="3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0" y="3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0886 0.16157 C -0.50886 0.15949 -0.39879 -0.07987 -0.28733 -0.3206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76" y="-2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32 -0.3206 C -0.28941 -0.32199 -0.29132 -0.32338 -0.29496 -0.33079 C -0.29861 -0.3382 -0.30677 -0.35394 -0.30903 -0.36505 C -0.31128 -0.37616 -0.31007 -0.38658 -0.30903 -0.39746 C -0.30798 -0.40834 -0.30729 -0.42037 -0.3026 -0.4301 C -0.29791 -0.43982 -0.28871 -0.44815 -0.2809 -0.45556 C -0.27309 -0.46297 -0.26458 -0.46991 -0.25521 -0.47454 C -0.24583 -0.47917 -0.2375 -0.4801 -0.22448 -0.4831 C -0.21146 -0.48611 -0.19323 -0.49144 -0.17708 -0.49329 C -0.16094 -0.49514 -0.14635 -0.49468 -0.12708 -0.49491 C -0.10781 -0.49514 -0.0875 -0.49491 -0.06163 -0.49491 C -0.03576 -0.49491 -2.22222E-6 -0.49491 0.02813 -0.49491 C 0.05625 -0.49491 0.09531 -0.49491 0.10764 -0.49491 " pathEditMode="relative" rAng="0" ptsTypes="aaaaaaaaaaaaa">
                                      <p:cBhvr>
                                        <p:cTn id="16" dur="3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42" y="-8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>
            <a:extLst>
              <a:ext uri="{FF2B5EF4-FFF2-40B4-BE49-F238E27FC236}">
                <a16:creationId xmlns:a16="http://schemas.microsoft.com/office/drawing/2014/main" id="{3B93FD5E-8FA8-4162-A35F-9E3A83B1F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4" t="68420" r="37395"/>
          <a:stretch>
            <a:fillRect/>
          </a:stretch>
        </p:blipFill>
        <p:spPr bwMode="auto">
          <a:xfrm>
            <a:off x="5375275" y="4508500"/>
            <a:ext cx="144145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Line 5">
            <a:extLst>
              <a:ext uri="{FF2B5EF4-FFF2-40B4-BE49-F238E27FC236}">
                <a16:creationId xmlns:a16="http://schemas.microsoft.com/office/drawing/2014/main" id="{E2D3667C-AA70-4F5C-AE21-2655DD5480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74826" y="4437064"/>
            <a:ext cx="8748713" cy="714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2" name="Line 6">
            <a:extLst>
              <a:ext uri="{FF2B5EF4-FFF2-40B4-BE49-F238E27FC236}">
                <a16:creationId xmlns:a16="http://schemas.microsoft.com/office/drawing/2014/main" id="{E3BFF61A-7704-4FB3-BE0A-D987348440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74826" y="6669089"/>
            <a:ext cx="8748713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3" name="Line 7">
            <a:extLst>
              <a:ext uri="{FF2B5EF4-FFF2-40B4-BE49-F238E27FC236}">
                <a16:creationId xmlns:a16="http://schemas.microsoft.com/office/drawing/2014/main" id="{E7D4ED5C-1183-4921-A0EE-4A72ADE0087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74826" y="2492375"/>
            <a:ext cx="8748713" cy="7143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4" name="Line 8">
            <a:extLst>
              <a:ext uri="{FF2B5EF4-FFF2-40B4-BE49-F238E27FC236}">
                <a16:creationId xmlns:a16="http://schemas.microsoft.com/office/drawing/2014/main" id="{0EA046A5-0886-488A-B8A1-9D1F6017C4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03388" y="404814"/>
            <a:ext cx="8748712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6" name="AutoShape 10">
            <a:extLst>
              <a:ext uri="{FF2B5EF4-FFF2-40B4-BE49-F238E27FC236}">
                <a16:creationId xmlns:a16="http://schemas.microsoft.com/office/drawing/2014/main" id="{677F8E4D-1DBF-41DA-9523-D7AFD8DDCF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275" y="4724401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7" name="AutoShape 1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B0A9242C-B98F-4048-AAF2-5F6096BCE0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7888" y="6165850"/>
            <a:ext cx="576262" cy="503238"/>
          </a:xfrm>
          <a:prstGeom prst="actionButtonHome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8" name="AutoShape 12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3088B6FB-5227-4654-8389-E86339C7EB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8751" y="6165850"/>
            <a:ext cx="576263" cy="503238"/>
          </a:xfrm>
          <a:prstGeom prst="actionButtonReturn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4345" name="Picture 9">
            <a:extLst>
              <a:ext uri="{FF2B5EF4-FFF2-40B4-BE49-F238E27FC236}">
                <a16:creationId xmlns:a16="http://schemas.microsoft.com/office/drawing/2014/main" id="{65AF2975-D625-40D0-878B-A5FDDFDC5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68035" flipV="1">
            <a:off x="7967664" y="4652964"/>
            <a:ext cx="1944687" cy="51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27153 -0.016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76" y="-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153 -0.0162 C -0.26736 -0.02176 -0.26319 -0.02708 -0.25746 -0.03333 C -0.25173 -0.03958 -0.24323 -0.04768 -0.23698 -0.0537 C -0.23073 -0.05972 -0.22708 -0.06458 -0.22031 -0.06921 C -0.21354 -0.07384 -0.20226 -0.08009 -0.19601 -0.08125 C -0.18976 -0.08241 -0.1868 -0.0787 -0.18316 -0.07593 C -0.17951 -0.07315 -0.17604 -0.06921 -0.17413 -0.06412 C -0.17222 -0.05903 -0.17031 -0.05463 -0.17153 -0.04514 C -0.17274 -0.03565 -0.17604 -0.02546 -0.18177 -0.00764 C -0.1875 0.01019 -0.19878 0.03912 -0.20625 0.0625 C -0.21371 0.08588 -0.2217 0.11597 -0.22673 0.13264 C -0.23177 0.14931 -0.23507 0.15417 -0.23698 0.16319 C -0.23889 0.17222 -0.23854 0.18009 -0.23819 0.18727 C -0.23785 0.19444 -0.23663 0.20069 -0.23437 0.20602 C -0.23212 0.21134 -0.22864 0.21736 -0.22413 0.21968 C -0.21962 0.22199 -0.21528 0.22338 -0.20746 0.21968 C -0.19965 0.21597 -0.18628 0.20532 -0.17673 0.19745 C -0.16719 0.18958 -0.15607 0.17801 -0.14982 0.17176 C -0.14357 0.16551 -0.14167 0.16273 -0.13958 0.15995 " pathEditMode="relative" rAng="0" ptsTypes="aaaaaaaaaaaaaaaaaaa">
                                      <p:cBhvr>
                                        <p:cTn id="10" dur="5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97" y="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3ACE548-F73C-48B4-9C77-FD6045012265}"/>
              </a:ext>
            </a:extLst>
          </p:cNvPr>
          <p:cNvSpPr txBox="1"/>
          <p:nvPr/>
        </p:nvSpPr>
        <p:spPr>
          <a:xfrm>
            <a:off x="676922" y="6550223"/>
            <a:ext cx="6094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ru-RU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</a:t>
            </a:r>
            <a:r>
              <a:rPr lang="ru-RU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sz="1400" b="1" u="sng" dirty="0" err="1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youtube</a:t>
            </a:r>
            <a:r>
              <a:rPr lang="ru-RU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com</a:t>
            </a:r>
            <a:r>
              <a:rPr lang="ru-RU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watch</a:t>
            </a:r>
            <a:r>
              <a:rPr lang="ru-RU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?</a:t>
            </a:r>
            <a:r>
              <a:rPr lang="en-US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v</a:t>
            </a:r>
            <a:r>
              <a:rPr lang="ru-RU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=</a:t>
            </a:r>
            <a:r>
              <a:rPr lang="en-US" sz="1400" b="1" u="sng" dirty="0" err="1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YeEq</a:t>
            </a:r>
            <a:r>
              <a:rPr lang="ru-RU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7</a:t>
            </a:r>
            <a:r>
              <a:rPr lang="en-US" sz="1400" b="1" u="sng" dirty="0" err="1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Kfm</a:t>
            </a:r>
            <a:r>
              <a:rPr lang="ru-RU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CE</a:t>
            </a:r>
            <a:endParaRPr lang="ru-RU" sz="1400" dirty="0"/>
          </a:p>
        </p:txBody>
      </p:sp>
      <p:pic>
        <p:nvPicPr>
          <p:cNvPr id="4" name="Мультимедиа в Интернете 3" title="￐ﾜ￐ﾫ ￐ﾟ￐ﾘ￐ﾡ￐ﾐ￐ﾛ￐ﾘ. ￐ﾤ￐ﾸ￐ﾷ￐ﾼ￐ﾸ￐ﾽ￑ﾃ￑ﾂ￐ﾺ￐ﾰ, ￐ﾼ￑ﾃ￐ﾻ￑ﾌ￑ﾂ-￐﾿￐ﾵ￑ﾁ￐ﾵ￐ﾽ￐ﾺ￐ﾰ. ￐ﾝ￐ﾰ￑ﾈ￐ﾵ ￐ﾲ￑ﾁ￑ﾑ!">
            <a:hlinkClick r:id="" action="ppaction://media"/>
            <a:extLst>
              <a:ext uri="{FF2B5EF4-FFF2-40B4-BE49-F238E27FC236}">
                <a16:creationId xmlns:a16="http://schemas.microsoft.com/office/drawing/2014/main" id="{75D81954-D098-41B0-AFE2-CAEB0FB36B0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13798" y="119166"/>
            <a:ext cx="11357993" cy="641726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8151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D146B5-6DCB-40D4-8C16-163C0D40A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8306" y="414724"/>
            <a:ext cx="7775388" cy="60285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79274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EA1953-5F61-4FFB-A64F-EB61DA5D2FCF}"/>
              </a:ext>
            </a:extLst>
          </p:cNvPr>
          <p:cNvSpPr txBox="1"/>
          <p:nvPr/>
        </p:nvSpPr>
        <p:spPr>
          <a:xfrm>
            <a:off x="1109662" y="1182831"/>
            <a:ext cx="9972675" cy="41549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8800" b="1" dirty="0">
                <a:ln w="2857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Галя, много, и, Гена, грибов, набрали.</a:t>
            </a:r>
          </a:p>
        </p:txBody>
      </p:sp>
    </p:spTree>
    <p:extLst>
      <p:ext uri="{BB962C8B-B14F-4D97-AF65-F5344CB8AC3E}">
        <p14:creationId xmlns:p14="http://schemas.microsoft.com/office/powerpoint/2010/main" val="872306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EA1953-5F61-4FFB-A64F-EB61DA5D2FCF}"/>
              </a:ext>
            </a:extLst>
          </p:cNvPr>
          <p:cNvSpPr txBox="1"/>
          <p:nvPr/>
        </p:nvSpPr>
        <p:spPr>
          <a:xfrm>
            <a:off x="1109662" y="1351508"/>
            <a:ext cx="9972675" cy="41549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8800" b="1" dirty="0">
                <a:ln w="2857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Галя и Гена набрали много грибов.</a:t>
            </a:r>
          </a:p>
        </p:txBody>
      </p:sp>
    </p:spTree>
    <p:extLst>
      <p:ext uri="{BB962C8B-B14F-4D97-AF65-F5344CB8AC3E}">
        <p14:creationId xmlns:p14="http://schemas.microsoft.com/office/powerpoint/2010/main" val="2571753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375653-C340-4076-8E55-66D5F6B193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4" y="0"/>
            <a:ext cx="120469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452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82379D64-263A-4FEA-A893-E87746820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290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Используемые ресурсы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2570EB63-26A5-42BA-BC93-0A1953762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8030"/>
            <a:ext cx="10515600" cy="5098933"/>
          </a:xfrm>
        </p:spPr>
        <p:txBody>
          <a:bodyPr>
            <a:normAutofit/>
          </a:bodyPr>
          <a:lstStyle/>
          <a:p>
            <a:r>
              <a:rPr lang="ru-RU" sz="1600" dirty="0"/>
              <a:t>Горбачева О.Г. Презентация «Строчная и заглавная буквы Г г»/ </a:t>
            </a:r>
            <a:r>
              <a:rPr lang="ru-RU" sz="1600" dirty="0" err="1"/>
              <a:t>О.Г.Горбачева</a:t>
            </a:r>
            <a:r>
              <a:rPr lang="ru-RU" sz="1600" dirty="0"/>
              <a:t>//– </a:t>
            </a:r>
            <a:r>
              <a:rPr lang="en-US" sz="1600" u="sng" dirty="0">
                <a:solidFill>
                  <a:srgbClr val="2242AA"/>
                </a:solidFill>
              </a:rPr>
              <a:t>https://multiurok.ru/files/prezentatsiia-strochnaia-i-zaglavnaia-bukvy-g-g.html</a:t>
            </a:r>
            <a:endParaRPr lang="ru-RU" sz="1600" u="sng" dirty="0">
              <a:solidFill>
                <a:srgbClr val="2242AA"/>
              </a:solidFill>
            </a:endParaRPr>
          </a:p>
          <a:p>
            <a:r>
              <a:rPr lang="ru-RU" sz="1600" dirty="0"/>
              <a:t>Изображение «Подарки к празднику» – оцифрованная страница книги «Азбука» 1 класс. Учеб. Для </a:t>
            </a:r>
            <a:r>
              <a:rPr lang="ru-RU" sz="1600" dirty="0" err="1"/>
              <a:t>общеобразоват</a:t>
            </a:r>
            <a:r>
              <a:rPr lang="ru-RU" sz="1600" dirty="0"/>
              <a:t>. организаций. В 2ч. Ч 2/ </a:t>
            </a:r>
            <a:r>
              <a:rPr lang="en-US" sz="1600" dirty="0"/>
              <a:t>[</a:t>
            </a:r>
            <a:r>
              <a:rPr lang="ru-RU" sz="1600" dirty="0" err="1"/>
              <a:t>В.Г.Горецкий</a:t>
            </a:r>
            <a:r>
              <a:rPr lang="ru-RU" sz="1600" dirty="0"/>
              <a:t>, </a:t>
            </a:r>
            <a:r>
              <a:rPr lang="ru-RU" sz="1600" dirty="0" err="1"/>
              <a:t>В.А.Кирюшкин</a:t>
            </a:r>
            <a:r>
              <a:rPr lang="ru-RU" sz="1600" dirty="0"/>
              <a:t>, </a:t>
            </a:r>
            <a:r>
              <a:rPr lang="ru-RU" sz="1600" dirty="0" err="1"/>
              <a:t>Л.А.Виноградская</a:t>
            </a:r>
            <a:r>
              <a:rPr lang="ru-RU" sz="1600" dirty="0"/>
              <a:t> и др.</a:t>
            </a:r>
            <a:r>
              <a:rPr lang="en-US" sz="1600" dirty="0"/>
              <a:t>]</a:t>
            </a:r>
            <a:r>
              <a:rPr lang="ru-RU" sz="1600" dirty="0"/>
              <a:t>.-10-е изд.- </a:t>
            </a:r>
            <a:r>
              <a:rPr lang="ru-RU" sz="1600" dirty="0" err="1"/>
              <a:t>М.:Просвещение</a:t>
            </a:r>
            <a:r>
              <a:rPr lang="ru-RU" sz="1600" dirty="0"/>
              <a:t>, 2018.-127с.</a:t>
            </a:r>
          </a:p>
          <a:p>
            <a:r>
              <a:rPr lang="ru-RU" sz="1600" dirty="0"/>
              <a:t>Изображение «Светофор (Рефлексия)», Режим доступа: </a:t>
            </a:r>
            <a:r>
              <a:rPr lang="en-US" sz="1600" u="sng" dirty="0">
                <a:solidFill>
                  <a:srgbClr val="2242AA"/>
                </a:solidFill>
                <a:hlinkClick r:id="rId3"/>
              </a:rPr>
              <a:t>https://ds05.infourok.ru/uploads/ex/0a18/0017d7d7-884d3503/hello_html_m111ec72c.jpg</a:t>
            </a:r>
            <a:endParaRPr lang="ru-RU" sz="1600" u="sng" dirty="0">
              <a:solidFill>
                <a:srgbClr val="2242AA"/>
              </a:solidFill>
            </a:endParaRPr>
          </a:p>
          <a:p>
            <a:r>
              <a:rPr lang="ru-RU" sz="1600" dirty="0"/>
              <a:t>Изображение «Дети за партой», Режим доступа: </a:t>
            </a:r>
            <a:r>
              <a:rPr lang="en-US" sz="1600" u="sng" dirty="0">
                <a:solidFill>
                  <a:srgbClr val="2242AA"/>
                </a:solidFill>
                <a:hlinkClick r:id="rId4"/>
              </a:rPr>
              <a:t>https://fsd.multiurok.ru/html/2017/01/15/s_587aae012987f/img2.jpg</a:t>
            </a:r>
            <a:endParaRPr lang="ru-RU" sz="1600" u="sng" dirty="0">
              <a:solidFill>
                <a:srgbClr val="2242AA"/>
              </a:solidFill>
            </a:endParaRPr>
          </a:p>
          <a:p>
            <a:r>
              <a:rPr lang="ru-RU" sz="1600" dirty="0"/>
              <a:t>Изображение «Гном», Режим доступа: </a:t>
            </a:r>
            <a:r>
              <a:rPr lang="en-US" sz="1600" u="sng" dirty="0">
                <a:solidFill>
                  <a:srgbClr val="2242AA"/>
                </a:solidFill>
              </a:rPr>
              <a:t>https://ds05.infourok.ru/uploads/ex/0314/00084073-37eeddf2/hello_html_7e5ee20a.png</a:t>
            </a:r>
            <a:endParaRPr lang="ru-RU" sz="1600" u="sng" dirty="0">
              <a:solidFill>
                <a:srgbClr val="2242AA"/>
              </a:solidFill>
            </a:endParaRPr>
          </a:p>
          <a:p>
            <a:r>
              <a:rPr lang="ru-RU" sz="1600" dirty="0"/>
              <a:t>Изображение «Крокодил Гена», Режим доступа: </a:t>
            </a:r>
            <a:r>
              <a:rPr lang="en-US" sz="1600" u="sng" dirty="0">
                <a:solidFill>
                  <a:srgbClr val="2242AA"/>
                </a:solidFill>
              </a:rPr>
              <a:t>https://bipbap.ru/wp-content/uploads/2018/09/multfilm_krokodil_31735.jpg</a:t>
            </a:r>
            <a:endParaRPr lang="ru-RU" sz="1600" u="sng" dirty="0">
              <a:solidFill>
                <a:srgbClr val="2242AA"/>
              </a:solidFill>
            </a:endParaRPr>
          </a:p>
          <a:p>
            <a:r>
              <a:rPr lang="ru-RU" sz="1600" dirty="0" err="1"/>
              <a:t>Ютьюб</a:t>
            </a:r>
            <a:r>
              <a:rPr lang="ru-RU" sz="1600" dirty="0"/>
              <a:t> </a:t>
            </a:r>
            <a:r>
              <a:rPr lang="en-US" sz="1600" dirty="0"/>
              <a:t>[</a:t>
            </a:r>
            <a:r>
              <a:rPr lang="ru-RU" sz="1600" dirty="0"/>
              <a:t>Электронный ресурс</a:t>
            </a:r>
            <a:r>
              <a:rPr lang="en-US" sz="1600" dirty="0"/>
              <a:t>]</a:t>
            </a:r>
            <a:r>
              <a:rPr lang="ru-RU" sz="1600" dirty="0"/>
              <a:t>. Анимационный сериал: Песенки - Алфавит с Царевной - Буква Г - Учим буквы, Режим доступа:  </a:t>
            </a:r>
            <a:r>
              <a:rPr lang="ru-RU" sz="1600" u="sng" dirty="0">
                <a:solidFill>
                  <a:srgbClr val="2242AA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https://www.youtube.com/watch?v=iP_KYDiyMDs</a:t>
            </a:r>
            <a:endParaRPr lang="ru-RU" sz="1600" u="sng" dirty="0">
              <a:solidFill>
                <a:srgbClr val="2242AA"/>
              </a:solidFill>
            </a:endParaRPr>
          </a:p>
          <a:p>
            <a:r>
              <a:rPr lang="ru-RU" sz="1600" dirty="0" err="1"/>
              <a:t>Ютьюб</a:t>
            </a:r>
            <a:r>
              <a:rPr lang="ru-RU" sz="1600" dirty="0"/>
              <a:t> </a:t>
            </a:r>
            <a:r>
              <a:rPr lang="en-US" sz="1600" dirty="0"/>
              <a:t>[</a:t>
            </a:r>
            <a:r>
              <a:rPr lang="ru-RU" sz="1600" dirty="0"/>
              <a:t>Электронный ресурс</a:t>
            </a:r>
            <a:r>
              <a:rPr lang="en-US" sz="1600" dirty="0"/>
              <a:t>]</a:t>
            </a:r>
            <a:r>
              <a:rPr lang="ru-RU" sz="1600" dirty="0"/>
              <a:t>. Анимационный сериал: МЫ ПИСАЛИ. </a:t>
            </a:r>
            <a:r>
              <a:rPr lang="ru-RU" sz="1600" dirty="0" err="1"/>
              <a:t>Физминутка</a:t>
            </a:r>
            <a:r>
              <a:rPr lang="ru-RU" sz="1600" dirty="0"/>
              <a:t>, мульт-песенка. Наше всё! Режим доступа: </a:t>
            </a:r>
            <a:r>
              <a:rPr lang="en-US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ru-RU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</a:t>
            </a:r>
            <a:r>
              <a:rPr lang="en-US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</a:t>
            </a:r>
            <a:r>
              <a:rPr lang="ru-RU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sz="1600" u="sng" dirty="0" err="1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youtube</a:t>
            </a:r>
            <a:r>
              <a:rPr lang="ru-RU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</a:t>
            </a:r>
            <a:r>
              <a:rPr lang="ru-RU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watch</a:t>
            </a:r>
            <a:r>
              <a:rPr lang="ru-RU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?</a:t>
            </a:r>
            <a:r>
              <a:rPr lang="en-US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</a:t>
            </a:r>
            <a:r>
              <a:rPr lang="ru-RU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=</a:t>
            </a:r>
            <a:r>
              <a:rPr lang="en-US" sz="1600" u="sng" dirty="0" err="1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YeEq</a:t>
            </a:r>
            <a:r>
              <a:rPr lang="ru-RU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</a:t>
            </a:r>
            <a:r>
              <a:rPr lang="en-US" sz="1600" u="sng" dirty="0" err="1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Kfm</a:t>
            </a:r>
            <a:r>
              <a:rPr lang="ru-RU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lang="en-US" sz="1600" u="sng" dirty="0">
                <a:solidFill>
                  <a:srgbClr val="2242AA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</a:t>
            </a:r>
            <a:endParaRPr lang="ru-RU" sz="1600" u="sng" dirty="0">
              <a:solidFill>
                <a:srgbClr val="2242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684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E11919-1C83-446B-93C7-510C02BCB2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544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EC8F8DCC-ED64-4793-8E59-45A6BE04C5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121192"/>
              </p:ext>
            </p:extLst>
          </p:nvPr>
        </p:nvGraphicFramePr>
        <p:xfrm>
          <a:off x="1253231" y="2379216"/>
          <a:ext cx="9657426" cy="386179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828713">
                  <a:extLst>
                    <a:ext uri="{9D8B030D-6E8A-4147-A177-3AD203B41FA5}">
                      <a16:colId xmlns:a16="http://schemas.microsoft.com/office/drawing/2014/main" val="2621279653"/>
                    </a:ext>
                  </a:extLst>
                </a:gridCol>
                <a:gridCol w="4828713">
                  <a:extLst>
                    <a:ext uri="{9D8B030D-6E8A-4147-A177-3AD203B41FA5}">
                      <a16:colId xmlns:a16="http://schemas.microsoft.com/office/drawing/2014/main" val="849804814"/>
                    </a:ext>
                  </a:extLst>
                </a:gridCol>
              </a:tblGrid>
              <a:tr h="643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u="sng" kern="1200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Слово</a:t>
                      </a:r>
                      <a:endParaRPr lang="ru-RU" sz="2800" b="1" u="sng" kern="1200" dirty="0">
                        <a:solidFill>
                          <a:srgbClr val="002060"/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u="sng" kern="1200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Звук</a:t>
                      </a: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26555674"/>
                  </a:ext>
                </a:extLst>
              </a:tr>
              <a:tr h="643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i="1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Галка</a:t>
                      </a:r>
                      <a:endParaRPr lang="ru-RU" sz="2000" b="0" i="1" dirty="0">
                        <a:solidFill>
                          <a:srgbClr val="002060"/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42473771"/>
                  </a:ext>
                </a:extLst>
              </a:tr>
              <a:tr h="643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i="1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Гимн</a:t>
                      </a:r>
                      <a:endParaRPr lang="ru-RU" sz="2000" b="0" i="1" dirty="0">
                        <a:solidFill>
                          <a:srgbClr val="002060"/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03178184"/>
                  </a:ext>
                </a:extLst>
              </a:tr>
              <a:tr h="643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i="1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Багет</a:t>
                      </a:r>
                      <a:endParaRPr lang="ru-RU" sz="2000" b="0" i="1" dirty="0">
                        <a:solidFill>
                          <a:srgbClr val="002060"/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82869048"/>
                  </a:ext>
                </a:extLst>
              </a:tr>
              <a:tr h="643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i="1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Бугор</a:t>
                      </a:r>
                      <a:endParaRPr lang="ru-RU" sz="2000" b="0" i="1" dirty="0">
                        <a:solidFill>
                          <a:srgbClr val="002060"/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73055384"/>
                  </a:ext>
                </a:extLst>
              </a:tr>
              <a:tr h="643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i="1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Геркулес</a:t>
                      </a:r>
                      <a:endParaRPr lang="ru-RU" sz="2000" b="0" i="1" dirty="0">
                        <a:solidFill>
                          <a:srgbClr val="002060"/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93466872"/>
                  </a:ext>
                </a:extLst>
              </a:tr>
            </a:tbl>
          </a:graphicData>
        </a:graphic>
      </p:graphicFrame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7E9F2591-A3C7-4053-A90C-969F71C0ED26}"/>
              </a:ext>
            </a:extLst>
          </p:cNvPr>
          <p:cNvSpPr/>
          <p:nvPr/>
        </p:nvSpPr>
        <p:spPr>
          <a:xfrm>
            <a:off x="8247356" y="3151573"/>
            <a:ext cx="443883" cy="418345"/>
          </a:xfrm>
          <a:prstGeom prst="roundRect">
            <a:avLst/>
          </a:prstGeom>
          <a:noFill/>
          <a:ln w="28575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42E7C490-2575-45C5-8891-B3AE0BF17F64}"/>
              </a:ext>
            </a:extLst>
          </p:cNvPr>
          <p:cNvSpPr/>
          <p:nvPr/>
        </p:nvSpPr>
        <p:spPr>
          <a:xfrm>
            <a:off x="8247355" y="3781887"/>
            <a:ext cx="443883" cy="418345"/>
          </a:xfrm>
          <a:prstGeom prst="roundRect">
            <a:avLst/>
          </a:prstGeom>
          <a:noFill/>
          <a:ln w="28575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8A4F07DD-C82D-4C86-A309-4DEF5FE27F1D}"/>
              </a:ext>
            </a:extLst>
          </p:cNvPr>
          <p:cNvSpPr/>
          <p:nvPr/>
        </p:nvSpPr>
        <p:spPr>
          <a:xfrm>
            <a:off x="8247355" y="4413295"/>
            <a:ext cx="443883" cy="418345"/>
          </a:xfrm>
          <a:prstGeom prst="roundRect">
            <a:avLst/>
          </a:prstGeom>
          <a:noFill/>
          <a:ln w="28575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84C5E36F-7A3A-4D1B-AF6A-2F3A0FEAB31F}"/>
              </a:ext>
            </a:extLst>
          </p:cNvPr>
          <p:cNvSpPr/>
          <p:nvPr/>
        </p:nvSpPr>
        <p:spPr>
          <a:xfrm>
            <a:off x="8247353" y="5050172"/>
            <a:ext cx="443883" cy="418345"/>
          </a:xfrm>
          <a:prstGeom prst="roundRect">
            <a:avLst/>
          </a:prstGeom>
          <a:noFill/>
          <a:ln w="28575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4E2CEC4F-EB59-4DEF-B829-D7D7D1F3417E}"/>
              </a:ext>
            </a:extLst>
          </p:cNvPr>
          <p:cNvSpPr/>
          <p:nvPr/>
        </p:nvSpPr>
        <p:spPr>
          <a:xfrm>
            <a:off x="8247353" y="5669421"/>
            <a:ext cx="443883" cy="418345"/>
          </a:xfrm>
          <a:prstGeom prst="roundRect">
            <a:avLst/>
          </a:prstGeom>
          <a:noFill/>
          <a:ln w="28575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1B5173-D9BF-4949-8093-A0F6DA5736D5}"/>
              </a:ext>
            </a:extLst>
          </p:cNvPr>
          <p:cNvSpPr txBox="1"/>
          <p:nvPr/>
        </p:nvSpPr>
        <p:spPr>
          <a:xfrm>
            <a:off x="1267287" y="606416"/>
            <a:ext cx="96574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1D1D1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Заполните таблицу. Раскрасьте квадрат синим (если звук [г]) или зеленым (если звук [г</a:t>
            </a:r>
            <a:r>
              <a:rPr lang="ru-RU" sz="3200" baseline="30000" dirty="0">
                <a:solidFill>
                  <a:srgbClr val="1D1D1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,</a:t>
            </a:r>
            <a:r>
              <a:rPr lang="ru-RU" sz="3200" dirty="0">
                <a:solidFill>
                  <a:srgbClr val="1D1D1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])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740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EC8F8DCC-ED64-4793-8E59-45A6BE04C5E8}"/>
              </a:ext>
            </a:extLst>
          </p:cNvPr>
          <p:cNvGraphicFramePr>
            <a:graphicFrameLocks noGrp="1"/>
          </p:cNvGraphicFramePr>
          <p:nvPr/>
        </p:nvGraphicFramePr>
        <p:xfrm>
          <a:off x="1253231" y="2379216"/>
          <a:ext cx="9657426" cy="386179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828713">
                  <a:extLst>
                    <a:ext uri="{9D8B030D-6E8A-4147-A177-3AD203B41FA5}">
                      <a16:colId xmlns:a16="http://schemas.microsoft.com/office/drawing/2014/main" val="2621279653"/>
                    </a:ext>
                  </a:extLst>
                </a:gridCol>
                <a:gridCol w="4828713">
                  <a:extLst>
                    <a:ext uri="{9D8B030D-6E8A-4147-A177-3AD203B41FA5}">
                      <a16:colId xmlns:a16="http://schemas.microsoft.com/office/drawing/2014/main" val="849804814"/>
                    </a:ext>
                  </a:extLst>
                </a:gridCol>
              </a:tblGrid>
              <a:tr h="643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u="sng" kern="1200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Слово</a:t>
                      </a:r>
                      <a:endParaRPr lang="ru-RU" sz="2800" b="1" u="sng" kern="1200" dirty="0">
                        <a:solidFill>
                          <a:srgbClr val="002060"/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u="sng" kern="1200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Звук</a:t>
                      </a: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26555674"/>
                  </a:ext>
                </a:extLst>
              </a:tr>
              <a:tr h="643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i="1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Галка</a:t>
                      </a:r>
                      <a:endParaRPr lang="ru-RU" sz="2000" b="0" i="1" dirty="0">
                        <a:solidFill>
                          <a:srgbClr val="002060"/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42473771"/>
                  </a:ext>
                </a:extLst>
              </a:tr>
              <a:tr h="643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i="1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Гимн</a:t>
                      </a:r>
                      <a:endParaRPr lang="ru-RU" sz="2000" b="0" i="1" dirty="0">
                        <a:solidFill>
                          <a:srgbClr val="002060"/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03178184"/>
                  </a:ext>
                </a:extLst>
              </a:tr>
              <a:tr h="643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i="1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Багет</a:t>
                      </a:r>
                      <a:endParaRPr lang="ru-RU" sz="2000" b="0" i="1" dirty="0">
                        <a:solidFill>
                          <a:srgbClr val="002060"/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82869048"/>
                  </a:ext>
                </a:extLst>
              </a:tr>
              <a:tr h="643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i="1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Бугор</a:t>
                      </a:r>
                      <a:endParaRPr lang="ru-RU" sz="2000" b="0" i="1" dirty="0">
                        <a:solidFill>
                          <a:srgbClr val="002060"/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73055384"/>
                  </a:ext>
                </a:extLst>
              </a:tr>
              <a:tr h="6436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i="1" dirty="0">
                          <a:solidFill>
                            <a:srgbClr val="002060"/>
                          </a:solidFill>
                          <a:effectLst/>
                          <a:latin typeface="Segoe Print" panose="02000600000000000000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Геркулес</a:t>
                      </a:r>
                      <a:endParaRPr lang="ru-RU" sz="2000" b="0" i="1" dirty="0">
                        <a:solidFill>
                          <a:srgbClr val="002060"/>
                        </a:solidFill>
                        <a:effectLst/>
                        <a:latin typeface="Segoe Print" panose="020006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93466872"/>
                  </a:ext>
                </a:extLst>
              </a:tr>
            </a:tbl>
          </a:graphicData>
        </a:graphic>
      </p:graphicFrame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7E9F2591-A3C7-4053-A90C-969F71C0ED26}"/>
              </a:ext>
            </a:extLst>
          </p:cNvPr>
          <p:cNvSpPr/>
          <p:nvPr/>
        </p:nvSpPr>
        <p:spPr>
          <a:xfrm>
            <a:off x="8247356" y="3151573"/>
            <a:ext cx="443883" cy="418345"/>
          </a:xfrm>
          <a:prstGeom prst="roundRect">
            <a:avLst/>
          </a:prstGeom>
          <a:solidFill>
            <a:srgbClr val="2242AA"/>
          </a:solidFill>
          <a:ln w="28575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42E7C490-2575-45C5-8891-B3AE0BF17F64}"/>
              </a:ext>
            </a:extLst>
          </p:cNvPr>
          <p:cNvSpPr/>
          <p:nvPr/>
        </p:nvSpPr>
        <p:spPr>
          <a:xfrm>
            <a:off x="8247355" y="3781887"/>
            <a:ext cx="443883" cy="4183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8575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8A4F07DD-C82D-4C86-A309-4DEF5FE27F1D}"/>
              </a:ext>
            </a:extLst>
          </p:cNvPr>
          <p:cNvSpPr/>
          <p:nvPr/>
        </p:nvSpPr>
        <p:spPr>
          <a:xfrm>
            <a:off x="8247355" y="4413295"/>
            <a:ext cx="443883" cy="4183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8575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84C5E36F-7A3A-4D1B-AF6A-2F3A0FEAB31F}"/>
              </a:ext>
            </a:extLst>
          </p:cNvPr>
          <p:cNvSpPr/>
          <p:nvPr/>
        </p:nvSpPr>
        <p:spPr>
          <a:xfrm>
            <a:off x="8247353" y="5050172"/>
            <a:ext cx="443883" cy="418345"/>
          </a:xfrm>
          <a:prstGeom prst="roundRect">
            <a:avLst/>
          </a:prstGeom>
          <a:solidFill>
            <a:srgbClr val="2242AA"/>
          </a:solidFill>
          <a:ln w="28575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4E2CEC4F-EB59-4DEF-B829-D7D7D1F3417E}"/>
              </a:ext>
            </a:extLst>
          </p:cNvPr>
          <p:cNvSpPr/>
          <p:nvPr/>
        </p:nvSpPr>
        <p:spPr>
          <a:xfrm>
            <a:off x="8247353" y="5669421"/>
            <a:ext cx="443883" cy="41834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8575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1B5173-D9BF-4949-8093-A0F6DA5736D5}"/>
              </a:ext>
            </a:extLst>
          </p:cNvPr>
          <p:cNvSpPr txBox="1"/>
          <p:nvPr/>
        </p:nvSpPr>
        <p:spPr>
          <a:xfrm>
            <a:off x="1267287" y="606416"/>
            <a:ext cx="96574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1D1D1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Заполните таблицу. Раскрасьте квадрат синим (если звук [г]) или зеленым (если звук [г</a:t>
            </a:r>
            <a:r>
              <a:rPr lang="ru-RU" sz="3200" baseline="30000" dirty="0">
                <a:solidFill>
                  <a:srgbClr val="1D1D1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,</a:t>
            </a:r>
            <a:r>
              <a:rPr lang="ru-RU" sz="3200" dirty="0">
                <a:solidFill>
                  <a:srgbClr val="1D1D1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])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07473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E11B1A-B0C9-43FE-926E-E43FAA7187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7658" y="727969"/>
            <a:ext cx="3074633" cy="2192199"/>
          </a:xfrm>
        </p:spPr>
        <p:txBody>
          <a:bodyPr>
            <a:noAutofit/>
          </a:bodyPr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носит вместо шапки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Весёлый колпачок.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ростом он всего лишь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ребячий башмачок.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фонариком и с песней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Идёт в лесу ночном.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ошибёшься, если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 скажешь: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Это … .</a:t>
            </a:r>
            <a:b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D891727-0A77-4B2E-975B-61BBB5C399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290" y="1189609"/>
            <a:ext cx="3335299" cy="466149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2DA5AD60-4DC5-4C6D-BAE1-695B7F068410}"/>
              </a:ext>
            </a:extLst>
          </p:cNvPr>
          <p:cNvGrpSpPr/>
          <p:nvPr/>
        </p:nvGrpSpPr>
        <p:grpSpPr>
          <a:xfrm>
            <a:off x="8242947" y="5390081"/>
            <a:ext cx="3095625" cy="838200"/>
            <a:chOff x="7820025" y="4943475"/>
            <a:chExt cx="3095625" cy="8382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119BB930-9F86-4461-A63C-03C5C8EBCB82}"/>
                </a:ext>
              </a:extLst>
            </p:cNvPr>
            <p:cNvSpPr/>
            <p:nvPr/>
          </p:nvSpPr>
          <p:spPr>
            <a:xfrm>
              <a:off x="7820025" y="4943475"/>
              <a:ext cx="895350" cy="8382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DF0D2174-3DF9-492C-B668-378B00451B90}"/>
                </a:ext>
              </a:extLst>
            </p:cNvPr>
            <p:cNvSpPr/>
            <p:nvPr/>
          </p:nvSpPr>
          <p:spPr>
            <a:xfrm>
              <a:off x="10020300" y="4943475"/>
              <a:ext cx="895350" cy="8382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>
              <a:extLst>
                <a:ext uri="{FF2B5EF4-FFF2-40B4-BE49-F238E27FC236}">
                  <a16:creationId xmlns:a16="http://schemas.microsoft.com/office/drawing/2014/main" id="{3FA7EF90-E947-46B2-A08A-C0D3A5851E9A}"/>
                </a:ext>
              </a:extLst>
            </p:cNvPr>
            <p:cNvSpPr/>
            <p:nvPr/>
          </p:nvSpPr>
          <p:spPr>
            <a:xfrm>
              <a:off x="8715375" y="4943475"/>
              <a:ext cx="1304925" cy="838200"/>
            </a:xfrm>
            <a:prstGeom prst="rt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ый треугольник 9">
              <a:extLst>
                <a:ext uri="{FF2B5EF4-FFF2-40B4-BE49-F238E27FC236}">
                  <a16:creationId xmlns:a16="http://schemas.microsoft.com/office/drawing/2014/main" id="{398EAB01-5D82-43E4-BCB6-325897E2CD66}"/>
                </a:ext>
              </a:extLst>
            </p:cNvPr>
            <p:cNvSpPr/>
            <p:nvPr/>
          </p:nvSpPr>
          <p:spPr>
            <a:xfrm rot="10800000">
              <a:off x="8715374" y="4943475"/>
              <a:ext cx="1304925" cy="838200"/>
            </a:xfrm>
            <a:prstGeom prst="rt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11244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C59AB3-22F7-4BD5-A98C-C6559988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57" y="746865"/>
            <a:ext cx="2579703" cy="2866347"/>
          </a:xfrm>
        </p:spPr>
        <p:txBody>
          <a:bodyPr>
            <a:noAutofit/>
          </a:bodyPr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 играет понемножку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прохожих на гармошке.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 построить дом стремится,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Чтобы в нем с друзьями жить,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старушка-озорница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желает с ним дружить.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Вам известен, несомненно,</a:t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Крокодил зеленый </a:t>
            </a:r>
            <a:endParaRPr lang="ru-RU" sz="1800" b="1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DC9A7E8-DF8E-4D0C-9CA8-3D86C2388E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67" b="90000" l="10000" r="90000">
                        <a14:foregroundMark x1="49333" y1="9917" x2="45556" y2="9667"/>
                        <a14:foregroundMark x1="48111" y1="10000" x2="47000" y2="9667"/>
                        <a14:foregroundMark x1="51889" y1="10833" x2="52333" y2="10667"/>
                        <a14:foregroundMark x1="55333" y1="10917" x2="57000" y2="10917"/>
                        <a14:backgroundMark x1="33333" y1="6583" x2="33333" y2="6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725" y="272987"/>
            <a:ext cx="4840550" cy="6454067"/>
          </a:xfrm>
          <a:prstGeom prst="rect">
            <a:avLst/>
          </a:prstGeom>
        </p:spPr>
      </p:pic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664DDC87-0E40-4BF0-89CE-195D4B45E159}"/>
              </a:ext>
            </a:extLst>
          </p:cNvPr>
          <p:cNvGrpSpPr/>
          <p:nvPr/>
        </p:nvGrpSpPr>
        <p:grpSpPr>
          <a:xfrm>
            <a:off x="8718549" y="5381203"/>
            <a:ext cx="2609851" cy="838200"/>
            <a:chOff x="9156699" y="5381203"/>
            <a:chExt cx="2609851" cy="838200"/>
          </a:xfrm>
          <a:noFill/>
        </p:grpSpPr>
        <p:sp>
          <p:nvSpPr>
            <p:cNvPr id="10" name="Прямоугольный треугольник 9">
              <a:extLst>
                <a:ext uri="{FF2B5EF4-FFF2-40B4-BE49-F238E27FC236}">
                  <a16:creationId xmlns:a16="http://schemas.microsoft.com/office/drawing/2014/main" id="{4D53CDA5-6A95-45FC-AE9D-B1891E7C1761}"/>
                </a:ext>
              </a:extLst>
            </p:cNvPr>
            <p:cNvSpPr/>
            <p:nvPr/>
          </p:nvSpPr>
          <p:spPr>
            <a:xfrm>
              <a:off x="9156700" y="5381203"/>
              <a:ext cx="1304925" cy="838200"/>
            </a:xfrm>
            <a:prstGeom prst="rtTriangl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ый треугольник 10">
              <a:extLst>
                <a:ext uri="{FF2B5EF4-FFF2-40B4-BE49-F238E27FC236}">
                  <a16:creationId xmlns:a16="http://schemas.microsoft.com/office/drawing/2014/main" id="{596A4DB0-5E36-46AF-BF69-6F770E38E6EE}"/>
                </a:ext>
              </a:extLst>
            </p:cNvPr>
            <p:cNvSpPr/>
            <p:nvPr/>
          </p:nvSpPr>
          <p:spPr>
            <a:xfrm rot="10800000">
              <a:off x="9156699" y="5381203"/>
              <a:ext cx="1304925" cy="838200"/>
            </a:xfrm>
            <a:prstGeom prst="rtTriangl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ый треугольник 11">
              <a:extLst>
                <a:ext uri="{FF2B5EF4-FFF2-40B4-BE49-F238E27FC236}">
                  <a16:creationId xmlns:a16="http://schemas.microsoft.com/office/drawing/2014/main" id="{9405E374-4532-484D-9528-B13E32B26121}"/>
                </a:ext>
              </a:extLst>
            </p:cNvPr>
            <p:cNvSpPr/>
            <p:nvPr/>
          </p:nvSpPr>
          <p:spPr>
            <a:xfrm>
              <a:off x="10461625" y="5381203"/>
              <a:ext cx="1304925" cy="838200"/>
            </a:xfrm>
            <a:prstGeom prst="rtTriangl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ый треугольник 12">
              <a:extLst>
                <a:ext uri="{FF2B5EF4-FFF2-40B4-BE49-F238E27FC236}">
                  <a16:creationId xmlns:a16="http://schemas.microsoft.com/office/drawing/2014/main" id="{F27C2FCC-1DF5-47A5-8004-D34ECC7D3B21}"/>
                </a:ext>
              </a:extLst>
            </p:cNvPr>
            <p:cNvSpPr/>
            <p:nvPr/>
          </p:nvSpPr>
          <p:spPr>
            <a:xfrm rot="10800000">
              <a:off x="10461624" y="5381203"/>
              <a:ext cx="1304925" cy="838200"/>
            </a:xfrm>
            <a:prstGeom prst="rtTriangl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2711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729C2E7-0A2C-4B7C-9F05-441770194A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257" y="523783"/>
            <a:ext cx="3335299" cy="466149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98C4B3ED-1700-4005-A7C6-51E5A6C2FA24}"/>
              </a:ext>
            </a:extLst>
          </p:cNvPr>
          <p:cNvGrpSpPr/>
          <p:nvPr/>
        </p:nvGrpSpPr>
        <p:grpSpPr>
          <a:xfrm>
            <a:off x="1273975" y="5363448"/>
            <a:ext cx="3095625" cy="838200"/>
            <a:chOff x="7820025" y="4943475"/>
            <a:chExt cx="3095625" cy="8382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0ED25D2A-7932-407A-9D94-F4C3AC8EA88F}"/>
                </a:ext>
              </a:extLst>
            </p:cNvPr>
            <p:cNvSpPr/>
            <p:nvPr/>
          </p:nvSpPr>
          <p:spPr>
            <a:xfrm>
              <a:off x="7820025" y="4943475"/>
              <a:ext cx="895350" cy="838200"/>
            </a:xfrm>
            <a:prstGeom prst="rect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319AB66C-BA1F-4E3B-84C9-3765FDBBE3BD}"/>
                </a:ext>
              </a:extLst>
            </p:cNvPr>
            <p:cNvSpPr/>
            <p:nvPr/>
          </p:nvSpPr>
          <p:spPr>
            <a:xfrm>
              <a:off x="10020300" y="4943475"/>
              <a:ext cx="895350" cy="838200"/>
            </a:xfrm>
            <a:prstGeom prst="rect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ый треугольник 5">
              <a:extLst>
                <a:ext uri="{FF2B5EF4-FFF2-40B4-BE49-F238E27FC236}">
                  <a16:creationId xmlns:a16="http://schemas.microsoft.com/office/drawing/2014/main" id="{67A81B20-8C29-43A1-A072-558BBACF2612}"/>
                </a:ext>
              </a:extLst>
            </p:cNvPr>
            <p:cNvSpPr/>
            <p:nvPr/>
          </p:nvSpPr>
          <p:spPr>
            <a:xfrm>
              <a:off x="8715375" y="4943475"/>
              <a:ext cx="1304925" cy="838200"/>
            </a:xfrm>
            <a:prstGeom prst="rtTriangle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ый треугольник 6">
              <a:extLst>
                <a:ext uri="{FF2B5EF4-FFF2-40B4-BE49-F238E27FC236}">
                  <a16:creationId xmlns:a16="http://schemas.microsoft.com/office/drawing/2014/main" id="{D3625609-B8F1-424A-B5E4-57C331CD0F83}"/>
                </a:ext>
              </a:extLst>
            </p:cNvPr>
            <p:cNvSpPr/>
            <p:nvPr/>
          </p:nvSpPr>
          <p:spPr>
            <a:xfrm rot="10800000">
              <a:off x="8715374" y="4943475"/>
              <a:ext cx="1304925" cy="838200"/>
            </a:xfrm>
            <a:prstGeom prst="rtTriangle">
              <a:avLst/>
            </a:prstGeom>
            <a:ln w="28575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6EBDB39-F207-4E57-8A49-EBB5F16432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67" b="90000" l="10000" r="90000">
                        <a14:foregroundMark x1="49333" y1="9917" x2="45556" y2="9667"/>
                        <a14:foregroundMark x1="48111" y1="10000" x2="47000" y2="9667"/>
                        <a14:foregroundMark x1="51889" y1="10833" x2="52333" y2="10667"/>
                        <a14:foregroundMark x1="55333" y1="10917" x2="57000" y2="10917"/>
                        <a14:backgroundMark x1="33333" y1="6583" x2="33333" y2="65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049" y="177653"/>
            <a:ext cx="4438096" cy="5917462"/>
          </a:xfrm>
          <a:prstGeom prst="rect">
            <a:avLst/>
          </a:prstGeom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5A6A87EB-41FA-4550-B18D-AA3F45696535}"/>
              </a:ext>
            </a:extLst>
          </p:cNvPr>
          <p:cNvGrpSpPr/>
          <p:nvPr/>
        </p:nvGrpSpPr>
        <p:grpSpPr>
          <a:xfrm>
            <a:off x="7838949" y="5375511"/>
            <a:ext cx="2609851" cy="838200"/>
            <a:chOff x="9156699" y="5381203"/>
            <a:chExt cx="2609851" cy="838200"/>
          </a:xfrm>
        </p:grpSpPr>
        <p:sp>
          <p:nvSpPr>
            <p:cNvPr id="10" name="Прямоугольный треугольник 9">
              <a:extLst>
                <a:ext uri="{FF2B5EF4-FFF2-40B4-BE49-F238E27FC236}">
                  <a16:creationId xmlns:a16="http://schemas.microsoft.com/office/drawing/2014/main" id="{4FDA2E6A-E357-4319-9B3F-D9539BE8312D}"/>
                </a:ext>
              </a:extLst>
            </p:cNvPr>
            <p:cNvSpPr/>
            <p:nvPr/>
          </p:nvSpPr>
          <p:spPr>
            <a:xfrm>
              <a:off x="9156700" y="5381203"/>
              <a:ext cx="1304925" cy="838200"/>
            </a:xfrm>
            <a:prstGeom prst="rtTriangle">
              <a:avLst/>
            </a:prstGeom>
            <a:ln w="28575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ый треугольник 10">
              <a:extLst>
                <a:ext uri="{FF2B5EF4-FFF2-40B4-BE49-F238E27FC236}">
                  <a16:creationId xmlns:a16="http://schemas.microsoft.com/office/drawing/2014/main" id="{EA88B5C4-51D2-430A-BC9A-B672E06398FC}"/>
                </a:ext>
              </a:extLst>
            </p:cNvPr>
            <p:cNvSpPr/>
            <p:nvPr/>
          </p:nvSpPr>
          <p:spPr>
            <a:xfrm rot="10800000">
              <a:off x="9156699" y="5381203"/>
              <a:ext cx="1304925" cy="838200"/>
            </a:xfrm>
            <a:prstGeom prst="rtTriangle">
              <a:avLst/>
            </a:prstGeom>
            <a:ln w="28575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ый треугольник 11">
              <a:extLst>
                <a:ext uri="{FF2B5EF4-FFF2-40B4-BE49-F238E27FC236}">
                  <a16:creationId xmlns:a16="http://schemas.microsoft.com/office/drawing/2014/main" id="{1BC70EE9-513E-42DD-B8BB-841CA29D77A2}"/>
                </a:ext>
              </a:extLst>
            </p:cNvPr>
            <p:cNvSpPr/>
            <p:nvPr/>
          </p:nvSpPr>
          <p:spPr>
            <a:xfrm>
              <a:off x="10461625" y="5381203"/>
              <a:ext cx="1304925" cy="838200"/>
            </a:xfrm>
            <a:prstGeom prst="rtTriangle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ый треугольник 12">
              <a:extLst>
                <a:ext uri="{FF2B5EF4-FFF2-40B4-BE49-F238E27FC236}">
                  <a16:creationId xmlns:a16="http://schemas.microsoft.com/office/drawing/2014/main" id="{F37CC059-0CB9-4E57-A890-3FB60F017E52}"/>
                </a:ext>
              </a:extLst>
            </p:cNvPr>
            <p:cNvSpPr/>
            <p:nvPr/>
          </p:nvSpPr>
          <p:spPr>
            <a:xfrm rot="10800000">
              <a:off x="10461624" y="5381203"/>
              <a:ext cx="1304925" cy="838200"/>
            </a:xfrm>
            <a:prstGeom prst="rtTriangle">
              <a:avLst/>
            </a:prstGeom>
            <a:ln w="28575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1690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5525F7C-04B1-46E1-BE25-F143E27303A9}"/>
              </a:ext>
            </a:extLst>
          </p:cNvPr>
          <p:cNvSpPr txBox="1"/>
          <p:nvPr/>
        </p:nvSpPr>
        <p:spPr>
          <a:xfrm>
            <a:off x="845597" y="6550223"/>
            <a:ext cx="6094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https://www.youtube.com/watch?v=iP_KYDiyMDs</a:t>
            </a:r>
            <a:endParaRPr lang="ru-RU" sz="1400" dirty="0"/>
          </a:p>
        </p:txBody>
      </p:sp>
      <p:pic>
        <p:nvPicPr>
          <p:cNvPr id="4" name="Мультимедиа в Интернете 3" title="￐ﾟ￐ﾵ￑ﾁ￐ﾵ￐ﾽ￐ﾺ￐ﾸ - ￐ﾐ￐ﾻ￑ﾄ￐ﾰ￐ﾲ￐ﾸ￑ﾂ ￑ﾁ ￐ﾦ￐ﾰ￑ﾀ￐ﾵ￐ﾲ￐ﾽ￐ﾾ￐ﾹ - ￐ﾑ￑ﾃ￐ﾺ￐ﾲ￐ﾰ ￐ﾓ - ￐ﾣ￑ﾇ￐ﾸ￐ﾼ ￐ﾱ￑ﾃ￐ﾺ￐ﾲ￑ﾋ">
            <a:hlinkClick r:id="" action="ppaction://media"/>
            <a:extLst>
              <a:ext uri="{FF2B5EF4-FFF2-40B4-BE49-F238E27FC236}">
                <a16:creationId xmlns:a16="http://schemas.microsoft.com/office/drawing/2014/main" id="{C0A7B296-E448-4E80-8FAB-2DD94818910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96043" y="112894"/>
            <a:ext cx="11393503" cy="64373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260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>
            <a:extLst>
              <a:ext uri="{FF2B5EF4-FFF2-40B4-BE49-F238E27FC236}">
                <a16:creationId xmlns:a16="http://schemas.microsoft.com/office/drawing/2014/main" id="{99A2EB44-62D9-4D6A-AF1E-8E00184AC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4" y="260350"/>
            <a:ext cx="7920037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AutoShape 5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417FDC5-6F44-4494-98A7-A4A0EAEA0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6" y="5445126"/>
            <a:ext cx="504825" cy="504825"/>
          </a:xfrm>
          <a:prstGeom prst="actionButtonBlank">
            <a:avLst/>
          </a:prstGeom>
          <a:solidFill>
            <a:srgbClr val="4A4A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AutoShape 6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0246359-165B-432F-AE69-F0EC1BE07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3339" y="5373689"/>
            <a:ext cx="504825" cy="504825"/>
          </a:xfrm>
          <a:prstGeom prst="actionButtonBlank">
            <a:avLst/>
          </a:prstGeom>
          <a:solidFill>
            <a:srgbClr val="4A4A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AutoShape 7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5D69D842-7050-4B8B-B7A9-C12D60041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7888" y="6165850"/>
            <a:ext cx="576262" cy="503238"/>
          </a:xfrm>
          <a:prstGeom prst="actionButtonHome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534</Words>
  <Application>Microsoft Office PowerPoint</Application>
  <PresentationFormat>Широкоэкранный</PresentationFormat>
  <Paragraphs>37</Paragraphs>
  <Slides>17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Calibri</vt:lpstr>
      <vt:lpstr>Calibri Light</vt:lpstr>
      <vt:lpstr>Segoe Print</vt:lpstr>
      <vt:lpstr>Times New Roman</vt:lpstr>
      <vt:lpstr>Тема Office</vt:lpstr>
      <vt:lpstr>Презентация к уроку русского языка</vt:lpstr>
      <vt:lpstr>Презентация PowerPoint</vt:lpstr>
      <vt:lpstr>Презентация PowerPoint</vt:lpstr>
      <vt:lpstr>Презентация PowerPoint</vt:lpstr>
      <vt:lpstr>Он носит вместо шапки Весёлый колпачок. И ростом он всего лишь С ребячий башмачок. С фонариком и с песней Идёт в лесу ночном. Не ошибёшься, если Ты скажешь: — Это … . </vt:lpstr>
      <vt:lpstr>Он играет понемножку Для прохожих на гармошке. Он построить дом стремится, Чтобы в нем с друзьями жить, А старушка-озорница Не желает с ним дружить. Вам известен, несомненно, Крокодил зеленый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Константин Прыгин</dc:creator>
  <cp:lastModifiedBy>Константин Прыгин</cp:lastModifiedBy>
  <cp:revision>20</cp:revision>
  <dcterms:created xsi:type="dcterms:W3CDTF">2022-01-16T11:06:59Z</dcterms:created>
  <dcterms:modified xsi:type="dcterms:W3CDTF">2022-03-14T13:24:23Z</dcterms:modified>
</cp:coreProperties>
</file>