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6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971" autoAdjust="0"/>
  </p:normalViewPr>
  <p:slideViewPr>
    <p:cSldViewPr>
      <p:cViewPr varScale="1">
        <p:scale>
          <a:sx n="70" d="100"/>
          <a:sy n="70" d="100"/>
        </p:scale>
        <p:origin x="-19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514106-1013-4F51-91EB-E66337F11FFB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7EB7CF-5EB7-413D-9B94-76439B12F6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7EB7CF-5EB7-413D-9B94-76439B12F6B2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7EB7CF-5EB7-413D-9B94-76439B12F6B2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5246-C872-462A-A6DA-CC0552555842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549B-7C29-45C3-891A-2CE790306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5246-C872-462A-A6DA-CC0552555842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549B-7C29-45C3-891A-2CE790306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5246-C872-462A-A6DA-CC0552555842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549B-7C29-45C3-891A-2CE790306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5246-C872-462A-A6DA-CC0552555842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549B-7C29-45C3-891A-2CE790306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5246-C872-462A-A6DA-CC0552555842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549B-7C29-45C3-891A-2CE790306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5246-C872-462A-A6DA-CC0552555842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549B-7C29-45C3-891A-2CE790306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5246-C872-462A-A6DA-CC0552555842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549B-7C29-45C3-891A-2CE790306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5246-C872-462A-A6DA-CC0552555842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549B-7C29-45C3-891A-2CE790306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5246-C872-462A-A6DA-CC0552555842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549B-7C29-45C3-891A-2CE790306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5246-C872-462A-A6DA-CC0552555842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549B-7C29-45C3-891A-2CE790306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5246-C872-462A-A6DA-CC0552555842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7CD549B-7C29-45C3-891A-2CE7903068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9345246-C872-462A-A6DA-CC0552555842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7CD549B-7C29-45C3-891A-2CE79030680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Решение прикладных задач с помощью производной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                                                                             МБОУ СОШ №199</a:t>
            </a:r>
          </a:p>
          <a:p>
            <a:r>
              <a:rPr lang="ru-RU" sz="1800" dirty="0" smtClean="0"/>
              <a:t>                                                                                  г.Новосибирск</a:t>
            </a:r>
          </a:p>
          <a:p>
            <a:r>
              <a:rPr lang="ru-RU" sz="1500" dirty="0" smtClean="0"/>
              <a:t>                                                                                               Учитель математики </a:t>
            </a:r>
          </a:p>
          <a:p>
            <a:r>
              <a:rPr lang="ru-RU" sz="1500" dirty="0" smtClean="0"/>
              <a:t>                                                             высшей квалификационной категории</a:t>
            </a:r>
          </a:p>
          <a:p>
            <a:r>
              <a:rPr lang="ru-RU" sz="1600" dirty="0" smtClean="0"/>
              <a:t>                                                                       </a:t>
            </a:r>
            <a:r>
              <a:rPr lang="ru-RU" sz="1600" dirty="0" err="1" smtClean="0"/>
              <a:t>Гаврош</a:t>
            </a:r>
            <a:r>
              <a:rPr lang="ru-RU" sz="1600" dirty="0" smtClean="0"/>
              <a:t> Ольга Владимировна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№1</a:t>
            </a:r>
            <a:br>
              <a:rPr lang="ru-RU" sz="2000" dirty="0" smtClean="0"/>
            </a:br>
            <a:r>
              <a:rPr lang="ru-RU" sz="2000" dirty="0" smtClean="0"/>
              <a:t>Прямоугольников с периметром 2р имеется бесконечное множество. Выделить из этого множества прямоугольник с наибольшей площадью.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Решение: </a:t>
            </a:r>
            <a:r>
              <a:rPr lang="ru-RU" sz="2000" dirty="0" err="1" smtClean="0"/>
              <a:t>х</a:t>
            </a:r>
            <a:r>
              <a:rPr lang="ru-RU" sz="2000" dirty="0" smtClean="0"/>
              <a:t>- длина одной стороны</a:t>
            </a:r>
          </a:p>
          <a:p>
            <a:pPr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( </a:t>
            </a:r>
            <a:r>
              <a:rPr lang="ru-RU" sz="2000" dirty="0" err="1" smtClean="0"/>
              <a:t>р-х</a:t>
            </a:r>
            <a:r>
              <a:rPr lang="ru-RU" sz="2000" dirty="0" smtClean="0"/>
              <a:t>) –длина другой стороны</a:t>
            </a:r>
          </a:p>
          <a:p>
            <a:pPr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</a:t>
            </a:r>
            <a:r>
              <a:rPr lang="ru-RU" sz="2000" dirty="0" err="1" smtClean="0"/>
              <a:t>х</a:t>
            </a:r>
            <a:r>
              <a:rPr lang="ru-RU" sz="2000" dirty="0" smtClean="0"/>
              <a:t>(</a:t>
            </a:r>
            <a:r>
              <a:rPr lang="ru-RU" sz="2000" dirty="0" err="1" smtClean="0"/>
              <a:t>р-х</a:t>
            </a:r>
            <a:r>
              <a:rPr lang="ru-RU" sz="2000" dirty="0" smtClean="0"/>
              <a:t>) - площадь прямоугольника</a:t>
            </a:r>
          </a:p>
          <a:p>
            <a:pPr>
              <a:buNone/>
            </a:pPr>
            <a:r>
              <a:rPr lang="en-US" sz="2000" dirty="0" smtClean="0"/>
              <a:t>S</a:t>
            </a:r>
            <a:r>
              <a:rPr lang="el-GR" sz="2000" dirty="0" smtClean="0"/>
              <a:t>´</a:t>
            </a:r>
            <a:r>
              <a:rPr lang="ru-RU" sz="2000" dirty="0" smtClean="0"/>
              <a:t>(</a:t>
            </a:r>
            <a:r>
              <a:rPr lang="ru-RU" sz="2000" dirty="0" err="1" smtClean="0"/>
              <a:t>х</a:t>
            </a:r>
            <a:r>
              <a:rPr lang="ru-RU" sz="2000" dirty="0" smtClean="0"/>
              <a:t>) </a:t>
            </a:r>
            <a:r>
              <a:rPr lang="en-US" sz="2000" dirty="0" smtClean="0"/>
              <a:t>= </a:t>
            </a:r>
            <a:r>
              <a:rPr lang="ru-RU" sz="2000" dirty="0" err="1" smtClean="0"/>
              <a:t>р</a:t>
            </a:r>
            <a:r>
              <a:rPr lang="ru-RU" sz="2000" dirty="0" smtClean="0"/>
              <a:t> - 2х, </a:t>
            </a:r>
            <a:r>
              <a:rPr lang="ru-RU" sz="2000" dirty="0" err="1" smtClean="0"/>
              <a:t>х</a:t>
            </a:r>
            <a:r>
              <a:rPr lang="ru-RU" sz="2000" dirty="0" smtClean="0"/>
              <a:t> Є  [0; </a:t>
            </a:r>
            <a:r>
              <a:rPr lang="ru-RU" sz="2000" dirty="0" err="1" smtClean="0"/>
              <a:t>р</a:t>
            </a:r>
            <a:r>
              <a:rPr lang="ru-RU" sz="2000" dirty="0" smtClean="0"/>
              <a:t>]</a:t>
            </a:r>
          </a:p>
          <a:p>
            <a:pPr>
              <a:buNone/>
            </a:pPr>
            <a:r>
              <a:rPr lang="en-US" sz="2000" dirty="0" smtClean="0"/>
              <a:t>S</a:t>
            </a:r>
            <a:r>
              <a:rPr lang="el-GR" sz="2000" dirty="0" smtClean="0"/>
              <a:t>´</a:t>
            </a:r>
            <a:r>
              <a:rPr lang="ru-RU" sz="2000" dirty="0" smtClean="0"/>
              <a:t>(</a:t>
            </a:r>
            <a:r>
              <a:rPr lang="ru-RU" sz="2000" dirty="0" err="1" smtClean="0"/>
              <a:t>х</a:t>
            </a:r>
            <a:r>
              <a:rPr lang="ru-RU" sz="2000" dirty="0" smtClean="0"/>
              <a:t>)</a:t>
            </a:r>
            <a:r>
              <a:rPr lang="en-US" sz="2000" dirty="0" smtClean="0"/>
              <a:t>=</a:t>
            </a:r>
            <a:r>
              <a:rPr lang="ru-RU" sz="2000" dirty="0" smtClean="0"/>
              <a:t> 0, х=р</a:t>
            </a:r>
            <a:r>
              <a:rPr lang="ru-RU" sz="2000" dirty="0" smtClean="0">
                <a:latin typeface="Calibri"/>
              </a:rPr>
              <a:t>⁄2 – в данной точке функция достигает наибольшего значения.</a:t>
            </a:r>
          </a:p>
          <a:p>
            <a:pPr>
              <a:buNone/>
            </a:pPr>
            <a:endParaRPr lang="ru-RU" sz="2000" dirty="0">
              <a:latin typeface="Calibri"/>
            </a:endParaRPr>
          </a:p>
          <a:p>
            <a:pPr>
              <a:buNone/>
            </a:pPr>
            <a:endParaRPr lang="ru-RU" sz="2000" dirty="0" smtClean="0">
              <a:latin typeface="Calibri"/>
            </a:endParaRPr>
          </a:p>
          <a:p>
            <a:pPr>
              <a:buNone/>
            </a:pPr>
            <a:endParaRPr lang="ru-RU" sz="2000" dirty="0">
              <a:latin typeface="Calibri"/>
            </a:endParaRPr>
          </a:p>
          <a:p>
            <a:pPr>
              <a:buNone/>
            </a:pPr>
            <a:r>
              <a:rPr lang="ru-RU" sz="2000" dirty="0" smtClean="0">
                <a:latin typeface="Calibri"/>
              </a:rPr>
              <a:t>Ответ: </a:t>
            </a:r>
            <a:r>
              <a:rPr lang="ru-RU" sz="2000" dirty="0">
                <a:latin typeface="Calibri"/>
              </a:rPr>
              <a:t>П</a:t>
            </a:r>
            <a:r>
              <a:rPr lang="ru-RU" sz="2000" dirty="0" smtClean="0">
                <a:latin typeface="Calibri"/>
              </a:rPr>
              <a:t>рямоугольником </a:t>
            </a:r>
            <a:r>
              <a:rPr lang="ru-RU" sz="2000" dirty="0" smtClean="0"/>
              <a:t>с наибольшей площадью является квадрат со стороной р</a:t>
            </a:r>
            <a:r>
              <a:rPr lang="ru-RU" sz="2000" dirty="0"/>
              <a:t>⁄2 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 smtClean="0"/>
              <a:t>№2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2000" dirty="0" smtClean="0"/>
              <a:t>Из круга радиуса </a:t>
            </a:r>
            <a:r>
              <a:rPr lang="en-US" sz="2000" dirty="0" smtClean="0"/>
              <a:t>r </a:t>
            </a:r>
            <a:r>
              <a:rPr lang="ru-RU" sz="2000" dirty="0" smtClean="0"/>
              <a:t>вырезают симметричную звезду (рис.1), и четыре вершины </a:t>
            </a:r>
            <a:r>
              <a:rPr lang="en-US" sz="2000" dirty="0" smtClean="0"/>
              <a:t>A,B,C,D</a:t>
            </a:r>
            <a:r>
              <a:rPr lang="ru-RU" sz="2000" dirty="0" smtClean="0"/>
              <a:t> соединяют в вершину, образуя правильную пирамиду, в основании которой- квадрат (рис.2). Какой наибольший объем возможен?</a:t>
            </a:r>
            <a:endParaRPr lang="ru-RU" sz="5400" dirty="0"/>
          </a:p>
        </p:txBody>
      </p:sp>
      <p:pic>
        <p:nvPicPr>
          <p:cNvPr id="7" name="Picture 2" descr="C:\Users\Дима\Desktop\img03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348880"/>
            <a:ext cx="3682752" cy="2376264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067944" y="1916832"/>
            <a:ext cx="4752528" cy="403244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r>
              <a:rPr lang="ru-RU" sz="1200" dirty="0" smtClean="0"/>
              <a:t>Х- сторона квадрата</a:t>
            </a:r>
          </a:p>
          <a:p>
            <a:pPr>
              <a:buNone/>
            </a:pPr>
            <a:r>
              <a:rPr lang="en-US" sz="1200" dirty="0" smtClean="0"/>
              <a:t>V =</a:t>
            </a:r>
            <a:r>
              <a:rPr lang="ru-RU" sz="1200" dirty="0" smtClean="0"/>
              <a:t>1</a:t>
            </a:r>
            <a:r>
              <a:rPr lang="en-US" sz="1200" dirty="0" smtClean="0"/>
              <a:t> </a:t>
            </a:r>
            <a:r>
              <a:rPr lang="ru-RU" sz="1200" dirty="0" smtClean="0"/>
              <a:t>∕3 х</a:t>
            </a:r>
            <a:r>
              <a:rPr lang="ru-RU" sz="1200" baseline="30000" dirty="0" smtClean="0"/>
              <a:t>2</a:t>
            </a:r>
            <a:r>
              <a:rPr lang="ru-RU" sz="1200" dirty="0" smtClean="0"/>
              <a:t> ОВ –объем</a:t>
            </a:r>
          </a:p>
          <a:p>
            <a:pPr>
              <a:buNone/>
            </a:pPr>
            <a:r>
              <a:rPr lang="ru-RU" sz="1200" dirty="0" smtClean="0"/>
              <a:t>Рассмотрим треугольник ОВК. В нем: ОК= х: 2, ВК= </a:t>
            </a:r>
            <a:r>
              <a:rPr lang="en-US" sz="1200" dirty="0" smtClean="0"/>
              <a:t>r </a:t>
            </a:r>
            <a:r>
              <a:rPr lang="ru-RU" sz="1200" dirty="0" smtClean="0"/>
              <a:t>– х:2</a:t>
            </a:r>
          </a:p>
          <a:p>
            <a:pPr>
              <a:buNone/>
            </a:pPr>
            <a:r>
              <a:rPr lang="ru-RU" sz="1200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sz="1200" dirty="0"/>
          </a:p>
        </p:txBody>
      </p:sp>
      <p:pic>
        <p:nvPicPr>
          <p:cNvPr id="1026" name="Picture 2" descr="C:\Users\Дима\Desktop\img0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3140968"/>
            <a:ext cx="4279860" cy="273630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899592" y="6381328"/>
            <a:ext cx="525658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Ответ: х=4</a:t>
            </a:r>
            <a:r>
              <a:rPr lang="en-US" dirty="0" smtClean="0"/>
              <a:t>r</a:t>
            </a:r>
            <a:r>
              <a:rPr lang="ru-RU" dirty="0" smtClean="0"/>
              <a:t>/5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№3</a:t>
            </a:r>
            <a:b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Найдите наибольший объем цилиндра, вписанного в данный конус</a:t>
            </a:r>
            <a:endParaRPr lang="ru-RU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Дима\Desktop\img0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1"/>
            <a:ext cx="8064896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№4</a:t>
            </a:r>
            <a:br>
              <a:rPr lang="ru-RU" sz="2000" dirty="0" smtClean="0"/>
            </a:br>
            <a:r>
              <a:rPr lang="ru-RU" sz="2000" dirty="0" smtClean="0"/>
              <a:t>В  шар вписана правильная треугольная призма. Какой наибольший объем может иметь призма?</a:t>
            </a:r>
            <a:endParaRPr lang="ru-RU" sz="2000" dirty="0"/>
          </a:p>
        </p:txBody>
      </p:sp>
      <p:pic>
        <p:nvPicPr>
          <p:cNvPr id="2050" name="Picture 2" descr="C:\Users\Дима\Desktop\img0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44824"/>
            <a:ext cx="8208912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№5</a:t>
            </a:r>
            <a:br>
              <a:rPr lang="ru-RU" sz="1800" dirty="0" smtClean="0"/>
            </a:br>
            <a:r>
              <a:rPr lang="ru-RU" sz="1800" dirty="0" smtClean="0"/>
              <a:t>400-метровая беговая площадка состоит из двух параллельных прямых и двух полукругов. Какой радиус должен иметь полукруг, для того, чтобы игровая площадка имела наибольшую площадь?</a:t>
            </a:r>
            <a:endParaRPr lang="ru-RU" sz="1800" dirty="0"/>
          </a:p>
        </p:txBody>
      </p:sp>
      <p:pic>
        <p:nvPicPr>
          <p:cNvPr id="3074" name="Picture 2" descr="C:\Users\Дима\Desktop\img0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53608"/>
            <a:ext cx="8496944" cy="46437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36104"/>
          </a:xfrm>
        </p:spPr>
        <p:txBody>
          <a:bodyPr>
            <a:normAutofit/>
          </a:bodyPr>
          <a:lstStyle/>
          <a:p>
            <a:r>
              <a:rPr lang="ru-RU" sz="1600" dirty="0" smtClean="0"/>
              <a:t>№6</a:t>
            </a:r>
            <a:br>
              <a:rPr lang="ru-RU" sz="1600" dirty="0" smtClean="0"/>
            </a:br>
            <a:r>
              <a:rPr lang="ru-RU" sz="2000" dirty="0" smtClean="0"/>
              <a:t>Из квадратного листа жести со стороной 3 м требуется изготовить бак с квадратным основанием без крышки наибольшего объема.</a:t>
            </a:r>
            <a:endParaRPr lang="ru-RU" sz="1600" dirty="0"/>
          </a:p>
        </p:txBody>
      </p:sp>
      <p:pic>
        <p:nvPicPr>
          <p:cNvPr id="1026" name="Picture 2" descr="C:\Users\Дима\Desktop\img0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84785"/>
            <a:ext cx="8424936" cy="48398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2008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Задачи для самостоятельного решения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+mj-lt"/>
              </a:rPr>
              <a:t>1.На странице книги печатный текст должен занимать (вместе с промежутками между строками)</a:t>
            </a:r>
            <a:r>
              <a:rPr lang="en-US" dirty="0" smtClean="0">
                <a:latin typeface="+mj-lt"/>
              </a:rPr>
              <a:t> S </a:t>
            </a:r>
            <a:r>
              <a:rPr lang="ru-RU" dirty="0" smtClean="0">
                <a:latin typeface="+mj-lt"/>
              </a:rPr>
              <a:t>см</a:t>
            </a:r>
            <a:r>
              <a:rPr lang="ru-RU" baseline="30000" dirty="0" smtClean="0">
                <a:latin typeface="+mj-lt"/>
              </a:rPr>
              <a:t>2</a:t>
            </a:r>
            <a:r>
              <a:rPr lang="ru-RU" dirty="0" smtClean="0">
                <a:latin typeface="+mj-lt"/>
              </a:rPr>
              <a:t>. Ширина полей на странице слева и справа должна быть равна</a:t>
            </a:r>
            <a:r>
              <a:rPr lang="en-US" dirty="0" smtClean="0">
                <a:latin typeface="+mj-lt"/>
              </a:rPr>
              <a:t> k</a:t>
            </a:r>
            <a:r>
              <a:rPr lang="ru-RU" dirty="0" smtClean="0">
                <a:latin typeface="+mj-lt"/>
              </a:rPr>
              <a:t> см, а сверху и снизу –</a:t>
            </a:r>
            <a:r>
              <a:rPr lang="en-US" dirty="0" smtClean="0">
                <a:latin typeface="+mj-lt"/>
              </a:rPr>
              <a:t> d</a:t>
            </a:r>
            <a:r>
              <a:rPr lang="ru-RU" dirty="0" smtClean="0">
                <a:latin typeface="+mj-lt"/>
              </a:rPr>
              <a:t> см. Если принимать во внимание только экономию бумаги, то каковы должны быть наиболее выгодные размеры страницы?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2. Буровая вышка расположена в поле в 9км от ближайшей точки шоссе. С буровой надо направить курьера в пункт, расположенный по шоссе в 15 км от упомянутой точки (считаем шоссе прямолинейным). Скорость курьера на велосипеде по полю 8 км/ч, а по шоссе 10 км/ч. К какой точке шоссе ему надо ехать, чтобы в кратчайшее время достичь пункта?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323528" y="481206"/>
            <a:ext cx="864096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Представьте число 52 в виде суммы трех положительных чисел  так, чтобы сумма квадратов всех слагаемых была     наименьшей, а отношение первого числа ко второму было равно 1:3.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latin typeface="Calibri"/>
                <a:ea typeface="Times New Roman" pitchFamily="18" charset="0"/>
                <a:cs typeface="Times New Roman" pitchFamily="18" charset="0"/>
              </a:rPr>
              <a:t>4.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Число 42 представьте в виде суммы трех положительных 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слагаемых так. Чтобы отношение первого числа ко второму было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равно 3:4, а произведение всех трех чисел было наибольшим.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latin typeface="Calibri"/>
                <a:ea typeface="Times New Roman" pitchFamily="18" charset="0"/>
                <a:cs typeface="Times New Roman" pitchFamily="18" charset="0"/>
              </a:rPr>
              <a:t>5.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Произведение трех последовательных членов геометрической прогрессии с отрицательным  знаменателем равно 343. Найдите наибольшую сумму этих трех членов среди всех прогрессий, обладающих указанными свойствами.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latin typeface="Calibri"/>
                <a:ea typeface="Times New Roman" pitchFamily="18" charset="0"/>
                <a:cs typeface="Times New Roman" pitchFamily="18" charset="0"/>
              </a:rPr>
              <a:t>6.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Участок в форме прямоугольника площадью 800 огорожен 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с трех сторон забором. Найдите наименьшую длину забора.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467544" y="645435"/>
            <a:ext cx="828092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latin typeface="Calibri"/>
                <a:ea typeface="Times New Roman" pitchFamily="18" charset="0"/>
                <a:cs typeface="Times New Roman" pitchFamily="18" charset="0"/>
              </a:rPr>
              <a:t>7.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Периметр параллелограмма с острым углом 30˚ равен 4. Найти максимально возможное значение площади параллелограмма.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8. В пирамиде SABC  ребра SA и BC образуют угол 60˚, SA=4,  BC=6√3. Найдите наименьшую площадь сечения пирамиды плоскостью, параллельной SA и BC.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latin typeface="Calibri"/>
                <a:ea typeface="Times New Roman" pitchFamily="18" charset="0"/>
                <a:cs typeface="Times New Roman" pitchFamily="18" charset="0"/>
              </a:rPr>
              <a:t>9.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Определите наименьшую суммарную длину всех ребер прямоугольного параллелепипеда, полная поверхность которого равна 600 см2, если основание его является квадратом.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latin typeface="Calibri"/>
                <a:ea typeface="Times New Roman" pitchFamily="18" charset="0"/>
                <a:cs typeface="Times New Roman" pitchFamily="18" charset="0"/>
              </a:rPr>
              <a:t>10.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Дана прямоугольная система координат  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xOy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 Какую наименьшую площадь может иметь прямоугольный треугольник, на гипотенузе которого лежит точка M (0;1), а катеты лежат на прямых  x=-2 и y=0?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467544" y="433587"/>
            <a:ext cx="8280920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600" dirty="0" smtClean="0">
                <a:latin typeface="Calibri"/>
                <a:ea typeface="Times New Roman" pitchFamily="18" charset="0"/>
                <a:cs typeface="Times New Roman" pitchFamily="18" charset="0"/>
              </a:rPr>
              <a:t>11.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Автомобиль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находится в степи в точке М, отстоящей от ближайшей точки А автотрассы на 60 км. Водитель должен попасть в точку В автотрассы, отстоящую от точки М на 110 км. Водитель подсчитал, что если он сначала доедет до точки С, которая находится на автотрассе между точками А и В, а затем по автотрассе до точки В, то на весь путь он потратит наименьшее время. Найдите расстояние от А до С, считая, что автомобиль движется по степи прямолинейно со скоростью 30км/ч, по автотрассе со скоростью 50км/ч, а автотрасса – прямая линия.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dirty="0" smtClean="0">
                <a:latin typeface="Calibri"/>
                <a:ea typeface="Times New Roman" pitchFamily="18" charset="0"/>
                <a:cs typeface="Times New Roman" pitchFamily="18" charset="0"/>
              </a:rPr>
              <a:t>12.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Имеются три сплава. Первый сплав содержит 10% золота, 40% серебра и 50% меди, второй – 20% серебра и 80% меди, третий – 20% золота, 30% серебра и 50%меди. Из них получили новый сплав, содержащий 5% золота. Какое наибольшее и какое наименьшее процентное содержание серебра может быть в новом сплаве?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dirty="0" smtClean="0">
                <a:latin typeface="Calibri"/>
                <a:ea typeface="Times New Roman" pitchFamily="18" charset="0"/>
                <a:cs typeface="Times New Roman" pitchFamily="18" charset="0"/>
              </a:rPr>
              <a:t>13.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Имеются три раствора. Первый содержит 80% спирта и 20% воды, второй – поровну глицерина и воды, третий – по 10% спирта и глицерина и  80% воды. Из них необходимо приготовить новый  раствор, содержащий 40% воды. Какое наибольшее и какое наименьшее процентное содержание глицерина может быть в этом новом растворе?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Пути развития  математики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/>
              <a:t> </a:t>
            </a:r>
            <a:endParaRPr lang="ru-RU" dirty="0"/>
          </a:p>
          <a:p>
            <a:r>
              <a:rPr lang="ru-RU" dirty="0"/>
              <a:t>Прикладной </a:t>
            </a:r>
            <a:r>
              <a:rPr lang="ru-RU" sz="2400" dirty="0"/>
              <a:t>(внешний –связан с необходимостью решать задачи, лежащие вне математики </a:t>
            </a:r>
            <a:r>
              <a:rPr lang="ru-RU" sz="2400" dirty="0" smtClean="0"/>
              <a:t>: </a:t>
            </a:r>
            <a:r>
              <a:rPr lang="ru-RU" sz="2400" dirty="0"/>
              <a:t>счет предметов, измерение площадей и объемов , задачи экономики и техники)</a:t>
            </a:r>
            <a:endParaRPr lang="ru-RU" dirty="0"/>
          </a:p>
          <a:p>
            <a:r>
              <a:rPr lang="ru-RU" dirty="0"/>
              <a:t>Теоретический </a:t>
            </a:r>
            <a:r>
              <a:rPr lang="ru-RU" sz="2400" dirty="0"/>
              <a:t>(внутренний – вытекает из необходимости систематизации найденных математических фактов </a:t>
            </a:r>
            <a:r>
              <a:rPr lang="ru-RU" sz="2400" dirty="0" smtClean="0"/>
              <a:t>: </a:t>
            </a:r>
            <a:r>
              <a:rPr lang="ru-RU" sz="2400" dirty="0"/>
              <a:t>обобщение в теорию, развитие этой теории)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Список литературы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Никольский С.М. Элементы математического анализа. М.: Наука, 1989.</a:t>
            </a:r>
          </a:p>
          <a:p>
            <a:r>
              <a:rPr lang="ru-RU" dirty="0" smtClean="0"/>
              <a:t>2. </a:t>
            </a:r>
            <a:r>
              <a:rPr lang="ru-RU" dirty="0" err="1" smtClean="0"/>
              <a:t>Баврин</a:t>
            </a:r>
            <a:r>
              <a:rPr lang="ru-RU" dirty="0" smtClean="0"/>
              <a:t> И.И. Высшая математика. М.: Просвещение, 2010.</a:t>
            </a:r>
          </a:p>
          <a:p>
            <a:r>
              <a:rPr lang="ru-RU" dirty="0" smtClean="0"/>
              <a:t>3. Алимов Ш.А., Колягин Ю.М. и др. Алгебра и начала анализа: учебник для 10-11 </a:t>
            </a:r>
            <a:r>
              <a:rPr lang="ru-RU" dirty="0" err="1" smtClean="0"/>
              <a:t>кл</a:t>
            </a:r>
            <a:r>
              <a:rPr lang="ru-RU" dirty="0" smtClean="0"/>
              <a:t>. М.: Просвещение, 2018.</a:t>
            </a:r>
          </a:p>
          <a:p>
            <a:r>
              <a:rPr lang="ru-RU" dirty="0" smtClean="0"/>
              <a:t>4. Мордкович А.Г. и др. Алгебра и начала анализа: учебник для 10-11 </a:t>
            </a:r>
            <a:r>
              <a:rPr lang="ru-RU" dirty="0" err="1" smtClean="0"/>
              <a:t>кл</a:t>
            </a:r>
            <a:r>
              <a:rPr lang="ru-RU" dirty="0" smtClean="0"/>
              <a:t>. М.: Просвещение, 2019.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/>
              <a:t> 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100" b="1" dirty="0" smtClean="0"/>
              <a:t>Функции прикладной направленности </a:t>
            </a:r>
            <a:r>
              <a:rPr lang="ru-RU" sz="3100" b="1" dirty="0" smtClean="0"/>
              <a:t>математики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412776"/>
            <a:ext cx="82809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dirty="0" smtClean="0"/>
              <a:t> формирование  навыков целеустремлённого составления и анализа математических моделей реальных задач;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      формирование навыков отбора данных, нужных для решения  задачи, прикидке их необходимой точности;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      обучение выбору заранее не заданного метода исследования;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      обучение решению задач, требующих для этого предварительного вывода аналитических зависимостей, задач, решение которых требует знаний из различных  разделов курса;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      формирование привычки доведения решения задачи до практически приемлемого результата;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      формирование навыков прикидки и оценки порядков величин, действий с различными величинами, методам контроля правильности решения.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Особенность прикладных задач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/>
              <a:t> </a:t>
            </a:r>
            <a:r>
              <a:rPr lang="ru-RU" sz="2800" dirty="0" smtClean="0"/>
              <a:t>    при </a:t>
            </a:r>
            <a:r>
              <a:rPr lang="ru-RU" sz="2800" dirty="0"/>
              <a:t>их решении наряду с индуктивными рассуждениями и дедуктивной логикой входят также и правдоподобные рассуждения         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dirty="0"/>
              <a:t>( утверждения, справедливые в типичных случаях, доводы, основанные на аналогии, численном или физическом эксперименте, которые неприемлемы в  чистой математике, но способствуют наведению на доказательство</a:t>
            </a:r>
            <a:r>
              <a:rPr lang="ru-RU" sz="2800" dirty="0" smtClean="0"/>
              <a:t>)</a:t>
            </a:r>
            <a:endParaRPr lang="ru-RU" sz="28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5841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Рекомендации </a:t>
            </a:r>
            <a:r>
              <a:rPr lang="ru-RU" sz="3600" b="1" dirty="0" smtClean="0"/>
              <a:t>по составлению прикладных задач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При </a:t>
            </a:r>
            <a:r>
              <a:rPr lang="ru-RU" dirty="0"/>
              <a:t>составлении текста прикладной задачи следует применять различные формулировки условий, в том числе формулировки , в которых существенно выделена описательная часть, формулировки-рассказы, задачи-расчеты, и др., избегая однообразия, шаблона;</a:t>
            </a:r>
          </a:p>
          <a:p>
            <a:pPr lvl="0"/>
            <a:r>
              <a:rPr lang="ru-RU" dirty="0"/>
              <a:t> с целью обеспечения наглядности и лаконичности формулировок часто следует переносить некоторые элементы из словесной формулировки в чертеж, схему, диаграмму и т. д.  и, показывая учащимся «чертёж –условие», добиваться  самостоятельного решения;</a:t>
            </a:r>
          </a:p>
          <a:p>
            <a:pPr lvl="0"/>
            <a:r>
              <a:rPr lang="ru-RU" dirty="0"/>
              <a:t>следует понимать , что  задачи прикладного характера не могут составлять отдельную дидактическую единицу, они могут быть встроены в другие содержательно-методические линии.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Этапы решения прикладной 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создание </a:t>
            </a:r>
            <a:r>
              <a:rPr lang="ru-RU" dirty="0"/>
              <a:t>математической модели,</a:t>
            </a:r>
          </a:p>
          <a:p>
            <a:pPr lvl="0"/>
            <a:r>
              <a:rPr lang="ru-RU" dirty="0"/>
              <a:t>решение собственно математической задачи внутри построенной модели,</a:t>
            </a:r>
          </a:p>
          <a:p>
            <a:pPr lvl="0"/>
            <a:r>
              <a:rPr lang="ru-RU" dirty="0"/>
              <a:t>перенос полученных результатов в практику.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370416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100" b="1" dirty="0" smtClean="0"/>
              <a:t>Возможные </a:t>
            </a:r>
            <a:r>
              <a:rPr lang="ru-RU" sz="3100" b="1" dirty="0" smtClean="0"/>
              <a:t>темы для составления прикладных задач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>
              <a:buNone/>
            </a:pPr>
            <a:r>
              <a:rPr lang="ru-RU" b="1" dirty="0" smtClean="0"/>
              <a:t> </a:t>
            </a:r>
            <a:r>
              <a:rPr lang="ru-RU" dirty="0" smtClean="0"/>
              <a:t> </a:t>
            </a:r>
            <a:endParaRPr lang="ru-RU" dirty="0"/>
          </a:p>
          <a:p>
            <a:pPr lvl="0"/>
            <a:r>
              <a:rPr lang="ru-RU" dirty="0" smtClean="0"/>
              <a:t>оптимизация семейного бюджета,</a:t>
            </a:r>
            <a:endParaRPr lang="ru-RU" dirty="0"/>
          </a:p>
          <a:p>
            <a:pPr lvl="0"/>
            <a:r>
              <a:rPr lang="ru-RU" dirty="0" smtClean="0"/>
              <a:t>правильное распределение рабочего времени </a:t>
            </a:r>
            <a:r>
              <a:rPr lang="ru-RU" dirty="0"/>
              <a:t>и </a:t>
            </a:r>
            <a:r>
              <a:rPr lang="ru-RU" dirty="0" smtClean="0"/>
              <a:t>времени </a:t>
            </a:r>
            <a:r>
              <a:rPr lang="ru-RU" dirty="0"/>
              <a:t>отдыха,</a:t>
            </a:r>
          </a:p>
          <a:p>
            <a:pPr lvl="0"/>
            <a:r>
              <a:rPr lang="ru-RU" dirty="0" smtClean="0"/>
              <a:t>критическое ориентирование </a:t>
            </a:r>
            <a:r>
              <a:rPr lang="ru-RU" dirty="0"/>
              <a:t>в статистической, экономической и логической информации, </a:t>
            </a:r>
          </a:p>
          <a:p>
            <a:pPr lvl="0"/>
            <a:r>
              <a:rPr lang="ru-RU" dirty="0" smtClean="0"/>
              <a:t>правильная оценка рентабельности </a:t>
            </a:r>
            <a:r>
              <a:rPr lang="ru-RU" dirty="0"/>
              <a:t>возможных деловых партнеров и предложений,</a:t>
            </a:r>
          </a:p>
          <a:p>
            <a:pPr lvl="0"/>
            <a:r>
              <a:rPr lang="ru-RU" dirty="0" smtClean="0"/>
              <a:t>проведение несложных инженерных </a:t>
            </a:r>
            <a:r>
              <a:rPr lang="ru-RU" dirty="0"/>
              <a:t>и </a:t>
            </a:r>
            <a:r>
              <a:rPr lang="ru-RU" dirty="0" smtClean="0"/>
              <a:t>технических расчетов </a:t>
            </a:r>
            <a:r>
              <a:rPr lang="ru-RU" dirty="0"/>
              <a:t>для практических </a:t>
            </a:r>
            <a:r>
              <a:rPr lang="ru-RU" dirty="0" smtClean="0"/>
              <a:t>задач,</a:t>
            </a:r>
          </a:p>
          <a:p>
            <a:pPr lvl="0"/>
            <a:r>
              <a:rPr lang="ru-RU" dirty="0"/>
              <a:t>н</a:t>
            </a:r>
            <a:r>
              <a:rPr lang="ru-RU" dirty="0" smtClean="0"/>
              <a:t>ахождение наилучшего </a:t>
            </a:r>
            <a:r>
              <a:rPr lang="ru-RU" dirty="0"/>
              <a:t>или </a:t>
            </a:r>
            <a:r>
              <a:rPr lang="ru-RU" dirty="0" smtClean="0"/>
              <a:t>оптимального значения </a:t>
            </a:r>
            <a:r>
              <a:rPr lang="ru-RU" dirty="0"/>
              <a:t>показателя: наивысшую производительность труда, максимальную прибыль, максимальный выпуск, минимальные издержки и т. д.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Среди </a:t>
            </a:r>
            <a:r>
              <a:rPr lang="ru-RU" dirty="0"/>
              <a:t>многих задач, решаемых с помощью производных, </a:t>
            </a:r>
            <a:r>
              <a:rPr lang="ru-RU" dirty="0" smtClean="0"/>
              <a:t>наиболее важной является задача нахождения экстремума функции и связанная с ней задача нахождения наибольшего (наименьшего) значения соответствующих функций. </a:t>
            </a:r>
            <a:r>
              <a:rPr lang="ru-RU" dirty="0"/>
              <a:t>В задачах, встречающихся на практике, часто функция не дается </a:t>
            </a:r>
            <a:r>
              <a:rPr lang="ru-RU" dirty="0" smtClean="0"/>
              <a:t>готовым выражением. В таких случаях по условию задачи нужно составить соотношение, связывающее функцию с тем переменным, от которого зависит максимум или минимум функции.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В презентации </a:t>
            </a:r>
            <a:r>
              <a:rPr lang="ru-RU" dirty="0"/>
              <a:t>рассмотрены прикладные задачи, способы решения которых можно использовать для решения нестандартных задач по алгебре и началам анализа, при подготовке к государственной итоговой аттестации, внешнему независимому оцениванию.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</TotalTime>
  <Words>1138</Words>
  <Application>Microsoft Office PowerPoint</Application>
  <PresentationFormat>Экран (4:3)</PresentationFormat>
  <Paragraphs>85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Решение прикладных задач с помощью производной</vt:lpstr>
      <vt:lpstr>Пути развития  математики</vt:lpstr>
      <vt:lpstr>                     Функции прикладной направленности математики </vt:lpstr>
      <vt:lpstr>Особенность прикладных задач</vt:lpstr>
      <vt:lpstr>       Рекомендации по составлению прикладных задач </vt:lpstr>
      <vt:lpstr>Этапы решения прикладной задачи</vt:lpstr>
      <vt:lpstr>       Возможные темы для составления прикладных задач </vt:lpstr>
      <vt:lpstr>Слайд 8</vt:lpstr>
      <vt:lpstr>Слайд 9</vt:lpstr>
      <vt:lpstr>№1 Прямоугольников с периметром 2р имеется бесконечное множество. Выделить из этого множества прямоугольник с наибольшей площадью.</vt:lpstr>
      <vt:lpstr>№2 Из круга радиуса r вырезают симметричную звезду (рис.1), и четыре вершины A,B,C,D соединяют в вершину, образуя правильную пирамиду, в основании которой- квадрат (рис.2). Какой наибольший объем возможен?</vt:lpstr>
      <vt:lpstr>№3 Найдите наибольший объем цилиндра, вписанного в данный конус</vt:lpstr>
      <vt:lpstr>№4 В  шар вписана правильная треугольная призма. Какой наибольший объем может иметь призма?</vt:lpstr>
      <vt:lpstr>№5 400-метровая беговая площадка состоит из двух параллельных прямых и двух полукругов. Какой радиус должен иметь полукруг, для того, чтобы игровая площадка имела наибольшую площадь?</vt:lpstr>
      <vt:lpstr>№6 Из квадратного листа жести со стороной 3 м требуется изготовить бак с квадратным основанием без крышки наибольшего объема.</vt:lpstr>
      <vt:lpstr>Задачи для самостоятельного решения</vt:lpstr>
      <vt:lpstr>Слайд 17</vt:lpstr>
      <vt:lpstr>Слайд 18</vt:lpstr>
      <vt:lpstr>Слайд 19</vt:lpstr>
      <vt:lpstr>Список литературы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прикладных задач с помощью производной</dc:title>
  <dc:creator>Дима</dc:creator>
  <cp:lastModifiedBy>Дима</cp:lastModifiedBy>
  <cp:revision>32</cp:revision>
  <dcterms:created xsi:type="dcterms:W3CDTF">2019-11-25T03:35:47Z</dcterms:created>
  <dcterms:modified xsi:type="dcterms:W3CDTF">2019-11-25T10:01:08Z</dcterms:modified>
</cp:coreProperties>
</file>