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63" r:id="rId3"/>
    <p:sldId id="272" r:id="rId4"/>
    <p:sldId id="273" r:id="rId5"/>
    <p:sldId id="274" r:id="rId6"/>
    <p:sldId id="275" r:id="rId7"/>
    <p:sldId id="277" r:id="rId8"/>
    <p:sldId id="276" r:id="rId9"/>
    <p:sldId id="291" r:id="rId10"/>
    <p:sldId id="292" r:id="rId11"/>
    <p:sldId id="278" r:id="rId12"/>
    <p:sldId id="262" r:id="rId13"/>
    <p:sldId id="266" r:id="rId14"/>
    <p:sldId id="267" r:id="rId15"/>
    <p:sldId id="282" r:id="rId16"/>
    <p:sldId id="279" r:id="rId17"/>
    <p:sldId id="290" r:id="rId18"/>
    <p:sldId id="293" r:id="rId19"/>
    <p:sldId id="295" r:id="rId20"/>
    <p:sldId id="281" r:id="rId21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Comic Sans MS" panose="030F0702030302020204" pitchFamily="66" charset="0"/>
      <p:regular r:id="rId26"/>
      <p:bold r:id="rId27"/>
      <p:italic r:id="rId28"/>
      <p:boldItalic r:id="rId29"/>
    </p:embeddedFont>
    <p:embeddedFont>
      <p:font typeface="Segoe Script" panose="030B0504020000000003" pitchFamily="66" charset="0"/>
      <p:regular r:id="rId30"/>
      <p:bold r:id="rId31"/>
    </p:embeddedFont>
    <p:embeddedFont>
      <p:font typeface="Tahoma" panose="020B0604030504040204" pitchFamily="34" charset="0"/>
      <p:regular r:id="rId32"/>
      <p:bold r:id="rId33"/>
    </p:embeddedFont>
  </p:embeddedFontLst>
  <p:custDataLst>
    <p:tags r:id="rId34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68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149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3A0C5-B94F-4EC4-8248-763E0140A8A0}" type="datetimeFigureOut">
              <a:rPr lang="ru-RU"/>
              <a:pPr>
                <a:defRPr/>
              </a:pPr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FC53B-4902-450F-8AD2-CF5492B952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99271-8139-4359-BE2E-9A339D879A6E}" type="datetimeFigureOut">
              <a:rPr lang="ru-RU"/>
              <a:pPr>
                <a:defRPr/>
              </a:pPr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7AA8B-0FFF-4E29-9D51-29AA249B11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781D9-57FC-41D3-82D7-07C6DBEDD053}" type="datetimeFigureOut">
              <a:rPr lang="ru-RU"/>
              <a:pPr>
                <a:defRPr/>
              </a:pPr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32621-95C1-45FA-88F1-206A33C633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CFA44-8CD5-44A2-9AA8-0574D06F0DC6}" type="datetimeFigureOut">
              <a:rPr lang="ru-RU"/>
              <a:pPr>
                <a:defRPr/>
              </a:pPr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74114-7CF5-4692-ACF2-DDF909B3CE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BB443-5C45-4540-8C31-F31AA67C3B5D}" type="datetimeFigureOut">
              <a:rPr lang="ru-RU"/>
              <a:pPr>
                <a:defRPr/>
              </a:pPr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B638C-8420-403E-B07D-EF8A9D27DE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FE42E-5FDA-4BCE-BAA6-DD1E151CC0F2}" type="datetimeFigureOut">
              <a:rPr lang="ru-RU"/>
              <a:pPr>
                <a:defRPr/>
              </a:pPr>
              <a:t>14.11.2018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B8124-1DB4-4A98-A750-6049FE1AAD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4CD44-2217-4D03-BAD4-F3448A3F36D9}" type="datetimeFigureOut">
              <a:rPr lang="ru-RU"/>
              <a:pPr>
                <a:defRPr/>
              </a:pPr>
              <a:t>14.11.2018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3EF83-0DBA-420D-BFEB-8C5F00C144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ACA9B-C813-41BE-ABB8-1F3C85F75B03}" type="datetimeFigureOut">
              <a:rPr lang="ru-RU"/>
              <a:pPr>
                <a:defRPr/>
              </a:pPr>
              <a:t>14.11.2018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EFE2E-D5CE-49ED-B9AF-BD1BF68C82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4F96E-A384-4AD2-A662-CF998E004C32}" type="datetimeFigureOut">
              <a:rPr lang="ru-RU"/>
              <a:pPr>
                <a:defRPr/>
              </a:pPr>
              <a:t>14.11.2018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F8E8B-760B-45E2-9062-F9267FB265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9AB75-074A-438A-94AD-84E67071FA8D}" type="datetimeFigureOut">
              <a:rPr lang="ru-RU"/>
              <a:pPr>
                <a:defRPr/>
              </a:pPr>
              <a:t>14.11.2018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C60D0-6444-41CA-A9FF-61AF9769B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28B39-F75E-4747-A4C7-8430EBF94933}" type="datetimeFigureOut">
              <a:rPr lang="ru-RU"/>
              <a:pPr>
                <a:defRPr/>
              </a:pPr>
              <a:t>14.11.2018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378E5-68D7-40B2-9954-54873E295B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901B080-85CE-4DF1-9EED-261D4C1D5C07}" type="datetimeFigureOut">
              <a:rPr lang="ru-RU"/>
              <a:pPr>
                <a:defRPr/>
              </a:pPr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C01BEE3-4B21-4F99-8958-B5105EF7E3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Relationship Id="rId9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7" Type="http://schemas.openxmlformats.org/officeDocument/2006/relationships/image" Target="../media/image60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9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62.jpeg"/><Relationship Id="rId7" Type="http://schemas.openxmlformats.org/officeDocument/2006/relationships/image" Target="../media/image66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Relationship Id="rId9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9.jpeg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2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jpeg"/><Relationship Id="rId3" Type="http://schemas.openxmlformats.org/officeDocument/2006/relationships/image" Target="../media/image83.jpeg"/><Relationship Id="rId7" Type="http://schemas.openxmlformats.org/officeDocument/2006/relationships/image" Target="../media/image8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.jpeg"/><Relationship Id="rId5" Type="http://schemas.openxmlformats.org/officeDocument/2006/relationships/image" Target="../media/image85.jpeg"/><Relationship Id="rId10" Type="http://schemas.openxmlformats.org/officeDocument/2006/relationships/image" Target="../media/image90.jpeg"/><Relationship Id="rId4" Type="http://schemas.openxmlformats.org/officeDocument/2006/relationships/image" Target="../media/image84.jpeg"/><Relationship Id="rId9" Type="http://schemas.openxmlformats.org/officeDocument/2006/relationships/image" Target="../media/image8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jpeg"/><Relationship Id="rId3" Type="http://schemas.openxmlformats.org/officeDocument/2006/relationships/image" Target="../media/image92.jpeg"/><Relationship Id="rId7" Type="http://schemas.openxmlformats.org/officeDocument/2006/relationships/image" Target="../media/image95.jpe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4.jpeg"/><Relationship Id="rId5" Type="http://schemas.openxmlformats.org/officeDocument/2006/relationships/slide" Target="slide2.xml"/><Relationship Id="rId10" Type="http://schemas.openxmlformats.org/officeDocument/2006/relationships/image" Target="../media/image98.jpeg"/><Relationship Id="rId4" Type="http://schemas.openxmlformats.org/officeDocument/2006/relationships/image" Target="../media/image93.jpeg"/><Relationship Id="rId9" Type="http://schemas.openxmlformats.org/officeDocument/2006/relationships/image" Target="../media/image9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slide" Target="slide2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836712"/>
            <a:ext cx="7772400" cy="1470025"/>
          </a:xfrm>
        </p:spPr>
        <p:txBody>
          <a:bodyPr/>
          <a:lstStyle/>
          <a:p>
            <a:r>
              <a:rPr lang="ru-RU" sz="5400" dirty="0" smtClean="0">
                <a:solidFill>
                  <a:srgbClr val="F268B7"/>
                </a:solidFill>
                <a:latin typeface="Comic Sans MS" panose="030F0702030302020204" pitchFamily="66" charset="0"/>
              </a:rPr>
              <a:t>Изделия из тесто и как их готовить</a:t>
            </a:r>
            <a:endParaRPr lang="ru-RU" sz="5400" dirty="0">
              <a:solidFill>
                <a:srgbClr val="F268B7"/>
              </a:solidFill>
              <a:latin typeface="Comic Sans MS" panose="030F0702030302020204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30068">
            <a:off x="4873979" y="5068334"/>
            <a:ext cx="1223627" cy="12236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39469">
            <a:off x="5560389" y="3133329"/>
            <a:ext cx="3369928" cy="36450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135272"/>
            <a:ext cx="3218695" cy="241706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62622">
            <a:off x="5017603" y="4483881"/>
            <a:ext cx="852978" cy="85297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18542">
            <a:off x="4456980" y="4863593"/>
            <a:ext cx="701975" cy="701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7"/>
          <p:cNvSpPr txBox="1">
            <a:spLocks noChangeArrowheads="1"/>
          </p:cNvSpPr>
          <p:nvPr/>
        </p:nvSpPr>
        <p:spPr bwMode="auto">
          <a:xfrm>
            <a:off x="642938" y="357188"/>
            <a:ext cx="7858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ahoma" pitchFamily="34" charset="0"/>
                <a:cs typeface="Tahoma" pitchFamily="34" charset="0"/>
              </a:rPr>
              <a:t>Желирующие  вещества, пищевые красители</a:t>
            </a:r>
          </a:p>
        </p:txBody>
      </p:sp>
      <p:sp>
        <p:nvSpPr>
          <p:cNvPr id="12291" name="TextBox 9"/>
          <p:cNvSpPr txBox="1">
            <a:spLocks noChangeArrowheads="1"/>
          </p:cNvSpPr>
          <p:nvPr/>
        </p:nvSpPr>
        <p:spPr bwMode="auto">
          <a:xfrm>
            <a:off x="642938" y="3500438"/>
            <a:ext cx="1571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Желатин </a:t>
            </a:r>
          </a:p>
        </p:txBody>
      </p:sp>
      <p:sp>
        <p:nvSpPr>
          <p:cNvPr id="12292" name="TextBox 10"/>
          <p:cNvSpPr txBox="1">
            <a:spLocks noChangeArrowheads="1"/>
          </p:cNvSpPr>
          <p:nvPr/>
        </p:nvSpPr>
        <p:spPr bwMode="auto">
          <a:xfrm>
            <a:off x="2857500" y="3500438"/>
            <a:ext cx="1571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Агар </a:t>
            </a: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572500" y="6072188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22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1214438"/>
            <a:ext cx="1684338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25" y="1214438"/>
            <a:ext cx="1820863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6" name="TextBox 11"/>
          <p:cNvSpPr txBox="1">
            <a:spLocks noChangeArrowheads="1"/>
          </p:cNvSpPr>
          <p:nvPr/>
        </p:nvSpPr>
        <p:spPr bwMode="auto">
          <a:xfrm>
            <a:off x="4857750" y="1714500"/>
            <a:ext cx="4071938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Агар – </a:t>
            </a:r>
            <a:r>
              <a:rPr lang="ru-RU" b="1">
                <a:latin typeface="Tahoma" pitchFamily="34" charset="0"/>
                <a:cs typeface="Tahoma" pitchFamily="34" charset="0"/>
              </a:rPr>
              <a:t>растительный клей, вырабатываемый из некоторых </a:t>
            </a:r>
          </a:p>
          <a:p>
            <a:r>
              <a:rPr lang="ru-RU" b="1">
                <a:latin typeface="Tahoma" pitchFamily="34" charset="0"/>
                <a:cs typeface="Tahoma" pitchFamily="34" charset="0"/>
              </a:rPr>
              <a:t>видов морских водорослей.  </a:t>
            </a:r>
          </a:p>
        </p:txBody>
      </p:sp>
      <p:pic>
        <p:nvPicPr>
          <p:cNvPr id="1229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25" y="4071938"/>
            <a:ext cx="2503488" cy="188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8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0" y="4071938"/>
            <a:ext cx="3467100" cy="186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9" name="TextBox 14"/>
          <p:cNvSpPr txBox="1">
            <a:spLocks noChangeArrowheads="1"/>
          </p:cNvSpPr>
          <p:nvPr/>
        </p:nvSpPr>
        <p:spPr bwMode="auto">
          <a:xfrm>
            <a:off x="2071688" y="6072188"/>
            <a:ext cx="4000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Пищевые красители 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7"/>
          <p:cNvSpPr txBox="1">
            <a:spLocks noChangeArrowheads="1"/>
          </p:cNvSpPr>
          <p:nvPr/>
        </p:nvSpPr>
        <p:spPr bwMode="auto">
          <a:xfrm>
            <a:off x="2500313" y="207963"/>
            <a:ext cx="4000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ahoma" pitchFamily="34" charset="0"/>
                <a:cs typeface="Tahoma" pitchFamily="34" charset="0"/>
              </a:rPr>
              <a:t>Разрыхлители теста</a:t>
            </a:r>
          </a:p>
        </p:txBody>
      </p:sp>
      <p:sp>
        <p:nvSpPr>
          <p:cNvPr id="13315" name="TextBox 13"/>
          <p:cNvSpPr txBox="1">
            <a:spLocks noChangeArrowheads="1"/>
          </p:cNvSpPr>
          <p:nvPr/>
        </p:nvSpPr>
        <p:spPr bwMode="auto">
          <a:xfrm>
            <a:off x="5705475" y="5770563"/>
            <a:ext cx="21701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Пищевая сода </a:t>
            </a:r>
          </a:p>
        </p:txBody>
      </p:sp>
      <p:sp>
        <p:nvSpPr>
          <p:cNvPr id="13316" name="TextBox 14"/>
          <p:cNvSpPr txBox="1">
            <a:spLocks noChangeArrowheads="1"/>
          </p:cNvSpPr>
          <p:nvPr/>
        </p:nvSpPr>
        <p:spPr bwMode="auto">
          <a:xfrm>
            <a:off x="1916113" y="5751513"/>
            <a:ext cx="13700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Дрожжи</a:t>
            </a:r>
          </a:p>
        </p:txBody>
      </p:sp>
      <p:sp>
        <p:nvSpPr>
          <p:cNvPr id="13317" name="TextBox 15"/>
          <p:cNvSpPr txBox="1">
            <a:spLocks noChangeArrowheads="1"/>
          </p:cNvSpPr>
          <p:nvPr/>
        </p:nvSpPr>
        <p:spPr bwMode="auto">
          <a:xfrm>
            <a:off x="500063" y="1000125"/>
            <a:ext cx="821531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ahoma" pitchFamily="34" charset="0"/>
                <a:cs typeface="Tahoma" pitchFamily="34" charset="0"/>
              </a:rPr>
              <a:t>Мука с водой дает клейкую массу, которая недостаточно хорошо пропекается и после выпечки становится грубой. Изделия из такого теста плохо усваиваются. Чтобы улучшить качество теста, применяют разрыхлители, придающие ему пористость.  В качестве разрыхлителей используют </a:t>
            </a:r>
            <a:r>
              <a:rPr lang="ru-RU" b="1" u="sng">
                <a:latin typeface="Tahoma" pitchFamily="34" charset="0"/>
                <a:cs typeface="Tahoma" pitchFamily="34" charset="0"/>
              </a:rPr>
              <a:t>дрожжи</a:t>
            </a:r>
            <a:r>
              <a:rPr lang="ru-RU" b="1">
                <a:latin typeface="Tahoma" pitchFamily="34" charset="0"/>
                <a:cs typeface="Tahoma" pitchFamily="34" charset="0"/>
              </a:rPr>
              <a:t> (</a:t>
            </a:r>
            <a:r>
              <a:rPr lang="en-US" b="1">
                <a:latin typeface="Tahoma" pitchFamily="34" charset="0"/>
                <a:cs typeface="Tahoma" pitchFamily="34" charset="0"/>
              </a:rPr>
              <a:t>c</a:t>
            </a:r>
            <a:r>
              <a:rPr lang="ru-RU" b="1">
                <a:latin typeface="Tahoma" pitchFamily="34" charset="0"/>
                <a:cs typeface="Tahoma" pitchFamily="34" charset="0"/>
              </a:rPr>
              <a:t>вежие, сухие) и </a:t>
            </a:r>
            <a:r>
              <a:rPr lang="ru-RU" b="1" u="sng">
                <a:latin typeface="Tahoma" pitchFamily="34" charset="0"/>
                <a:cs typeface="Tahoma" pitchFamily="34" charset="0"/>
              </a:rPr>
              <a:t>пищевую соду. </a:t>
            </a:r>
          </a:p>
          <a:p>
            <a:r>
              <a:rPr lang="ru-RU" b="1" u="sng">
                <a:latin typeface="Tahoma" pitchFamily="34" charset="0"/>
                <a:cs typeface="Tahoma" pitchFamily="34" charset="0"/>
              </a:rPr>
              <a:t>Пищевую соду </a:t>
            </a:r>
            <a:r>
              <a:rPr lang="ru-RU" b="1">
                <a:latin typeface="Tahoma" pitchFamily="34" charset="0"/>
                <a:cs typeface="Tahoma" pitchFamily="34" charset="0"/>
              </a:rPr>
              <a:t>как разрыхлитель всегда используют вместе с кислотой. </a:t>
            </a:r>
          </a:p>
        </p:txBody>
      </p:sp>
      <p:pic>
        <p:nvPicPr>
          <p:cNvPr id="133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325" y="3841750"/>
            <a:ext cx="2144713" cy="172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05113" y="3835400"/>
            <a:ext cx="21463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0" y="3533775"/>
            <a:ext cx="1357313" cy="203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1363" y="3819525"/>
            <a:ext cx="1573212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9684568" y="5813426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3600" b="1" smtClean="0">
                <a:latin typeface="Tahoma" pitchFamily="34" charset="0"/>
                <a:cs typeface="Tahoma" pitchFamily="34" charset="0"/>
              </a:rPr>
              <a:t>Виды теста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sz="half" idx="1"/>
          </p:nvPr>
        </p:nvSpPr>
        <p:spPr>
          <a:xfrm>
            <a:off x="500063" y="1214438"/>
            <a:ext cx="4038600" cy="452596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b="1" smtClean="0">
                <a:latin typeface="Tahoma" pitchFamily="34" charset="0"/>
                <a:cs typeface="Tahoma" pitchFamily="34" charset="0"/>
              </a:rPr>
              <a:t>Дрожжевое</a:t>
            </a:r>
          </a:p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/>
            <a:endParaRPr lang="ru-RU" smtClean="0"/>
          </a:p>
        </p:txBody>
      </p:sp>
      <p:sp>
        <p:nvSpPr>
          <p:cNvPr id="15364" name="Содержимое 3"/>
          <p:cNvSpPr>
            <a:spLocks noGrp="1"/>
          </p:cNvSpPr>
          <p:nvPr>
            <p:ph sz="half" idx="2"/>
          </p:nvPr>
        </p:nvSpPr>
        <p:spPr>
          <a:xfrm>
            <a:off x="4714875" y="1214438"/>
            <a:ext cx="4038600" cy="452596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b="1" smtClean="0">
                <a:latin typeface="Tahoma" pitchFamily="34" charset="0"/>
                <a:cs typeface="Tahoma" pitchFamily="34" charset="0"/>
              </a:rPr>
              <a:t>Пресное</a:t>
            </a:r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1536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938338"/>
            <a:ext cx="222567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313" y="2857500"/>
            <a:ext cx="1997075" cy="149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9563" y="4395788"/>
            <a:ext cx="2168525" cy="151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90788" y="5062538"/>
            <a:ext cx="198120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72250" y="3714750"/>
            <a:ext cx="2333625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18125" y="5235575"/>
            <a:ext cx="2638425" cy="140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14938" y="1928813"/>
            <a:ext cx="1649412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9612560" y="5740400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Управляющая кнопка: домой 12">
            <a:hlinkClick r:id="rId9" action="ppaction://hlinksldjump" highlightClick="1"/>
          </p:cNvPr>
          <p:cNvSpPr/>
          <p:nvPr/>
        </p:nvSpPr>
        <p:spPr>
          <a:xfrm>
            <a:off x="-668336" y="5552281"/>
            <a:ext cx="392112" cy="38735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3600" b="1" smtClean="0">
                <a:latin typeface="Tahoma" pitchFamily="34" charset="0"/>
                <a:cs typeface="Tahoma" pitchFamily="34" charset="0"/>
              </a:rPr>
              <a:t>Дрожжевое тесто</a:t>
            </a:r>
          </a:p>
        </p:txBody>
      </p:sp>
      <p:sp>
        <p:nvSpPr>
          <p:cNvPr id="16387" name="TextBox 6"/>
          <p:cNvSpPr txBox="1">
            <a:spLocks noChangeArrowheads="1"/>
          </p:cNvSpPr>
          <p:nvPr/>
        </p:nvSpPr>
        <p:spPr bwMode="auto">
          <a:xfrm>
            <a:off x="357188" y="928688"/>
            <a:ext cx="842962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u="sng">
                <a:latin typeface="Tahoma" pitchFamily="34" charset="0"/>
                <a:cs typeface="Tahoma" pitchFamily="34" charset="0"/>
              </a:rPr>
              <a:t>Дрожжевое тесто </a:t>
            </a:r>
            <a:r>
              <a:rPr lang="ru-RU" sz="2000" b="1">
                <a:latin typeface="Tahoma" pitchFamily="34" charset="0"/>
                <a:cs typeface="Tahoma" pitchFamily="34" charset="0"/>
              </a:rPr>
              <a:t>— готовят из  муки, воды,   дрожжей и используют для приготовления:</a:t>
            </a:r>
            <a:endParaRPr lang="ru-RU" sz="2000" b="1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638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3700" y="1998663"/>
            <a:ext cx="2357438" cy="176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5825" y="1997075"/>
            <a:ext cx="2346325" cy="177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TextBox 10"/>
          <p:cNvSpPr txBox="1">
            <a:spLocks noChangeArrowheads="1"/>
          </p:cNvSpPr>
          <p:nvPr/>
        </p:nvSpPr>
        <p:spPr bwMode="auto">
          <a:xfrm>
            <a:off x="790575" y="3806825"/>
            <a:ext cx="15636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Пирожков</a:t>
            </a:r>
          </a:p>
        </p:txBody>
      </p:sp>
      <p:sp>
        <p:nvSpPr>
          <p:cNvPr id="16391" name="TextBox 11"/>
          <p:cNvSpPr txBox="1">
            <a:spLocks noChangeArrowheads="1"/>
          </p:cNvSpPr>
          <p:nvPr/>
        </p:nvSpPr>
        <p:spPr bwMode="auto">
          <a:xfrm>
            <a:off x="3944938" y="3816350"/>
            <a:ext cx="13096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Пирогов</a:t>
            </a:r>
          </a:p>
        </p:txBody>
      </p:sp>
      <p:sp>
        <p:nvSpPr>
          <p:cNvPr id="16392" name="TextBox 13"/>
          <p:cNvSpPr txBox="1">
            <a:spLocks noChangeArrowheads="1"/>
          </p:cNvSpPr>
          <p:nvPr/>
        </p:nvSpPr>
        <p:spPr bwMode="auto">
          <a:xfrm>
            <a:off x="6937375" y="3816350"/>
            <a:ext cx="13033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Кулебяк</a:t>
            </a:r>
          </a:p>
        </p:txBody>
      </p:sp>
      <p:pic>
        <p:nvPicPr>
          <p:cNvPr id="1639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41700" y="4356100"/>
            <a:ext cx="2316163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5400" y="4357688"/>
            <a:ext cx="24288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5" name="TextBox 17"/>
          <p:cNvSpPr txBox="1">
            <a:spLocks noChangeArrowheads="1"/>
          </p:cNvSpPr>
          <p:nvPr/>
        </p:nvSpPr>
        <p:spPr bwMode="auto">
          <a:xfrm>
            <a:off x="1022350" y="6165850"/>
            <a:ext cx="11001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Пиццы</a:t>
            </a:r>
          </a:p>
        </p:txBody>
      </p:sp>
      <p:sp>
        <p:nvSpPr>
          <p:cNvPr id="16396" name="TextBox 18"/>
          <p:cNvSpPr txBox="1">
            <a:spLocks noChangeArrowheads="1"/>
          </p:cNvSpPr>
          <p:nvPr/>
        </p:nvSpPr>
        <p:spPr bwMode="auto">
          <a:xfrm>
            <a:off x="3973513" y="6151563"/>
            <a:ext cx="1252537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Блинов </a:t>
            </a:r>
          </a:p>
        </p:txBody>
      </p:sp>
      <p:sp>
        <p:nvSpPr>
          <p:cNvPr id="16397" name="TextBox 19"/>
          <p:cNvSpPr txBox="1">
            <a:spLocks noChangeArrowheads="1"/>
          </p:cNvSpPr>
          <p:nvPr/>
        </p:nvSpPr>
        <p:spPr bwMode="auto">
          <a:xfrm>
            <a:off x="7004050" y="6083300"/>
            <a:ext cx="11699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ahoma" pitchFamily="34" charset="0"/>
                <a:cs typeface="Tahoma" pitchFamily="34" charset="0"/>
              </a:rPr>
              <a:t>Оладий </a:t>
            </a:r>
          </a:p>
        </p:txBody>
      </p:sp>
      <p:pic>
        <p:nvPicPr>
          <p:cNvPr id="1639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288" y="4357688"/>
            <a:ext cx="2354262" cy="173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9900592" y="5197479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640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57938" y="2000250"/>
            <a:ext cx="2462212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857250"/>
          </a:xfrm>
        </p:spPr>
        <p:txBody>
          <a:bodyPr/>
          <a:lstStyle/>
          <a:p>
            <a:pPr eaLnBrk="1" hangingPunct="1"/>
            <a:r>
              <a:rPr lang="ru-RU" sz="3600" b="1" smtClean="0">
                <a:latin typeface="Tahoma" pitchFamily="34" charset="0"/>
                <a:cs typeface="Tahoma" pitchFamily="34" charset="0"/>
              </a:rPr>
              <a:t>Пресное  тесто</a:t>
            </a:r>
          </a:p>
        </p:txBody>
      </p:sp>
      <p:sp>
        <p:nvSpPr>
          <p:cNvPr id="22531" name="TextBox 8"/>
          <p:cNvSpPr txBox="1">
            <a:spLocks noChangeArrowheads="1"/>
          </p:cNvSpPr>
          <p:nvPr/>
        </p:nvSpPr>
        <p:spPr bwMode="auto">
          <a:xfrm>
            <a:off x="500063" y="857250"/>
            <a:ext cx="8215312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u="sng">
                <a:latin typeface="Tahoma" pitchFamily="34" charset="0"/>
                <a:cs typeface="Tahoma" pitchFamily="34" charset="0"/>
              </a:rPr>
              <a:t>Пресным</a:t>
            </a:r>
            <a:r>
              <a:rPr lang="ru-RU" b="1">
                <a:latin typeface="Tahoma" pitchFamily="34" charset="0"/>
                <a:cs typeface="Tahoma" pitchFamily="34" charset="0"/>
              </a:rPr>
              <a:t> называют тесто, приготовленное без дрожжей. Это могут быть бисквитное, слоеное, заварное, песочное  и другие виды теста (тесто для пельменей и вареников). </a:t>
            </a:r>
          </a:p>
          <a:p>
            <a:endParaRPr lang="ru-RU" b="1" u="sng">
              <a:latin typeface="Tahoma" pitchFamily="34" charset="0"/>
              <a:cs typeface="Tahoma" pitchFamily="34" charset="0"/>
            </a:endParaRPr>
          </a:p>
          <a:p>
            <a:r>
              <a:rPr lang="ru-RU" b="1" u="sng">
                <a:latin typeface="Tahoma" pitchFamily="34" charset="0"/>
                <a:cs typeface="Tahoma" pitchFamily="34" charset="0"/>
              </a:rPr>
              <a:t>Разрыхлителем</a:t>
            </a:r>
            <a:r>
              <a:rPr lang="ru-RU" b="1">
                <a:latin typeface="Tahoma" pitchFamily="34" charset="0"/>
                <a:cs typeface="Tahoma" pitchFamily="34" charset="0"/>
              </a:rPr>
              <a:t>  для пресного теста служит сода. </a:t>
            </a:r>
          </a:p>
        </p:txBody>
      </p:sp>
      <p:sp>
        <p:nvSpPr>
          <p:cNvPr id="22532" name="TextBox 6"/>
          <p:cNvSpPr txBox="1">
            <a:spLocks noChangeArrowheads="1"/>
          </p:cNvSpPr>
          <p:nvPr/>
        </p:nvSpPr>
        <p:spPr bwMode="auto">
          <a:xfrm>
            <a:off x="500063" y="2524125"/>
            <a:ext cx="8429625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b="1">
                <a:latin typeface="Tahoma" pitchFamily="34" charset="0"/>
                <a:cs typeface="Tahoma" pitchFamily="34" charset="0"/>
              </a:rPr>
              <a:t>Из пресного теста приготавливают: </a:t>
            </a:r>
          </a:p>
        </p:txBody>
      </p:sp>
      <p:sp>
        <p:nvSpPr>
          <p:cNvPr id="22533" name="TextBox 13"/>
          <p:cNvSpPr txBox="1">
            <a:spLocks noChangeArrowheads="1"/>
          </p:cNvSpPr>
          <p:nvPr/>
        </p:nvSpPr>
        <p:spPr bwMode="auto">
          <a:xfrm>
            <a:off x="574675" y="4730750"/>
            <a:ext cx="13096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Печенье</a:t>
            </a:r>
          </a:p>
        </p:txBody>
      </p:sp>
      <p:sp>
        <p:nvSpPr>
          <p:cNvPr id="22534" name="TextBox 14"/>
          <p:cNvSpPr txBox="1">
            <a:spLocks noChangeArrowheads="1"/>
          </p:cNvSpPr>
          <p:nvPr/>
        </p:nvSpPr>
        <p:spPr bwMode="auto">
          <a:xfrm>
            <a:off x="2705100" y="4740275"/>
            <a:ext cx="16303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Пирожные</a:t>
            </a:r>
          </a:p>
        </p:txBody>
      </p:sp>
      <p:sp>
        <p:nvSpPr>
          <p:cNvPr id="22535" name="TextBox 19"/>
          <p:cNvSpPr txBox="1">
            <a:spLocks noChangeArrowheads="1"/>
          </p:cNvSpPr>
          <p:nvPr/>
        </p:nvSpPr>
        <p:spPr bwMode="auto">
          <a:xfrm>
            <a:off x="4937125" y="4732338"/>
            <a:ext cx="1509713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Блинчики</a:t>
            </a:r>
          </a:p>
        </p:txBody>
      </p:sp>
      <p:sp>
        <p:nvSpPr>
          <p:cNvPr id="22536" name="TextBox 20"/>
          <p:cNvSpPr txBox="1">
            <a:spLocks noChangeArrowheads="1"/>
          </p:cNvSpPr>
          <p:nvPr/>
        </p:nvSpPr>
        <p:spPr bwMode="auto">
          <a:xfrm>
            <a:off x="7291388" y="4740275"/>
            <a:ext cx="13525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Пряники</a:t>
            </a:r>
          </a:p>
        </p:txBody>
      </p:sp>
      <p:sp>
        <p:nvSpPr>
          <p:cNvPr id="22537" name="TextBox 21"/>
          <p:cNvSpPr txBox="1">
            <a:spLocks noChangeArrowheads="1"/>
          </p:cNvSpPr>
          <p:nvPr/>
        </p:nvSpPr>
        <p:spPr bwMode="auto">
          <a:xfrm>
            <a:off x="3400425" y="5424488"/>
            <a:ext cx="21431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Другие кондитерские изделия</a:t>
            </a:r>
          </a:p>
        </p:txBody>
      </p:sp>
      <p:pic>
        <p:nvPicPr>
          <p:cNvPr id="225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5" y="3159125"/>
            <a:ext cx="1831975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9025" y="3149600"/>
            <a:ext cx="2009775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97400" y="3149600"/>
            <a:ext cx="21494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67538" y="3149600"/>
            <a:ext cx="1968500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85875" y="5186363"/>
            <a:ext cx="1928813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3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07063" y="5197475"/>
            <a:ext cx="219075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4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15188" y="1500188"/>
            <a:ext cx="1370012" cy="150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9900592" y="5720556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Управляющая кнопка: домой 17">
            <a:hlinkClick r:id="rId9" action="ppaction://hlinksldjump" highlightClick="1"/>
          </p:cNvPr>
          <p:cNvSpPr/>
          <p:nvPr/>
        </p:nvSpPr>
        <p:spPr>
          <a:xfrm>
            <a:off x="-912960" y="5884068"/>
            <a:ext cx="392112" cy="38735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37"/>
          <p:cNvSpPr txBox="1">
            <a:spLocks noChangeArrowheads="1"/>
          </p:cNvSpPr>
          <p:nvPr/>
        </p:nvSpPr>
        <p:spPr bwMode="auto">
          <a:xfrm>
            <a:off x="357188" y="857250"/>
            <a:ext cx="8429625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u="sng">
                <a:latin typeface="Tahoma" pitchFamily="34" charset="0"/>
                <a:cs typeface="Tahoma" pitchFamily="34" charset="0"/>
              </a:rPr>
              <a:t>Бисквитное тесто </a:t>
            </a:r>
            <a:r>
              <a:rPr lang="ru-RU" b="1">
                <a:latin typeface="Tahoma" pitchFamily="34" charset="0"/>
                <a:cs typeface="Tahoma" pitchFamily="34" charset="0"/>
              </a:rPr>
              <a:t>приготавливают без разрыхлителей. Для придания пористой структуры в него вводят  взбитые яйца или яичные белки, которые и являются разрыхлителем. </a:t>
            </a:r>
          </a:p>
          <a:p>
            <a:pPr>
              <a:lnSpc>
                <a:spcPct val="150000"/>
              </a:lnSpc>
            </a:pPr>
            <a:r>
              <a:rPr lang="ru-RU" b="1">
                <a:latin typeface="Tahoma" pitchFamily="34" charset="0"/>
                <a:cs typeface="Tahoma" pitchFamily="34" charset="0"/>
              </a:rPr>
              <a:t>Приготовить бисквит можно двумя способами: </a:t>
            </a:r>
            <a:r>
              <a:rPr lang="ru-RU" b="1" u="sng">
                <a:latin typeface="Tahoma" pitchFamily="34" charset="0"/>
                <a:cs typeface="Tahoma" pitchFamily="34" charset="0"/>
              </a:rPr>
              <a:t>холодным и теплым.</a:t>
            </a:r>
          </a:p>
          <a:p>
            <a:pPr>
              <a:lnSpc>
                <a:spcPct val="150000"/>
              </a:lnSpc>
            </a:pPr>
            <a:endParaRPr lang="ru-RU" b="1" u="sng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ru-RU" b="1" u="sng">
                <a:latin typeface="Tahoma" pitchFamily="34" charset="0"/>
                <a:cs typeface="Tahoma" pitchFamily="34" charset="0"/>
              </a:rPr>
              <a:t>Из бисквитного теста приготавливают:   </a:t>
            </a:r>
            <a:endParaRPr lang="ru-RU" u="sng">
              <a:latin typeface="Tahoma" pitchFamily="34" charset="0"/>
              <a:cs typeface="Tahoma" pitchFamily="34" charset="0"/>
            </a:endParaRPr>
          </a:p>
        </p:txBody>
      </p:sp>
      <p:sp>
        <p:nvSpPr>
          <p:cNvPr id="23555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928688"/>
          </a:xfrm>
        </p:spPr>
        <p:txBody>
          <a:bodyPr/>
          <a:lstStyle/>
          <a:p>
            <a:pPr eaLnBrk="1" hangingPunct="1"/>
            <a:r>
              <a:rPr lang="ru-RU" sz="3600" b="1" smtClean="0">
                <a:latin typeface="Tahoma" pitchFamily="34" charset="0"/>
                <a:cs typeface="Tahoma" pitchFamily="34" charset="0"/>
              </a:rPr>
              <a:t>Бисквитное тесто</a:t>
            </a:r>
          </a:p>
        </p:txBody>
      </p:sp>
      <p:sp>
        <p:nvSpPr>
          <p:cNvPr id="23556" name="TextBox 4"/>
          <p:cNvSpPr txBox="1">
            <a:spLocks noChangeArrowheads="1"/>
          </p:cNvSpPr>
          <p:nvPr/>
        </p:nvSpPr>
        <p:spPr bwMode="auto">
          <a:xfrm>
            <a:off x="877888" y="5511800"/>
            <a:ext cx="8699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Торт </a:t>
            </a:r>
          </a:p>
        </p:txBody>
      </p:sp>
      <p:sp>
        <p:nvSpPr>
          <p:cNvPr id="23557" name="TextBox 9"/>
          <p:cNvSpPr txBox="1">
            <a:spLocks noChangeArrowheads="1"/>
          </p:cNvSpPr>
          <p:nvPr/>
        </p:nvSpPr>
        <p:spPr bwMode="auto">
          <a:xfrm>
            <a:off x="3133725" y="5507038"/>
            <a:ext cx="8048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Кекс</a:t>
            </a:r>
          </a:p>
        </p:txBody>
      </p:sp>
      <p:sp>
        <p:nvSpPr>
          <p:cNvPr id="23558" name="TextBox 11"/>
          <p:cNvSpPr txBox="1">
            <a:spLocks noChangeArrowheads="1"/>
          </p:cNvSpPr>
          <p:nvPr/>
        </p:nvSpPr>
        <p:spPr bwMode="auto">
          <a:xfrm>
            <a:off x="4929188" y="5500688"/>
            <a:ext cx="17065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Пирожные </a:t>
            </a:r>
          </a:p>
        </p:txBody>
      </p:sp>
      <p:sp>
        <p:nvSpPr>
          <p:cNvPr id="23559" name="TextBox 12"/>
          <p:cNvSpPr txBox="1">
            <a:spLocks noChangeArrowheads="1"/>
          </p:cNvSpPr>
          <p:nvPr/>
        </p:nvSpPr>
        <p:spPr bwMode="auto">
          <a:xfrm>
            <a:off x="7450138" y="5502275"/>
            <a:ext cx="9540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Рулет</a:t>
            </a:r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10147300" y="5707063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356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54275" y="3646488"/>
            <a:ext cx="2012950" cy="177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81525" y="3644900"/>
            <a:ext cx="2286000" cy="17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75" y="3654425"/>
            <a:ext cx="1857375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0350" y="3638550"/>
            <a:ext cx="2025650" cy="177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37"/>
          <p:cNvSpPr txBox="1">
            <a:spLocks noChangeArrowheads="1"/>
          </p:cNvSpPr>
          <p:nvPr/>
        </p:nvSpPr>
        <p:spPr bwMode="auto">
          <a:xfrm>
            <a:off x="357188" y="785813"/>
            <a:ext cx="842962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>
                <a:latin typeface="Tahoma" pitchFamily="34" charset="0"/>
                <a:cs typeface="Tahoma" pitchFamily="34" charset="0"/>
              </a:rPr>
              <a:t>Разрыхление этого вида теста достигается благодаря раскатыванию его на очень тонкие слои, отделяемые друг от друга прослойками жира. </a:t>
            </a:r>
          </a:p>
          <a:p>
            <a:pPr>
              <a:lnSpc>
                <a:spcPct val="150000"/>
              </a:lnSpc>
            </a:pPr>
            <a:endParaRPr lang="ru-RU" sz="2000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26627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785813"/>
          </a:xfrm>
        </p:spPr>
        <p:txBody>
          <a:bodyPr/>
          <a:lstStyle/>
          <a:p>
            <a:pPr eaLnBrk="1" hangingPunct="1"/>
            <a:r>
              <a:rPr lang="ru-RU" sz="3600" b="1" smtClean="0">
                <a:latin typeface="Tahoma" pitchFamily="34" charset="0"/>
                <a:cs typeface="Tahoma" pitchFamily="34" charset="0"/>
              </a:rPr>
              <a:t>Слоеное  тесто</a:t>
            </a:r>
          </a:p>
        </p:txBody>
      </p:sp>
      <p:sp>
        <p:nvSpPr>
          <p:cNvPr id="26628" name="Прямоугольник 4"/>
          <p:cNvSpPr>
            <a:spLocks noChangeArrowheads="1"/>
          </p:cNvSpPr>
          <p:nvPr/>
        </p:nvSpPr>
        <p:spPr bwMode="auto">
          <a:xfrm>
            <a:off x="357188" y="2286000"/>
            <a:ext cx="6357937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u="sng">
                <a:latin typeface="Tahoma" pitchFamily="34" charset="0"/>
                <a:cs typeface="Tahoma" pitchFamily="34" charset="0"/>
              </a:rPr>
              <a:t>Из слоеного теста приготавливают:   </a:t>
            </a:r>
            <a:endParaRPr lang="ru-RU" u="sng">
              <a:latin typeface="Tahoma" pitchFamily="34" charset="0"/>
              <a:cs typeface="Tahoma" pitchFamily="34" charset="0"/>
            </a:endParaRPr>
          </a:p>
        </p:txBody>
      </p:sp>
      <p:sp>
        <p:nvSpPr>
          <p:cNvPr id="26629" name="TextBox 5"/>
          <p:cNvSpPr txBox="1">
            <a:spLocks noChangeArrowheads="1"/>
          </p:cNvSpPr>
          <p:nvPr/>
        </p:nvSpPr>
        <p:spPr bwMode="auto">
          <a:xfrm>
            <a:off x="714375" y="5143500"/>
            <a:ext cx="13541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Слоеное</a:t>
            </a:r>
          </a:p>
          <a:p>
            <a:r>
              <a:rPr lang="ru-RU" sz="2000" b="1">
                <a:latin typeface="Tahoma" pitchFamily="34" charset="0"/>
                <a:cs typeface="Tahoma" pitchFamily="34" charset="0"/>
              </a:rPr>
              <a:t> печенье</a:t>
            </a:r>
          </a:p>
        </p:txBody>
      </p:sp>
      <p:sp>
        <p:nvSpPr>
          <p:cNvPr id="26630" name="TextBox 6"/>
          <p:cNvSpPr txBox="1">
            <a:spLocks noChangeArrowheads="1"/>
          </p:cNvSpPr>
          <p:nvPr/>
        </p:nvSpPr>
        <p:spPr bwMode="auto">
          <a:xfrm>
            <a:off x="3119438" y="5183188"/>
            <a:ext cx="11699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Слойки</a:t>
            </a:r>
          </a:p>
        </p:txBody>
      </p:sp>
      <p:sp>
        <p:nvSpPr>
          <p:cNvPr id="26631" name="TextBox 14"/>
          <p:cNvSpPr txBox="1">
            <a:spLocks noChangeArrowheads="1"/>
          </p:cNvSpPr>
          <p:nvPr/>
        </p:nvSpPr>
        <p:spPr bwMode="auto">
          <a:xfrm>
            <a:off x="4951413" y="5175250"/>
            <a:ext cx="16144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Волованы </a:t>
            </a:r>
          </a:p>
        </p:txBody>
      </p:sp>
      <p:sp>
        <p:nvSpPr>
          <p:cNvPr id="26632" name="TextBox 15"/>
          <p:cNvSpPr txBox="1">
            <a:spLocks noChangeArrowheads="1"/>
          </p:cNvSpPr>
          <p:nvPr/>
        </p:nvSpPr>
        <p:spPr bwMode="auto">
          <a:xfrm>
            <a:off x="7150100" y="5175250"/>
            <a:ext cx="1470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Кулебяки</a:t>
            </a:r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10044608" y="5829353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66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3214688"/>
            <a:ext cx="2311400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25" y="3214688"/>
            <a:ext cx="1928813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3" y="3206750"/>
            <a:ext cx="1857375" cy="190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6563" y="3214688"/>
            <a:ext cx="21621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Box 37"/>
          <p:cNvSpPr txBox="1">
            <a:spLocks noChangeArrowheads="1"/>
          </p:cNvSpPr>
          <p:nvPr/>
        </p:nvSpPr>
        <p:spPr bwMode="auto">
          <a:xfrm>
            <a:off x="357188" y="785813"/>
            <a:ext cx="842962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>
                <a:latin typeface="Tahoma" pitchFamily="34" charset="0"/>
                <a:cs typeface="Tahoma" pitchFamily="34" charset="0"/>
              </a:rPr>
              <a:t>Основной разрыхлитель в песочном тесте – масло. Оно придает тесту рассыпчатость, обволакивает частицы муки и не дает им соединиться.  </a:t>
            </a:r>
          </a:p>
          <a:p>
            <a:pPr>
              <a:lnSpc>
                <a:spcPct val="150000"/>
              </a:lnSpc>
            </a:pPr>
            <a:endParaRPr lang="ru-RU" sz="2000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29699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785813"/>
          </a:xfrm>
        </p:spPr>
        <p:txBody>
          <a:bodyPr/>
          <a:lstStyle/>
          <a:p>
            <a:pPr eaLnBrk="1" hangingPunct="1"/>
            <a:r>
              <a:rPr lang="ru-RU" sz="3600" b="1" smtClean="0">
                <a:latin typeface="Tahoma" pitchFamily="34" charset="0"/>
                <a:cs typeface="Tahoma" pitchFamily="34" charset="0"/>
              </a:rPr>
              <a:t>Песочное   тесто</a:t>
            </a:r>
          </a:p>
        </p:txBody>
      </p:sp>
      <p:sp>
        <p:nvSpPr>
          <p:cNvPr id="29700" name="Прямоугольник 4"/>
          <p:cNvSpPr>
            <a:spLocks noChangeArrowheads="1"/>
          </p:cNvSpPr>
          <p:nvPr/>
        </p:nvSpPr>
        <p:spPr bwMode="auto">
          <a:xfrm>
            <a:off x="357188" y="2286000"/>
            <a:ext cx="6357937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u="sng">
                <a:latin typeface="Tahoma" pitchFamily="34" charset="0"/>
                <a:cs typeface="Tahoma" pitchFamily="34" charset="0"/>
              </a:rPr>
              <a:t>Из песочного теста приготавливают:   </a:t>
            </a:r>
            <a:endParaRPr lang="ru-RU" u="sng">
              <a:latin typeface="Tahoma" pitchFamily="34" charset="0"/>
              <a:cs typeface="Tahoma" pitchFamily="34" charset="0"/>
            </a:endParaRPr>
          </a:p>
        </p:txBody>
      </p:sp>
      <p:sp>
        <p:nvSpPr>
          <p:cNvPr id="29701" name="TextBox 5"/>
          <p:cNvSpPr txBox="1">
            <a:spLocks noChangeArrowheads="1"/>
          </p:cNvSpPr>
          <p:nvPr/>
        </p:nvSpPr>
        <p:spPr bwMode="auto">
          <a:xfrm>
            <a:off x="636588" y="5873750"/>
            <a:ext cx="13096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Печенье</a:t>
            </a:r>
          </a:p>
        </p:txBody>
      </p:sp>
      <p:sp>
        <p:nvSpPr>
          <p:cNvPr id="29702" name="TextBox 6"/>
          <p:cNvSpPr txBox="1">
            <a:spLocks noChangeArrowheads="1"/>
          </p:cNvSpPr>
          <p:nvPr/>
        </p:nvSpPr>
        <p:spPr bwMode="auto">
          <a:xfrm>
            <a:off x="3000375" y="5857875"/>
            <a:ext cx="10064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Сочни</a:t>
            </a:r>
          </a:p>
        </p:txBody>
      </p:sp>
      <p:sp>
        <p:nvSpPr>
          <p:cNvPr id="29703" name="TextBox 14"/>
          <p:cNvSpPr txBox="1">
            <a:spLocks noChangeArrowheads="1"/>
          </p:cNvSpPr>
          <p:nvPr/>
        </p:nvSpPr>
        <p:spPr bwMode="auto">
          <a:xfrm>
            <a:off x="4857750" y="5857875"/>
            <a:ext cx="16303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Пирожные</a:t>
            </a:r>
          </a:p>
        </p:txBody>
      </p:sp>
      <p:sp>
        <p:nvSpPr>
          <p:cNvPr id="29704" name="TextBox 15"/>
          <p:cNvSpPr txBox="1">
            <a:spLocks noChangeArrowheads="1"/>
          </p:cNvSpPr>
          <p:nvPr/>
        </p:nvSpPr>
        <p:spPr bwMode="auto">
          <a:xfrm>
            <a:off x="7461250" y="5849938"/>
            <a:ext cx="7953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Торт</a:t>
            </a:r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9959399" y="5900738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970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62213" y="3865563"/>
            <a:ext cx="2100262" cy="177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9238" y="3867150"/>
            <a:ext cx="2011362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8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37100" y="3865563"/>
            <a:ext cx="1935163" cy="177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9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48475" y="3856038"/>
            <a:ext cx="2106613" cy="178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10" name="TextBox 20"/>
          <p:cNvSpPr txBox="1">
            <a:spLocks noChangeArrowheads="1"/>
          </p:cNvSpPr>
          <p:nvPr/>
        </p:nvSpPr>
        <p:spPr bwMode="auto">
          <a:xfrm>
            <a:off x="6286500" y="3429000"/>
            <a:ext cx="14335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Струдель</a:t>
            </a:r>
          </a:p>
        </p:txBody>
      </p:sp>
      <p:pic>
        <p:nvPicPr>
          <p:cNvPr id="29711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00750" y="1714500"/>
            <a:ext cx="1960563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Box 37"/>
          <p:cNvSpPr txBox="1">
            <a:spLocks noChangeArrowheads="1"/>
          </p:cNvSpPr>
          <p:nvPr/>
        </p:nvSpPr>
        <p:spPr bwMode="auto">
          <a:xfrm>
            <a:off x="357188" y="785813"/>
            <a:ext cx="842962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>
                <a:latin typeface="Tahoma" pitchFamily="34" charset="0"/>
                <a:cs typeface="Tahoma" pitchFamily="34" charset="0"/>
              </a:rPr>
              <a:t>Заварное тесто получается путем заваривания муки с водой, маслом и солью и последующего замешивания заварной массы с большим количеством яиц.</a:t>
            </a:r>
          </a:p>
          <a:p>
            <a:pPr>
              <a:lnSpc>
                <a:spcPct val="150000"/>
              </a:lnSpc>
            </a:pPr>
            <a:endParaRPr lang="ru-RU" sz="2000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31747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785813"/>
          </a:xfrm>
        </p:spPr>
        <p:txBody>
          <a:bodyPr/>
          <a:lstStyle/>
          <a:p>
            <a:pPr eaLnBrk="1" hangingPunct="1"/>
            <a:r>
              <a:rPr lang="ru-RU" sz="3600" b="1" smtClean="0">
                <a:latin typeface="Tahoma" pitchFamily="34" charset="0"/>
                <a:cs typeface="Tahoma" pitchFamily="34" charset="0"/>
              </a:rPr>
              <a:t>Заварное тесто</a:t>
            </a:r>
          </a:p>
        </p:txBody>
      </p:sp>
      <p:sp>
        <p:nvSpPr>
          <p:cNvPr id="31748" name="Прямоугольник 4"/>
          <p:cNvSpPr>
            <a:spLocks noChangeArrowheads="1"/>
          </p:cNvSpPr>
          <p:nvPr/>
        </p:nvSpPr>
        <p:spPr bwMode="auto">
          <a:xfrm>
            <a:off x="357188" y="2286000"/>
            <a:ext cx="6357937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u="sng">
                <a:latin typeface="Tahoma" pitchFamily="34" charset="0"/>
                <a:cs typeface="Tahoma" pitchFamily="34" charset="0"/>
              </a:rPr>
              <a:t>Из заварного теста приготавливают:   </a:t>
            </a:r>
            <a:endParaRPr lang="ru-RU" u="sng">
              <a:latin typeface="Tahoma" pitchFamily="34" charset="0"/>
              <a:cs typeface="Tahoma" pitchFamily="34" charset="0"/>
            </a:endParaRPr>
          </a:p>
        </p:txBody>
      </p:sp>
      <p:sp>
        <p:nvSpPr>
          <p:cNvPr id="31749" name="TextBox 5"/>
          <p:cNvSpPr txBox="1">
            <a:spLocks noChangeArrowheads="1"/>
          </p:cNvSpPr>
          <p:nvPr/>
        </p:nvSpPr>
        <p:spPr bwMode="auto">
          <a:xfrm>
            <a:off x="765175" y="5511800"/>
            <a:ext cx="17065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Пирожные </a:t>
            </a:r>
          </a:p>
        </p:txBody>
      </p:sp>
      <p:sp>
        <p:nvSpPr>
          <p:cNvPr id="31750" name="TextBox 6"/>
          <p:cNvSpPr txBox="1">
            <a:spLocks noChangeArrowheads="1"/>
          </p:cNvSpPr>
          <p:nvPr/>
        </p:nvSpPr>
        <p:spPr bwMode="auto">
          <a:xfrm>
            <a:off x="3784600" y="5514975"/>
            <a:ext cx="13843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Печенье </a:t>
            </a:r>
          </a:p>
        </p:txBody>
      </p:sp>
      <p:sp>
        <p:nvSpPr>
          <p:cNvPr id="31751" name="TextBox 14"/>
          <p:cNvSpPr txBox="1">
            <a:spLocks noChangeArrowheads="1"/>
          </p:cNvSpPr>
          <p:nvPr/>
        </p:nvSpPr>
        <p:spPr bwMode="auto">
          <a:xfrm>
            <a:off x="6992938" y="5503863"/>
            <a:ext cx="8715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Торт </a:t>
            </a:r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10044608" y="5911850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175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8475" y="3228975"/>
            <a:ext cx="2298700" cy="206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63" y="3225800"/>
            <a:ext cx="2235200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50" y="3216275"/>
            <a:ext cx="264795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928688" y="0"/>
            <a:ext cx="7072312" cy="14287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3600" b="1" dirty="0">
                <a:latin typeface="Tahoma" pitchFamily="34" charset="0"/>
                <a:ea typeface="+mj-ea"/>
                <a:cs typeface="Tahoma" pitchFamily="34" charset="0"/>
              </a:rPr>
              <a:t>Виды начинок для </a:t>
            </a:r>
            <a:r>
              <a:rPr lang="ru-RU" sz="3600" b="1" dirty="0">
                <a:latin typeface="Tahoma" pitchFamily="34" charset="0"/>
                <a:cs typeface="Tahoma" pitchFamily="34" charset="0"/>
              </a:rPr>
              <a:t>изделий </a:t>
            </a:r>
          </a:p>
          <a:p>
            <a:pPr algn="ctr">
              <a:defRPr/>
            </a:pPr>
            <a:r>
              <a:rPr lang="ru-RU" sz="3600" b="1" dirty="0">
                <a:latin typeface="Tahoma" pitchFamily="34" charset="0"/>
                <a:cs typeface="Tahoma" pitchFamily="34" charset="0"/>
              </a:rPr>
              <a:t>из теста</a:t>
            </a:r>
            <a:endParaRPr lang="ru-RU" sz="3600" b="1" dirty="0">
              <a:latin typeface="Tahoma" pitchFamily="34" charset="0"/>
              <a:ea typeface="+mj-ea"/>
              <a:cs typeface="Tahoma" pitchFamily="34" charset="0"/>
            </a:endParaRPr>
          </a:p>
        </p:txBody>
      </p:sp>
      <p:sp>
        <p:nvSpPr>
          <p:cNvPr id="34819" name="TextBox 4"/>
          <p:cNvSpPr txBox="1">
            <a:spLocks noChangeArrowheads="1"/>
          </p:cNvSpPr>
          <p:nvPr/>
        </p:nvSpPr>
        <p:spPr bwMode="auto">
          <a:xfrm>
            <a:off x="687388" y="3289300"/>
            <a:ext cx="14097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Начинка </a:t>
            </a:r>
          </a:p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из мяса </a:t>
            </a:r>
          </a:p>
        </p:txBody>
      </p:sp>
      <p:sp>
        <p:nvSpPr>
          <p:cNvPr id="34820" name="TextBox 8"/>
          <p:cNvSpPr txBox="1">
            <a:spLocks noChangeArrowheads="1"/>
          </p:cNvSpPr>
          <p:nvPr/>
        </p:nvSpPr>
        <p:spPr bwMode="auto">
          <a:xfrm>
            <a:off x="2549525" y="3295650"/>
            <a:ext cx="21034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Начинка из </a:t>
            </a:r>
          </a:p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субпродуктов </a:t>
            </a:r>
          </a:p>
        </p:txBody>
      </p:sp>
      <p:sp>
        <p:nvSpPr>
          <p:cNvPr id="34821" name="TextBox 9"/>
          <p:cNvSpPr txBox="1">
            <a:spLocks noChangeArrowheads="1"/>
          </p:cNvSpPr>
          <p:nvPr/>
        </p:nvSpPr>
        <p:spPr bwMode="auto">
          <a:xfrm>
            <a:off x="4789488" y="3306763"/>
            <a:ext cx="1838325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Начинка </a:t>
            </a:r>
          </a:p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из круп,яиц </a:t>
            </a:r>
          </a:p>
        </p:txBody>
      </p:sp>
      <p:sp>
        <p:nvSpPr>
          <p:cNvPr id="34822" name="TextBox 10"/>
          <p:cNvSpPr txBox="1">
            <a:spLocks noChangeArrowheads="1"/>
          </p:cNvSpPr>
          <p:nvPr/>
        </p:nvSpPr>
        <p:spPr bwMode="auto">
          <a:xfrm>
            <a:off x="7046913" y="3276600"/>
            <a:ext cx="15684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Начинка </a:t>
            </a:r>
          </a:p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из грибов </a:t>
            </a:r>
          </a:p>
        </p:txBody>
      </p:sp>
      <p:sp>
        <p:nvSpPr>
          <p:cNvPr id="34823" name="TextBox 12"/>
          <p:cNvSpPr txBox="1">
            <a:spLocks noChangeArrowheads="1"/>
          </p:cNvSpPr>
          <p:nvPr/>
        </p:nvSpPr>
        <p:spPr bwMode="auto">
          <a:xfrm>
            <a:off x="642938" y="6000750"/>
            <a:ext cx="15922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Начинка </a:t>
            </a:r>
          </a:p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из овощей</a:t>
            </a:r>
          </a:p>
        </p:txBody>
      </p:sp>
      <p:sp>
        <p:nvSpPr>
          <p:cNvPr id="34824" name="TextBox 16"/>
          <p:cNvSpPr txBox="1">
            <a:spLocks noChangeArrowheads="1"/>
          </p:cNvSpPr>
          <p:nvPr/>
        </p:nvSpPr>
        <p:spPr bwMode="auto">
          <a:xfrm>
            <a:off x="2724150" y="5999163"/>
            <a:ext cx="16113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Начинка </a:t>
            </a:r>
          </a:p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из творога</a:t>
            </a:r>
          </a:p>
        </p:txBody>
      </p:sp>
      <p:sp>
        <p:nvSpPr>
          <p:cNvPr id="34825" name="TextBox 17"/>
          <p:cNvSpPr txBox="1">
            <a:spLocks noChangeArrowheads="1"/>
          </p:cNvSpPr>
          <p:nvPr/>
        </p:nvSpPr>
        <p:spPr bwMode="auto">
          <a:xfrm>
            <a:off x="4857750" y="6038850"/>
            <a:ext cx="17002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Начинка </a:t>
            </a:r>
          </a:p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из фруктов</a:t>
            </a:r>
          </a:p>
        </p:txBody>
      </p:sp>
      <p:sp>
        <p:nvSpPr>
          <p:cNvPr id="34826" name="TextBox 18"/>
          <p:cNvSpPr txBox="1">
            <a:spLocks noChangeArrowheads="1"/>
          </p:cNvSpPr>
          <p:nvPr/>
        </p:nvSpPr>
        <p:spPr bwMode="auto">
          <a:xfrm>
            <a:off x="6867525" y="5978525"/>
            <a:ext cx="21002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Начинка из </a:t>
            </a:r>
          </a:p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орехов и мака</a:t>
            </a:r>
          </a:p>
        </p:txBody>
      </p:sp>
      <p:sp>
        <p:nvSpPr>
          <p:cNvPr id="20" name="Управляющая кнопка: домой 19">
            <a:hlinkClick r:id="rId2" action="ppaction://hlinksldjump" highlightClick="1"/>
          </p:cNvPr>
          <p:cNvSpPr/>
          <p:nvPr/>
        </p:nvSpPr>
        <p:spPr>
          <a:xfrm>
            <a:off x="-1015205" y="5735638"/>
            <a:ext cx="392112" cy="38735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482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1300163"/>
            <a:ext cx="2159000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88" y="1300163"/>
            <a:ext cx="1928812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1300163"/>
            <a:ext cx="1909763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1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65925" y="1300163"/>
            <a:ext cx="2081213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2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50" y="4065588"/>
            <a:ext cx="214312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3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14875" y="4071938"/>
            <a:ext cx="1970088" cy="190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4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58000" y="4071938"/>
            <a:ext cx="20002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5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643188" y="4071938"/>
            <a:ext cx="1931987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latin typeface="Segoe Script" panose="030B0504020000000003" pitchFamily="66" charset="0"/>
                <a:cs typeface="Tahoma" pitchFamily="34" charset="0"/>
              </a:rPr>
              <a:t>Инструменты и приспособления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527050" y="1000125"/>
            <a:ext cx="8229600" cy="48260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2400" b="1" dirty="0" smtClean="0">
                <a:latin typeface="Segoe Script" panose="030B0504020000000003" pitchFamily="66" charset="0"/>
                <a:cs typeface="Tahoma" pitchFamily="34" charset="0"/>
              </a:rPr>
              <a:t>Листы и противни</a:t>
            </a:r>
          </a:p>
        </p:txBody>
      </p:sp>
      <p:pic>
        <p:nvPicPr>
          <p:cNvPr id="410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5488" y="1714500"/>
            <a:ext cx="304800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0" y="1714500"/>
            <a:ext cx="3071813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Содержимое 2"/>
          <p:cNvSpPr txBox="1">
            <a:spLocks/>
          </p:cNvSpPr>
          <p:nvPr/>
        </p:nvSpPr>
        <p:spPr bwMode="auto">
          <a:xfrm>
            <a:off x="500063" y="3571875"/>
            <a:ext cx="82296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ru-RU" sz="2400" b="1" dirty="0">
                <a:latin typeface="Segoe Script" panose="030B0504020000000003" pitchFamily="66" charset="0"/>
                <a:cs typeface="Tahoma" pitchFamily="34" charset="0"/>
              </a:rPr>
              <a:t>Формы для выпечки</a:t>
            </a:r>
          </a:p>
        </p:txBody>
      </p:sp>
      <p:pic>
        <p:nvPicPr>
          <p:cNvPr id="410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" y="4143375"/>
            <a:ext cx="307181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27688" y="4143375"/>
            <a:ext cx="2674937" cy="214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10044608" y="5659239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2" name="Управляющая кнопка: домой 11">
            <a:hlinkClick r:id="" action="ppaction://noaction" highlightClick="1"/>
          </p:cNvPr>
          <p:cNvSpPr/>
          <p:nvPr/>
        </p:nvSpPr>
        <p:spPr>
          <a:xfrm>
            <a:off x="-900608" y="6030973"/>
            <a:ext cx="392112" cy="38735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  <p:bldP spid="410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625" y="69850"/>
            <a:ext cx="8229600" cy="928688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4400" b="1" dirty="0">
                <a:latin typeface="+mn-lt"/>
              </a:rPr>
              <a:t>Украшения для изделий из теста</a:t>
            </a:r>
          </a:p>
        </p:txBody>
      </p:sp>
      <p:pic>
        <p:nvPicPr>
          <p:cNvPr id="3584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1071563"/>
            <a:ext cx="2071688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54613" y="1079500"/>
            <a:ext cx="13906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68613" y="1100138"/>
            <a:ext cx="18573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6" name="TextBox 6"/>
          <p:cNvSpPr txBox="1">
            <a:spLocks noChangeArrowheads="1"/>
          </p:cNvSpPr>
          <p:nvPr/>
        </p:nvSpPr>
        <p:spPr bwMode="auto">
          <a:xfrm>
            <a:off x="717550" y="3094038"/>
            <a:ext cx="1701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Марципан  </a:t>
            </a:r>
          </a:p>
        </p:txBody>
      </p:sp>
      <p:sp>
        <p:nvSpPr>
          <p:cNvPr id="35847" name="TextBox 7"/>
          <p:cNvSpPr txBox="1">
            <a:spLocks noChangeArrowheads="1"/>
          </p:cNvSpPr>
          <p:nvPr/>
        </p:nvSpPr>
        <p:spPr bwMode="auto">
          <a:xfrm>
            <a:off x="5186650" y="3082925"/>
            <a:ext cx="138531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latin typeface="Tahoma" pitchFamily="34" charset="0"/>
                <a:cs typeface="Tahoma" pitchFamily="34" charset="0"/>
              </a:rPr>
              <a:t>Мастика </a:t>
            </a:r>
            <a:endParaRPr lang="ru-RU" sz="20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5848" name="TextBox 8"/>
          <p:cNvSpPr txBox="1">
            <a:spLocks noChangeArrowheads="1"/>
          </p:cNvSpPr>
          <p:nvPr/>
        </p:nvSpPr>
        <p:spPr bwMode="auto">
          <a:xfrm>
            <a:off x="3159125" y="3071813"/>
            <a:ext cx="1371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Фрукты  </a:t>
            </a:r>
          </a:p>
        </p:txBody>
      </p:sp>
      <p:sp>
        <p:nvSpPr>
          <p:cNvPr id="35849" name="TextBox 14"/>
          <p:cNvSpPr txBox="1">
            <a:spLocks noChangeArrowheads="1"/>
          </p:cNvSpPr>
          <p:nvPr/>
        </p:nvSpPr>
        <p:spPr bwMode="auto">
          <a:xfrm>
            <a:off x="561975" y="5703888"/>
            <a:ext cx="1990725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Рисовальная </a:t>
            </a:r>
          </a:p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масса  </a:t>
            </a:r>
          </a:p>
        </p:txBody>
      </p:sp>
      <p:sp>
        <p:nvSpPr>
          <p:cNvPr id="35850" name="TextBox 15"/>
          <p:cNvSpPr txBox="1">
            <a:spLocks noChangeArrowheads="1"/>
          </p:cNvSpPr>
          <p:nvPr/>
        </p:nvSpPr>
        <p:spPr bwMode="auto">
          <a:xfrm>
            <a:off x="2946400" y="5707063"/>
            <a:ext cx="18319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Штрейзель  </a:t>
            </a:r>
          </a:p>
        </p:txBody>
      </p:sp>
      <p:sp>
        <p:nvSpPr>
          <p:cNvPr id="35851" name="TextBox 16"/>
          <p:cNvSpPr txBox="1">
            <a:spLocks noChangeArrowheads="1"/>
          </p:cNvSpPr>
          <p:nvPr/>
        </p:nvSpPr>
        <p:spPr bwMode="auto">
          <a:xfrm>
            <a:off x="5121275" y="5684838"/>
            <a:ext cx="16462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Карамель  </a:t>
            </a:r>
          </a:p>
        </p:txBody>
      </p:sp>
      <p:sp>
        <p:nvSpPr>
          <p:cNvPr id="35852" name="TextBox 17"/>
          <p:cNvSpPr txBox="1">
            <a:spLocks noChangeArrowheads="1"/>
          </p:cNvSpPr>
          <p:nvPr/>
        </p:nvSpPr>
        <p:spPr bwMode="auto">
          <a:xfrm>
            <a:off x="7189788" y="5676900"/>
            <a:ext cx="1498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Шоколад </a:t>
            </a:r>
          </a:p>
        </p:txBody>
      </p:sp>
      <p:sp>
        <p:nvSpPr>
          <p:cNvPr id="35853" name="TextBox 18"/>
          <p:cNvSpPr txBox="1">
            <a:spLocks noChangeArrowheads="1"/>
          </p:cNvSpPr>
          <p:nvPr/>
        </p:nvSpPr>
        <p:spPr bwMode="auto">
          <a:xfrm>
            <a:off x="7078663" y="3079750"/>
            <a:ext cx="1587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Посыпка   </a:t>
            </a:r>
          </a:p>
        </p:txBody>
      </p:sp>
      <p:sp>
        <p:nvSpPr>
          <p:cNvPr id="20" name="Управляющая кнопка: домой 19">
            <a:hlinkClick r:id="rId5" action="ppaction://hlinksldjump" highlightClick="1"/>
          </p:cNvPr>
          <p:cNvSpPr/>
          <p:nvPr/>
        </p:nvSpPr>
        <p:spPr>
          <a:xfrm>
            <a:off x="-1310480" y="5719763"/>
            <a:ext cx="392112" cy="38735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585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69113" y="1089025"/>
            <a:ext cx="1927225" cy="186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6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8150" y="3794125"/>
            <a:ext cx="1990725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7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86063" y="3803650"/>
            <a:ext cx="2028825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8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51425" y="3789363"/>
            <a:ext cx="1785938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9" name="Picture 7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072313" y="3783013"/>
            <a:ext cx="1743075" cy="178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Содержимое 2"/>
          <p:cNvSpPr>
            <a:spLocks noGrp="1"/>
          </p:cNvSpPr>
          <p:nvPr>
            <p:ph idx="1"/>
          </p:nvPr>
        </p:nvSpPr>
        <p:spPr>
          <a:xfrm>
            <a:off x="512763" y="188913"/>
            <a:ext cx="8229600" cy="48260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2400" b="1" dirty="0" smtClean="0">
                <a:latin typeface="Segoe Script" panose="030B0504020000000003" pitchFamily="66" charset="0"/>
                <a:cs typeface="Tahoma" pitchFamily="34" charset="0"/>
              </a:rPr>
              <a:t>Формы-выемки</a:t>
            </a:r>
          </a:p>
        </p:txBody>
      </p:sp>
      <p:sp>
        <p:nvSpPr>
          <p:cNvPr id="5123" name="Содержимое 2"/>
          <p:cNvSpPr txBox="1">
            <a:spLocks/>
          </p:cNvSpPr>
          <p:nvPr/>
        </p:nvSpPr>
        <p:spPr bwMode="auto">
          <a:xfrm>
            <a:off x="427038" y="3328988"/>
            <a:ext cx="82296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ru-RU" sz="2400" b="1" dirty="0">
                <a:latin typeface="Segoe Script" panose="030B0504020000000003" pitchFamily="66" charset="0"/>
                <a:cs typeface="Tahoma" pitchFamily="34" charset="0"/>
              </a:rPr>
              <a:t>Миски</a:t>
            </a:r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0" y="857250"/>
            <a:ext cx="2855913" cy="226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0" y="874713"/>
            <a:ext cx="2840038" cy="224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0425" y="4014788"/>
            <a:ext cx="2854325" cy="227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65763" y="4283075"/>
            <a:ext cx="2857500" cy="172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9756026" y="5826919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Содержимое 2"/>
          <p:cNvSpPr>
            <a:spLocks noGrp="1"/>
          </p:cNvSpPr>
          <p:nvPr>
            <p:ph idx="1"/>
          </p:nvPr>
        </p:nvSpPr>
        <p:spPr>
          <a:xfrm>
            <a:off x="520700" y="165100"/>
            <a:ext cx="8229600" cy="48260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2400" b="1" dirty="0" smtClean="0">
                <a:latin typeface="Tahoma" pitchFamily="34" charset="0"/>
                <a:cs typeface="Tahoma" pitchFamily="34" charset="0"/>
              </a:rPr>
              <a:t>Кондитерские шприцы и отсадочные мешки </a:t>
            </a:r>
          </a:p>
        </p:txBody>
      </p:sp>
      <p:sp>
        <p:nvSpPr>
          <p:cNvPr id="6147" name="Содержимое 2"/>
          <p:cNvSpPr txBox="1">
            <a:spLocks/>
          </p:cNvSpPr>
          <p:nvPr/>
        </p:nvSpPr>
        <p:spPr bwMode="auto">
          <a:xfrm>
            <a:off x="438150" y="3476625"/>
            <a:ext cx="82296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ru-RU" sz="2400" b="1" dirty="0">
                <a:latin typeface="Tahoma" pitchFamily="34" charset="0"/>
                <a:cs typeface="Tahoma" pitchFamily="34" charset="0"/>
              </a:rPr>
              <a:t>Кухонные доски</a:t>
            </a:r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952500"/>
            <a:ext cx="1724025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928688"/>
            <a:ext cx="186690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75" y="942975"/>
            <a:ext cx="2576513" cy="236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36663" y="4214813"/>
            <a:ext cx="27051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10188" y="4214813"/>
            <a:ext cx="2244725" cy="206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9756576" y="5922963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uild="p"/>
      <p:bldP spid="61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Содержимое 2"/>
          <p:cNvSpPr>
            <a:spLocks noGrp="1"/>
          </p:cNvSpPr>
          <p:nvPr>
            <p:ph idx="1"/>
          </p:nvPr>
        </p:nvSpPr>
        <p:spPr>
          <a:xfrm>
            <a:off x="133350" y="179388"/>
            <a:ext cx="8786813" cy="96361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2400" b="1" dirty="0" smtClean="0">
                <a:latin typeface="Tahoma" pitchFamily="34" charset="0"/>
                <a:cs typeface="Tahoma" pitchFamily="34" charset="0"/>
              </a:rPr>
              <a:t>Скалки, деревянные ложки, лопаточки и взбивалки, мерный стакан</a:t>
            </a:r>
          </a:p>
          <a:p>
            <a:pPr algn="ctr" eaLnBrk="1" hangingPunct="1">
              <a:buFont typeface="Arial" charset="0"/>
              <a:buNone/>
            </a:pPr>
            <a:r>
              <a:rPr lang="ru-RU" sz="2000" b="1" dirty="0" smtClean="0"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7171" name="Содержимое 2"/>
          <p:cNvSpPr txBox="1">
            <a:spLocks/>
          </p:cNvSpPr>
          <p:nvPr/>
        </p:nvSpPr>
        <p:spPr bwMode="auto">
          <a:xfrm>
            <a:off x="428625" y="3429000"/>
            <a:ext cx="82296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endParaRPr lang="ru-RU" sz="2000" b="1">
              <a:cs typeface="Arial" charset="0"/>
            </a:endParaRPr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3438" y="3786188"/>
            <a:ext cx="2351087" cy="241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50" y="3786188"/>
            <a:ext cx="20701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3" y="1285875"/>
            <a:ext cx="2573337" cy="193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7688" y="1285875"/>
            <a:ext cx="4257675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7625" y="3786188"/>
            <a:ext cx="1935163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9828584" y="5857876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" name="Управляющая кнопка: домой 9">
            <a:hlinkClick r:id="rId7" action="ppaction://hlinksldjump" highlightClick="1"/>
          </p:cNvPr>
          <p:cNvSpPr/>
          <p:nvPr/>
        </p:nvSpPr>
        <p:spPr>
          <a:xfrm>
            <a:off x="-1364728" y="5478799"/>
            <a:ext cx="392112" cy="38735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00063" y="142875"/>
            <a:ext cx="8229600" cy="1143000"/>
          </a:xfrm>
        </p:spPr>
        <p:txBody>
          <a:bodyPr/>
          <a:lstStyle/>
          <a:p>
            <a:pPr eaLnBrk="1" hangingPunct="1"/>
            <a:r>
              <a:rPr lang="ru-RU" sz="3600" b="1" smtClean="0">
                <a:latin typeface="Tahoma" pitchFamily="34" charset="0"/>
                <a:cs typeface="Tahoma" pitchFamily="34" charset="0"/>
              </a:rPr>
              <a:t>Продукты для приготовления мучных изделий</a:t>
            </a:r>
          </a:p>
        </p:txBody>
      </p:sp>
      <p:sp>
        <p:nvSpPr>
          <p:cNvPr id="8195" name="TextBox 7"/>
          <p:cNvSpPr txBox="1">
            <a:spLocks noChangeArrowheads="1"/>
          </p:cNvSpPr>
          <p:nvPr/>
        </p:nvSpPr>
        <p:spPr bwMode="auto">
          <a:xfrm>
            <a:off x="3786188" y="1857375"/>
            <a:ext cx="1006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Tahoma" pitchFamily="34" charset="0"/>
                <a:cs typeface="Tahoma" pitchFamily="34" charset="0"/>
              </a:rPr>
              <a:t>Мука</a:t>
            </a:r>
          </a:p>
        </p:txBody>
      </p:sp>
      <p:sp>
        <p:nvSpPr>
          <p:cNvPr id="8196" name="TextBox 10"/>
          <p:cNvSpPr txBox="1">
            <a:spLocks noChangeArrowheads="1"/>
          </p:cNvSpPr>
          <p:nvPr/>
        </p:nvSpPr>
        <p:spPr bwMode="auto">
          <a:xfrm>
            <a:off x="4000500" y="2571750"/>
            <a:ext cx="4929188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ru-RU" sz="2800" b="1">
                <a:latin typeface="Tahoma" pitchFamily="34" charset="0"/>
                <a:cs typeface="Tahoma" pitchFamily="34" charset="0"/>
              </a:rPr>
              <a:t>Пшеничная</a:t>
            </a:r>
          </a:p>
          <a:p>
            <a:pPr marL="342900" indent="-342900">
              <a:buFont typeface="Arial" charset="0"/>
              <a:buChar char="•"/>
            </a:pPr>
            <a:r>
              <a:rPr lang="ru-RU" sz="2800" b="1">
                <a:latin typeface="Tahoma" pitchFamily="34" charset="0"/>
                <a:cs typeface="Tahoma" pitchFamily="34" charset="0"/>
              </a:rPr>
              <a:t>Ржаная</a:t>
            </a:r>
          </a:p>
          <a:p>
            <a:pPr marL="342900" indent="-342900">
              <a:buFont typeface="Arial" charset="0"/>
              <a:buChar char="•"/>
            </a:pPr>
            <a:r>
              <a:rPr lang="ru-RU" sz="2800" b="1">
                <a:latin typeface="Tahoma" pitchFamily="34" charset="0"/>
                <a:cs typeface="Tahoma" pitchFamily="34" charset="0"/>
              </a:rPr>
              <a:t>Ячменная</a:t>
            </a:r>
          </a:p>
          <a:p>
            <a:pPr marL="342900" indent="-342900">
              <a:buFont typeface="Arial" charset="0"/>
              <a:buChar char="•"/>
            </a:pPr>
            <a:r>
              <a:rPr lang="ru-RU" sz="2800" b="1">
                <a:latin typeface="Tahoma" pitchFamily="34" charset="0"/>
                <a:cs typeface="Tahoma" pitchFamily="34" charset="0"/>
              </a:rPr>
              <a:t>Гречневая</a:t>
            </a:r>
          </a:p>
          <a:p>
            <a:pPr marL="342900" indent="-342900">
              <a:buFont typeface="Arial" charset="0"/>
              <a:buChar char="•"/>
            </a:pPr>
            <a:r>
              <a:rPr lang="ru-RU" sz="2800" b="1">
                <a:latin typeface="Tahoma" pitchFamily="34" charset="0"/>
                <a:cs typeface="Tahoma" pitchFamily="34" charset="0"/>
              </a:rPr>
              <a:t>Кукурузная (маисовая)</a:t>
            </a:r>
            <a:r>
              <a:rPr lang="ru-RU" sz="2800" b="1"/>
              <a:t> </a:t>
            </a:r>
          </a:p>
        </p:txBody>
      </p:sp>
      <p:pic>
        <p:nvPicPr>
          <p:cNvPr id="819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2786063"/>
            <a:ext cx="3484562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9756576" y="5899167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5" name="Управляющая кнопка: домой 14">
            <a:hlinkClick r:id="rId3" action="ppaction://hlinksldjump" highlightClick="1"/>
          </p:cNvPr>
          <p:cNvSpPr/>
          <p:nvPr/>
        </p:nvSpPr>
        <p:spPr>
          <a:xfrm>
            <a:off x="-1116632" y="5863431"/>
            <a:ext cx="392112" cy="38735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7"/>
          <p:cNvSpPr txBox="1">
            <a:spLocks noChangeArrowheads="1"/>
          </p:cNvSpPr>
          <p:nvPr/>
        </p:nvSpPr>
        <p:spPr bwMode="auto">
          <a:xfrm>
            <a:off x="923925" y="2592388"/>
            <a:ext cx="1716088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Сливочное </a:t>
            </a:r>
          </a:p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масло</a:t>
            </a:r>
          </a:p>
        </p:txBody>
      </p:sp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2" cstate="print"/>
          <a:srcRect l="-2" r="2779"/>
          <a:stretch>
            <a:fillRect/>
          </a:stretch>
        </p:blipFill>
        <p:spPr bwMode="auto">
          <a:xfrm>
            <a:off x="531813" y="581025"/>
            <a:ext cx="2500312" cy="182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TextBox 12"/>
          <p:cNvSpPr txBox="1">
            <a:spLocks noChangeArrowheads="1"/>
          </p:cNvSpPr>
          <p:nvPr/>
        </p:nvSpPr>
        <p:spPr bwMode="auto">
          <a:xfrm>
            <a:off x="6948488" y="2592388"/>
            <a:ext cx="9477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Яйца</a:t>
            </a:r>
            <a:r>
              <a:rPr lang="ru-RU" sz="2400" b="1">
                <a:latin typeface="Tahoma" pitchFamily="34" charset="0"/>
                <a:cs typeface="Tahoma" pitchFamily="34" charset="0"/>
              </a:rPr>
              <a:t> </a:t>
            </a:r>
          </a:p>
        </p:txBody>
      </p:sp>
      <p:pic>
        <p:nvPicPr>
          <p:cNvPr id="922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92838" y="571500"/>
            <a:ext cx="2457450" cy="184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TextBox 13"/>
          <p:cNvSpPr txBox="1">
            <a:spLocks noChangeArrowheads="1"/>
          </p:cNvSpPr>
          <p:nvPr/>
        </p:nvSpPr>
        <p:spPr bwMode="auto">
          <a:xfrm>
            <a:off x="6892925" y="5846763"/>
            <a:ext cx="10572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Сахар </a:t>
            </a:r>
          </a:p>
        </p:txBody>
      </p:sp>
      <p:sp>
        <p:nvSpPr>
          <p:cNvPr id="9223" name="TextBox 14"/>
          <p:cNvSpPr txBox="1">
            <a:spLocks noChangeArrowheads="1"/>
          </p:cNvSpPr>
          <p:nvPr/>
        </p:nvSpPr>
        <p:spPr bwMode="auto">
          <a:xfrm>
            <a:off x="674688" y="5846763"/>
            <a:ext cx="2214562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Поваренная соль </a:t>
            </a:r>
          </a:p>
        </p:txBody>
      </p:sp>
      <p:pic>
        <p:nvPicPr>
          <p:cNvPr id="922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1813" y="3786188"/>
            <a:ext cx="2500312" cy="187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69025" y="3786188"/>
            <a:ext cx="2505075" cy="187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6" name="TextBox 10"/>
          <p:cNvSpPr txBox="1">
            <a:spLocks noChangeArrowheads="1"/>
          </p:cNvSpPr>
          <p:nvPr/>
        </p:nvSpPr>
        <p:spPr bwMode="auto">
          <a:xfrm>
            <a:off x="3860800" y="5846763"/>
            <a:ext cx="14271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Крахмал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357554" y="571480"/>
            <a:ext cx="2433168" cy="1833790"/>
          </a:xfrm>
          <a:prstGeom prst="rect">
            <a:avLst/>
          </a:prstGeom>
          <a:blipFill>
            <a:blip r:embed="rId6" cstate="print"/>
            <a:srcRect/>
            <a:stretch>
              <a:fillRect r="-569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230" name="TextBox 16"/>
          <p:cNvSpPr txBox="1">
            <a:spLocks noChangeArrowheads="1"/>
          </p:cNvSpPr>
          <p:nvPr/>
        </p:nvSpPr>
        <p:spPr bwMode="auto">
          <a:xfrm>
            <a:off x="3740150" y="2592388"/>
            <a:ext cx="1668463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Молочные </a:t>
            </a:r>
          </a:p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продукты</a:t>
            </a:r>
          </a:p>
        </p:txBody>
      </p:sp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9756576" y="5949280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9232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57563" y="3786188"/>
            <a:ext cx="2433637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7"/>
          <p:cNvSpPr txBox="1">
            <a:spLocks noChangeArrowheads="1"/>
          </p:cNvSpPr>
          <p:nvPr/>
        </p:nvSpPr>
        <p:spPr bwMode="auto">
          <a:xfrm>
            <a:off x="725488" y="2668588"/>
            <a:ext cx="17827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Кожура </a:t>
            </a:r>
            <a:br>
              <a:rPr lang="ru-RU" sz="2000" b="1">
                <a:latin typeface="Tahoma" pitchFamily="34" charset="0"/>
                <a:cs typeface="Tahoma" pitchFamily="34" charset="0"/>
              </a:rPr>
            </a:br>
            <a:r>
              <a:rPr lang="ru-RU" sz="2000" b="1">
                <a:latin typeface="Tahoma" pitchFamily="34" charset="0"/>
                <a:cs typeface="Tahoma" pitchFamily="34" charset="0"/>
              </a:rPr>
              <a:t>цитрусовых</a:t>
            </a:r>
          </a:p>
        </p:txBody>
      </p:sp>
      <p:sp>
        <p:nvSpPr>
          <p:cNvPr id="10243" name="TextBox 12"/>
          <p:cNvSpPr txBox="1">
            <a:spLocks noChangeArrowheads="1"/>
          </p:cNvSpPr>
          <p:nvPr/>
        </p:nvSpPr>
        <p:spPr bwMode="auto">
          <a:xfrm>
            <a:off x="3946525" y="2659063"/>
            <a:ext cx="13430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Молотая</a:t>
            </a:r>
            <a:br>
              <a:rPr lang="ru-RU" sz="2000" b="1">
                <a:latin typeface="Tahoma" pitchFamily="34" charset="0"/>
                <a:cs typeface="Tahoma" pitchFamily="34" charset="0"/>
              </a:rPr>
            </a:br>
            <a:r>
              <a:rPr lang="ru-RU" sz="2000" b="1">
                <a:latin typeface="Tahoma" pitchFamily="34" charset="0"/>
                <a:cs typeface="Tahoma" pitchFamily="34" charset="0"/>
              </a:rPr>
              <a:t> корица</a:t>
            </a:r>
          </a:p>
        </p:txBody>
      </p:sp>
      <p:sp>
        <p:nvSpPr>
          <p:cNvPr id="10244" name="TextBox 13"/>
          <p:cNvSpPr txBox="1">
            <a:spLocks noChangeArrowheads="1"/>
          </p:cNvSpPr>
          <p:nvPr/>
        </p:nvSpPr>
        <p:spPr bwMode="auto">
          <a:xfrm>
            <a:off x="6905625" y="2649538"/>
            <a:ext cx="9445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Тмин </a:t>
            </a:r>
          </a:p>
        </p:txBody>
      </p:sp>
      <p:sp>
        <p:nvSpPr>
          <p:cNvPr id="10245" name="TextBox 14"/>
          <p:cNvSpPr txBox="1">
            <a:spLocks noChangeArrowheads="1"/>
          </p:cNvSpPr>
          <p:nvPr/>
        </p:nvSpPr>
        <p:spPr bwMode="auto">
          <a:xfrm>
            <a:off x="1270000" y="5992813"/>
            <a:ext cx="1206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Какао </a:t>
            </a:r>
          </a:p>
        </p:txBody>
      </p:sp>
      <p:sp>
        <p:nvSpPr>
          <p:cNvPr id="10246" name="TextBox 17"/>
          <p:cNvSpPr txBox="1">
            <a:spLocks noChangeArrowheads="1"/>
          </p:cNvSpPr>
          <p:nvPr/>
        </p:nvSpPr>
        <p:spPr bwMode="auto">
          <a:xfrm>
            <a:off x="4065588" y="6013450"/>
            <a:ext cx="1571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Шафран</a:t>
            </a:r>
          </a:p>
        </p:txBody>
      </p:sp>
      <p:sp>
        <p:nvSpPr>
          <p:cNvPr id="10247" name="TextBox 18"/>
          <p:cNvSpPr txBox="1">
            <a:spLocks noChangeArrowheads="1"/>
          </p:cNvSpPr>
          <p:nvPr/>
        </p:nvSpPr>
        <p:spPr bwMode="auto">
          <a:xfrm>
            <a:off x="6772275" y="6013450"/>
            <a:ext cx="13954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Ванилин </a:t>
            </a:r>
          </a:p>
        </p:txBody>
      </p:sp>
      <p:pic>
        <p:nvPicPr>
          <p:cNvPr id="102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563" y="541338"/>
            <a:ext cx="22225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44850" y="527050"/>
            <a:ext cx="2513013" cy="193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25" y="517525"/>
            <a:ext cx="2500313" cy="194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" y="3786188"/>
            <a:ext cx="263842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40150" y="3776663"/>
            <a:ext cx="2143125" cy="199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3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1413" y="3757613"/>
            <a:ext cx="2444750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9468544" y="5889499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7"/>
          <p:cNvSpPr txBox="1">
            <a:spLocks noChangeArrowheads="1"/>
          </p:cNvSpPr>
          <p:nvPr/>
        </p:nvSpPr>
        <p:spPr bwMode="auto">
          <a:xfrm>
            <a:off x="4094163" y="2443163"/>
            <a:ext cx="10937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Орехи </a:t>
            </a:r>
          </a:p>
        </p:txBody>
      </p:sp>
      <p:sp>
        <p:nvSpPr>
          <p:cNvPr id="11267" name="TextBox 14"/>
          <p:cNvSpPr txBox="1">
            <a:spLocks noChangeArrowheads="1"/>
          </p:cNvSpPr>
          <p:nvPr/>
        </p:nvSpPr>
        <p:spPr bwMode="auto">
          <a:xfrm>
            <a:off x="1058863" y="5589588"/>
            <a:ext cx="1063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Изюм </a:t>
            </a:r>
          </a:p>
        </p:txBody>
      </p:sp>
      <p:sp>
        <p:nvSpPr>
          <p:cNvPr id="11268" name="TextBox 17"/>
          <p:cNvSpPr txBox="1">
            <a:spLocks noChangeArrowheads="1"/>
          </p:cNvSpPr>
          <p:nvPr/>
        </p:nvSpPr>
        <p:spPr bwMode="auto">
          <a:xfrm>
            <a:off x="3681413" y="5589588"/>
            <a:ext cx="1571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Tahoma" pitchFamily="34" charset="0"/>
                <a:cs typeface="Tahoma" pitchFamily="34" charset="0"/>
              </a:rPr>
              <a:t>Мак </a:t>
            </a:r>
          </a:p>
        </p:txBody>
      </p:sp>
      <p:sp>
        <p:nvSpPr>
          <p:cNvPr id="11269" name="TextBox 18"/>
          <p:cNvSpPr txBox="1">
            <a:spLocks noChangeArrowheads="1"/>
          </p:cNvSpPr>
          <p:nvPr/>
        </p:nvSpPr>
        <p:spPr bwMode="auto">
          <a:xfrm>
            <a:off x="6824663" y="5589588"/>
            <a:ext cx="13954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Tahoma" pitchFamily="34" charset="0"/>
                <a:cs typeface="Tahoma" pitchFamily="34" charset="0"/>
              </a:rPr>
              <a:t> Курага</a:t>
            </a:r>
          </a:p>
        </p:txBody>
      </p:sp>
      <p:pic>
        <p:nvPicPr>
          <p:cNvPr id="11270" name="Picture 7"/>
          <p:cNvPicPr>
            <a:picLocks noChangeAspect="1" noChangeArrowheads="1"/>
          </p:cNvPicPr>
          <p:nvPr/>
        </p:nvPicPr>
        <p:blipFill>
          <a:blip r:embed="rId2" cstate="print"/>
          <a:srcRect b="3847"/>
          <a:stretch>
            <a:fillRect/>
          </a:stretch>
        </p:blipFill>
        <p:spPr bwMode="auto">
          <a:xfrm>
            <a:off x="395288" y="571500"/>
            <a:ext cx="2446337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9"/>
          <p:cNvPicPr>
            <a:picLocks noChangeAspect="1" noChangeArrowheads="1"/>
          </p:cNvPicPr>
          <p:nvPr/>
        </p:nvPicPr>
        <p:blipFill>
          <a:blip r:embed="rId3" cstate="print"/>
          <a:srcRect r="-1147" b="3847"/>
          <a:stretch>
            <a:fillRect/>
          </a:stretch>
        </p:blipFill>
        <p:spPr bwMode="auto">
          <a:xfrm>
            <a:off x="3211513" y="571500"/>
            <a:ext cx="2860675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571500"/>
            <a:ext cx="2390775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Управляющая кнопка: далее 20">
            <a:hlinkClick r:id="" action="ppaction://hlinkshowjump?jump=nextslide" highlightClick="1"/>
          </p:cNvPr>
          <p:cNvSpPr/>
          <p:nvPr/>
        </p:nvSpPr>
        <p:spPr>
          <a:xfrm>
            <a:off x="9434512" y="5811044"/>
            <a:ext cx="357188" cy="357187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1127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7038" y="3336925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51200" y="3336925"/>
            <a:ext cx="2432050" cy="211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6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64288" y="3336925"/>
            <a:ext cx="2320925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55108a44a1d833aacc1233247ec67bfede9737d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1511</TotalTime>
  <Words>425</Words>
  <Application>Microsoft Office PowerPoint</Application>
  <PresentationFormat>Экран (4:3)</PresentationFormat>
  <Paragraphs>126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Calibri</vt:lpstr>
      <vt:lpstr>Comic Sans MS</vt:lpstr>
      <vt:lpstr>Segoe Script</vt:lpstr>
      <vt:lpstr>Arial</vt:lpstr>
      <vt:lpstr>Tahoma</vt:lpstr>
      <vt:lpstr>Тема Office</vt:lpstr>
      <vt:lpstr>Изделия из тесто и как их готовить</vt:lpstr>
      <vt:lpstr>Инструменты и приспособления</vt:lpstr>
      <vt:lpstr>Презентация PowerPoint</vt:lpstr>
      <vt:lpstr>Презентация PowerPoint</vt:lpstr>
      <vt:lpstr>Презентация PowerPoint</vt:lpstr>
      <vt:lpstr>Продукты для приготовления мучных изделий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Виды теста</vt:lpstr>
      <vt:lpstr>Дрожжевое тесто</vt:lpstr>
      <vt:lpstr>Пресное  тесто</vt:lpstr>
      <vt:lpstr>Бисквитное тесто</vt:lpstr>
      <vt:lpstr>Слоеное  тесто</vt:lpstr>
      <vt:lpstr>Песочное   тесто</vt:lpstr>
      <vt:lpstr>Заварное тесто</vt:lpstr>
      <vt:lpstr>Презентация PowerPoint</vt:lpstr>
      <vt:lpstr>Презентация PowerPoint</vt:lpstr>
    </vt:vector>
  </TitlesOfParts>
  <Company>ITS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Изделия из теста</dc:title>
  <dc:creator>Пользователь</dc:creator>
  <cp:lastModifiedBy>LERA</cp:lastModifiedBy>
  <cp:revision>135</cp:revision>
  <dcterms:created xsi:type="dcterms:W3CDTF">2011-02-09T12:53:29Z</dcterms:created>
  <dcterms:modified xsi:type="dcterms:W3CDTF">2018-11-14T16:23:03Z</dcterms:modified>
</cp:coreProperties>
</file>