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54"/>
  </p:handoutMasterIdLst>
  <p:sldIdLst>
    <p:sldId id="256" r:id="rId5"/>
    <p:sldId id="270" r:id="rId6"/>
    <p:sldId id="271" r:id="rId7"/>
    <p:sldId id="305" r:id="rId8"/>
    <p:sldId id="272" r:id="rId9"/>
    <p:sldId id="306" r:id="rId10"/>
    <p:sldId id="257" r:id="rId11"/>
    <p:sldId id="265" r:id="rId12"/>
    <p:sldId id="273" r:id="rId13"/>
    <p:sldId id="258" r:id="rId14"/>
    <p:sldId id="266" r:id="rId15"/>
    <p:sldId id="274" r:id="rId16"/>
    <p:sldId id="259" r:id="rId17"/>
    <p:sldId id="275" r:id="rId18"/>
    <p:sldId id="267" r:id="rId19"/>
    <p:sldId id="260" r:id="rId20"/>
    <p:sldId id="276" r:id="rId21"/>
    <p:sldId id="268" r:id="rId22"/>
    <p:sldId id="261" r:id="rId23"/>
    <p:sldId id="278" r:id="rId24"/>
    <p:sldId id="277" r:id="rId25"/>
    <p:sldId id="269" r:id="rId26"/>
    <p:sldId id="262" r:id="rId27"/>
    <p:sldId id="263" r:id="rId28"/>
    <p:sldId id="279" r:id="rId29"/>
    <p:sldId id="282" r:id="rId30"/>
    <p:sldId id="283" r:id="rId31"/>
    <p:sldId id="287" r:id="rId32"/>
    <p:sldId id="286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84" r:id="rId44"/>
    <p:sldId id="285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264" r:id="rId5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BFF"/>
    <a:srgbClr val="57D3FF"/>
    <a:srgbClr val="79D9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4.png"/><Relationship Id="rId7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4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1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12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30.png"/><Relationship Id="rId15" Type="http://schemas.openxmlformats.org/officeDocument/2006/relationships/audio" Target="../media/audio1.wav"/><Relationship Id="rId10" Type="http://schemas.openxmlformats.org/officeDocument/2006/relationships/image" Target="../media/image27.png"/><Relationship Id="rId4" Type="http://schemas.openxmlformats.org/officeDocument/2006/relationships/image" Target="../media/image29.png"/><Relationship Id="rId9" Type="http://schemas.openxmlformats.org/officeDocument/2006/relationships/image" Target="../media/image3.png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audio" Target="../media/audio1.wav"/><Relationship Id="rId3" Type="http://schemas.openxmlformats.org/officeDocument/2006/relationships/image" Target="../media/image32.png"/><Relationship Id="rId7" Type="http://schemas.openxmlformats.org/officeDocument/2006/relationships/image" Target="../media/image6.png"/><Relationship Id="rId12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34.png"/><Relationship Id="rId5" Type="http://schemas.openxmlformats.org/officeDocument/2006/relationships/image" Target="../media/image36.png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11" Type="http://schemas.openxmlformats.org/officeDocument/2006/relationships/image" Target="../media/image6.png"/><Relationship Id="rId5" Type="http://schemas.openxmlformats.org/officeDocument/2006/relationships/image" Target="../media/image28.png"/><Relationship Id="rId10" Type="http://schemas.openxmlformats.org/officeDocument/2006/relationships/image" Target="../media/image15.png"/><Relationship Id="rId4" Type="http://schemas.openxmlformats.org/officeDocument/2006/relationships/image" Target="../media/image34.png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1%83%D1%80%D1%87%D0%B5%D0%BB%D0%BB%D0%BE%D0%B2%D0%B0_%D0%B7%D0%B5%D0%B1%D1%80%D0%B0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sa/3.0/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6.png"/><Relationship Id="rId3" Type="http://schemas.openxmlformats.org/officeDocument/2006/relationships/image" Target="../media/image38.png"/><Relationship Id="rId7" Type="http://schemas.openxmlformats.org/officeDocument/2006/relationships/image" Target="../media/image28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openxmlformats.org/officeDocument/2006/relationships/image" Target="../media/image42.png"/><Relationship Id="rId15" Type="http://schemas.openxmlformats.org/officeDocument/2006/relationships/audio" Target="../media/audio1.wav"/><Relationship Id="rId10" Type="http://schemas.openxmlformats.org/officeDocument/2006/relationships/image" Target="../media/image9.png"/><Relationship Id="rId4" Type="http://schemas.openxmlformats.org/officeDocument/2006/relationships/image" Target="../media/image30.png"/><Relationship Id="rId9" Type="http://schemas.openxmlformats.org/officeDocument/2006/relationships/image" Target="../media/image40.png"/><Relationship Id="rId1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4.png"/><Relationship Id="rId7" Type="http://schemas.openxmlformats.org/officeDocument/2006/relationships/image" Target="../media/image3.png"/><Relationship Id="rId12" Type="http://schemas.openxmlformats.org/officeDocument/2006/relationships/image" Target="../media/image4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pdd.ru/index.php?title=%D0%97%D0%BD%D0%B0%D0%BA%D0%B8_%D0%B8_%D1%80%D0%B0%D0%B7%D0%BC%D0%B5%D1%82%D0%BA%D0%B0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original-maket.by/free-downloads/znaki-dorozhnogo-dvizheniya/preduprezhdayuschie-znaki/znak-1-20/" TargetMode="External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sa/3.0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47.png"/><Relationship Id="rId3" Type="http://schemas.openxmlformats.org/officeDocument/2006/relationships/image" Target="../media/image23.png"/><Relationship Id="rId7" Type="http://schemas.openxmlformats.org/officeDocument/2006/relationships/image" Target="../media/image43.png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49.png"/><Relationship Id="rId10" Type="http://schemas.openxmlformats.org/officeDocument/2006/relationships/image" Target="../media/image46.png"/><Relationship Id="rId4" Type="http://schemas.openxmlformats.org/officeDocument/2006/relationships/image" Target="../media/image10.png"/><Relationship Id="rId9" Type="http://schemas.openxmlformats.org/officeDocument/2006/relationships/image" Target="../media/image45.png"/><Relationship Id="rId1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1.png"/><Relationship Id="rId7" Type="http://schemas.openxmlformats.org/officeDocument/2006/relationships/image" Target="../media/image2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39.png"/><Relationship Id="rId10" Type="http://schemas.openxmlformats.org/officeDocument/2006/relationships/image" Target="../media/image33.png"/><Relationship Id="rId4" Type="http://schemas.openxmlformats.org/officeDocument/2006/relationships/image" Target="../media/image52.png"/><Relationship Id="rId9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45.png"/><Relationship Id="rId3" Type="http://schemas.openxmlformats.org/officeDocument/2006/relationships/image" Target="../media/image50.png"/><Relationship Id="rId7" Type="http://schemas.openxmlformats.org/officeDocument/2006/relationships/image" Target="../media/image6.png"/><Relationship Id="rId12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33.png"/><Relationship Id="rId5" Type="http://schemas.openxmlformats.org/officeDocument/2006/relationships/image" Target="../media/image54.png"/><Relationship Id="rId1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image" Target="../media/image53.png"/><Relationship Id="rId9" Type="http://schemas.openxmlformats.org/officeDocument/2006/relationships/image" Target="../media/image15.png"/><Relationship Id="rId1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11" Type="http://schemas.openxmlformats.org/officeDocument/2006/relationships/image" Target="../media/image6.png"/><Relationship Id="rId5" Type="http://schemas.openxmlformats.org/officeDocument/2006/relationships/image" Target="../media/image28.png"/><Relationship Id="rId10" Type="http://schemas.openxmlformats.org/officeDocument/2006/relationships/image" Target="../media/image15.png"/><Relationship Id="rId4" Type="http://schemas.openxmlformats.org/officeDocument/2006/relationships/image" Target="../media/image34.png"/><Relationship Id="rId9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voyage.org/wiki/Fichier:Mauritius_Road_Signs_-_Warning_Sign_-_Slippery_Road.svg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-sa/3.0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5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commons.wikimedia.org/wiki/File:5.13.2_Belarusian_road_sign.svg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10" Type="http://schemas.openxmlformats.org/officeDocument/2006/relationships/image" Target="../media/image4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1.png"/><Relationship Id="rId7" Type="http://schemas.openxmlformats.org/officeDocument/2006/relationships/image" Target="../media/image2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39.png"/><Relationship Id="rId10" Type="http://schemas.openxmlformats.org/officeDocument/2006/relationships/image" Target="../media/image33.png"/><Relationship Id="rId4" Type="http://schemas.openxmlformats.org/officeDocument/2006/relationships/image" Target="../media/image52.png"/><Relationship Id="rId9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hyperlink" Target="https://creativecommons.org/licenses/by-nd/3.0/" TargetMode="External"/><Relationship Id="rId4" Type="http://schemas.openxmlformats.org/officeDocument/2006/relationships/hyperlink" Target="https://www.flickr.com/photos/fogey03/16838534116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12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59.jpg"/><Relationship Id="rId5" Type="http://schemas.openxmlformats.org/officeDocument/2006/relationships/image" Target="../media/image3.png"/><Relationship Id="rId10" Type="http://schemas.openxmlformats.org/officeDocument/2006/relationships/hyperlink" Target="https://creativecommons.org/licenses/by-sa/3.0/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://original-maket.by/free-downloads/znaki-dorozhnogo-dvizheniya/" TargetMode="Externa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10" Type="http://schemas.openxmlformats.org/officeDocument/2006/relationships/image" Target="../media/image4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0%D0%B0%D0%B2%D0%BD%D0%B5%D0%BD%D0%B8%D0%B5_%D0%B4%D0%BE%D1%80%D0%BE%D0%B6%D0%BD%D1%8B%D1%85_%D0%B7%D0%BD%D0%B0%D0%BA%D0%BE%D0%B2_%D0%95%D0%B2%D1%80%D0%BE%D0%BF%D1%8B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audio" Target="../media/audio1.wav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audio" Target="../media/audio2.wav"/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61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17197-traffic-light-free-download-pn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0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21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421-rabbit-png-image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922" y="320469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+mj-lt"/>
              </a:rPr>
              <a:t>Брейн - ринг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90" y="235870"/>
            <a:ext cx="7849949" cy="44903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685" y="3235100"/>
            <a:ext cx="5588379" cy="316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А) Пассажир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Б) Водитель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В) Пешеход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BCBE446-B279-4E18-B00A-A70D1DF4574E}"/>
              </a:ext>
            </a:extLst>
          </p:cNvPr>
          <p:cNvSpPr/>
          <p:nvPr/>
        </p:nvSpPr>
        <p:spPr>
          <a:xfrm>
            <a:off x="2113911" y="4054796"/>
            <a:ext cx="32887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</a:rPr>
              <a:t>Если человек находится внутри транспорта, путешествует, он…: 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64" y="645660"/>
            <a:ext cx="7665577" cy="5257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1304">
            <a:off x="8180249" y="3564578"/>
            <a:ext cx="1026529" cy="2333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1516">
            <a:off x="9146312" y="2079797"/>
            <a:ext cx="1583826" cy="3600683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Для чего постовому нужен жезл?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F5991B5-03B1-41B9-AD88-963B0239024B}"/>
              </a:ext>
            </a:extLst>
          </p:cNvPr>
          <p:cNvSpPr/>
          <p:nvPr/>
        </p:nvSpPr>
        <p:spPr>
          <a:xfrm>
            <a:off x="273573" y="1289455"/>
            <a:ext cx="1278747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ighlight>
                  <a:srgbClr val="F4BBFF"/>
                </a:highlight>
                <a:latin typeface="Comic Sans MS" panose="030F0702030302020204" pitchFamily="66" charset="0"/>
              </a:rPr>
              <a:t>А) приветствовать знакомых</a:t>
            </a:r>
          </a:p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ighlight>
                  <a:srgbClr val="F4BBFF"/>
                </a:highlight>
                <a:latin typeface="Comic Sans MS" panose="030F0702030302020204" pitchFamily="66" charset="0"/>
              </a:rPr>
              <a:t>Б) отгонять мух</a:t>
            </a:r>
          </a:p>
          <a:p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ighlight>
                  <a:srgbClr val="F4BBFF"/>
                </a:highlight>
                <a:latin typeface="Comic Sans MS" panose="030F0702030302020204" pitchFamily="66" charset="0"/>
              </a:rPr>
              <a:t>В) для красоты</a:t>
            </a:r>
          </a:p>
          <a:p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ighlight>
                  <a:srgbClr val="F4BBFF"/>
                </a:highlight>
                <a:latin typeface="Comic Sans MS" panose="030F0702030302020204" pitchFamily="66" charset="0"/>
              </a:rPr>
              <a:t>Г) регулировать дорожное движение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highlight>
                <a:srgbClr val="F4BBFF"/>
              </a:highligh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58" y="617416"/>
            <a:ext cx="7854696" cy="4489704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C6B2176-B359-4716-AD2A-3A52ADE663A9}"/>
              </a:ext>
            </a:extLst>
          </p:cNvPr>
          <p:cNvSpPr/>
          <p:nvPr/>
        </p:nvSpPr>
        <p:spPr>
          <a:xfrm>
            <a:off x="2214242" y="1560118"/>
            <a:ext cx="58599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Как правильно переходить дорогу при выходе из трамвая?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733AA99-690D-4495-A91D-E69E447FA214}"/>
              </a:ext>
            </a:extLst>
          </p:cNvPr>
          <p:cNvSpPr/>
          <p:nvPr/>
        </p:nvSpPr>
        <p:spPr>
          <a:xfrm>
            <a:off x="1606858" y="1340528"/>
            <a:ext cx="7537142" cy="3008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А) обойти трамвай сзади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Б) обойти трамвай спереди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В) не имеет значения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Г) перелезть через трамвай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B8B13E-125F-453B-8435-58ABFC35D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44">
            <a:off x="8445024" y="2673988"/>
            <a:ext cx="1665083" cy="365965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816C7A-7622-4167-9A32-6003F9ECD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6520">
            <a:off x="9605638" y="3344700"/>
            <a:ext cx="2133600" cy="334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44">
            <a:off x="9030950" y="2070306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Переходя на улицу надо посмотреть: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А) Направо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Б) Налево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0761">
            <a:off x="8092476" y="3547909"/>
            <a:ext cx="1210787" cy="26611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2996569" y="1168843"/>
            <a:ext cx="7079586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6E66DB7-E54D-40E2-A0B3-BFEE1A9FACFB}"/>
              </a:ext>
            </a:extLst>
          </p:cNvPr>
          <p:cNvSpPr/>
          <p:nvPr/>
        </p:nvSpPr>
        <p:spPr>
          <a:xfrm>
            <a:off x="3915052" y="1168843"/>
            <a:ext cx="2855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Comic Sans MS" panose="030F0702030302020204" pitchFamily="66" charset="0"/>
              </a:rPr>
              <a:t>В городские наши дебри Забежала чудо-… . </a:t>
            </a:r>
          </a:p>
          <a:p>
            <a:r>
              <a:rPr lang="ru-RU" sz="2000" dirty="0">
                <a:solidFill>
                  <a:srgbClr val="333333"/>
                </a:solidFill>
                <a:latin typeface="Comic Sans MS" panose="030F0702030302020204" pitchFamily="66" charset="0"/>
              </a:rPr>
              <a:t>… не лягнёт копытом, </a:t>
            </a:r>
          </a:p>
          <a:p>
            <a:r>
              <a:rPr lang="ru-RU" sz="2000" dirty="0">
                <a:solidFill>
                  <a:srgbClr val="333333"/>
                </a:solidFill>
                <a:latin typeface="Comic Sans MS" panose="030F0702030302020204" pitchFamily="66" charset="0"/>
              </a:rPr>
              <a:t>… не мотнёт хвостом, Растянулась любопытным </a:t>
            </a:r>
          </a:p>
          <a:p>
            <a:r>
              <a:rPr lang="ru-RU" sz="2000" dirty="0">
                <a:solidFill>
                  <a:srgbClr val="333333"/>
                </a:solidFill>
                <a:latin typeface="Comic Sans MS" panose="030F0702030302020204" pitchFamily="66" charset="0"/>
              </a:rPr>
              <a:t>Через улицу мостом. 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B6277-617A-4A3F-8169-C65746258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482571" y="554083"/>
            <a:ext cx="9197266" cy="58543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64765C-61B6-4471-8FE4-7D2F9C99BF78}"/>
              </a:ext>
            </a:extLst>
          </p:cNvPr>
          <p:cNvSpPr txBox="1"/>
          <p:nvPr/>
        </p:nvSpPr>
        <p:spPr>
          <a:xfrm>
            <a:off x="1482571" y="5759450"/>
            <a:ext cx="91972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ru.wikipedia.org/wiki/%D0%91%D1%83%D1%80%D1%87%D0%B5%D0%BB%D0%BB%D0%BE%D0%B2%D0%B0_%D0%B7%D0%B5%D0%B1%D1%80%D0%B0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79245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699">
            <a:off x="9097104" y="1956787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7733">
            <a:off x="8223050" y="3668621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«2 раунд»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439" y="249636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69" y="3622668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831" y="1194354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404" y="1577720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72" y="317846"/>
            <a:ext cx="389164" cy="40757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baseline="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Как правильно обходить автобус?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993C3BC-9E21-4455-933C-0120666FBD3A}"/>
              </a:ext>
            </a:extLst>
          </p:cNvPr>
          <p:cNvSpPr/>
          <p:nvPr/>
        </p:nvSpPr>
        <p:spPr>
          <a:xfrm>
            <a:off x="3838325" y="1317356"/>
            <a:ext cx="6096000" cy="24367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а) Машины, автобусы или троллейбусы нужно обходить сзади;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б) Подождать, когда транспорт отъедет от остановки, тогда дорога будет хорошо видна в обе стороны, после этого переходить дорогу</a:t>
            </a: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660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B5E7DB1-9DA9-4399-B061-7F5E2EEAEC7A}"/>
              </a:ext>
            </a:extLst>
          </p:cNvPr>
          <p:cNvSpPr/>
          <p:nvPr/>
        </p:nvSpPr>
        <p:spPr>
          <a:xfrm>
            <a:off x="669744" y="2967335"/>
            <a:ext cx="10852523" cy="1323439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</a:rPr>
              <a:t>Представление команд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1558B1-82F1-4787-A78C-6FE51D022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60124" y="185755"/>
            <a:ext cx="3437430" cy="301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01CACEF-A107-47EB-806E-0D348B55A0B1}"/>
              </a:ext>
            </a:extLst>
          </p:cNvPr>
          <p:cNvSpPr/>
          <p:nvPr/>
        </p:nvSpPr>
        <p:spPr>
          <a:xfrm>
            <a:off x="-9192" y="2967335"/>
            <a:ext cx="122103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Comic Sans MS" panose="030F0702030302020204" pitchFamily="66" charset="0"/>
              </a:rPr>
              <a:t>Что обозначает этот знак?</a:t>
            </a:r>
          </a:p>
        </p:txBody>
      </p:sp>
    </p:spTree>
    <p:extLst>
      <p:ext uri="{BB962C8B-B14F-4D97-AF65-F5344CB8AC3E}">
        <p14:creationId xmlns:p14="http://schemas.microsoft.com/office/powerpoint/2010/main" val="148270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4E787A-14D6-4494-9E2E-C3C8652ED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46555" y="0"/>
            <a:ext cx="797214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C904F7-05F5-4FA6-92FE-D596DCC4003F}"/>
              </a:ext>
            </a:extLst>
          </p:cNvPr>
          <p:cNvSpPr txBox="1"/>
          <p:nvPr/>
        </p:nvSpPr>
        <p:spPr>
          <a:xfrm>
            <a:off x="1846555" y="6858000"/>
            <a:ext cx="7972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original-maket.by/free-downloads/znaki-dorozhnogo-dvizheniya/preduprezhdayuschie-znaki/znak-1-20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20127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А) пешеходный переход.</a:t>
            </a:r>
          </a:p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Б) пешеходная дорожка</a:t>
            </a:r>
          </a:p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В) движение пешеходов запрещено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3273552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042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42" y="1395218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60" y="1453299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584" y="1028627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А) тротуар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Б) шоссе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Место, отведенное для ходьбы пешеходов, называется…</a:t>
            </a:r>
          </a:p>
        </p:txBody>
      </p:sp>
    </p:spTree>
    <p:extLst>
      <p:ext uri="{BB962C8B-B14F-4D97-AF65-F5344CB8AC3E}">
        <p14:creationId xmlns:p14="http://schemas.microsoft.com/office/powerpoint/2010/main" val="2168698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53" y="588527"/>
            <a:ext cx="7663544" cy="52564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Дорожная ловушка. Найди правильные советы.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6E5228E-5105-4719-A6B7-D1CDEF0FDB5D}"/>
              </a:ext>
            </a:extLst>
          </p:cNvPr>
          <p:cNvSpPr/>
          <p:nvPr/>
        </p:nvSpPr>
        <p:spPr>
          <a:xfrm>
            <a:off x="816746" y="532660"/>
            <a:ext cx="8996939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spc="100" dirty="0">
                <a:latin typeface="Comic Sans MS" panose="030F0702030302020204" pitchFamily="66" charset="0"/>
              </a:rPr>
              <a:t>а) Ходить разрешается по проезжей части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б) Переходить улицу только там, где положено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в) Переходить только на желтый сигнал светофора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г) Можно кататься там, где ездят автомобили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д) Садиться в автомобиль и выходить из него нужно со стороны тротуара.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е)Держись за поручень, чтобы не упасть,  </a:t>
            </a:r>
          </a:p>
          <a:p>
            <a:r>
              <a:rPr lang="ru-RU" sz="3200" spc="100" dirty="0">
                <a:latin typeface="Comic Sans MS" panose="030F0702030302020204" pitchFamily="66" charset="0"/>
              </a:rPr>
              <a:t>не ходи без дела по проходу во время движения </a:t>
            </a:r>
          </a:p>
        </p:txBody>
      </p:sp>
    </p:spTree>
    <p:extLst>
      <p:ext uri="{BB962C8B-B14F-4D97-AF65-F5344CB8AC3E}">
        <p14:creationId xmlns:p14="http://schemas.microsoft.com/office/powerpoint/2010/main" val="212336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61" y="423665"/>
            <a:ext cx="8498159" cy="52654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2996569" y="1168843"/>
            <a:ext cx="7079586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Что это за знак?</a:t>
            </a:r>
          </a:p>
        </p:txBody>
      </p:sp>
    </p:spTree>
    <p:extLst>
      <p:ext uri="{BB962C8B-B14F-4D97-AF65-F5344CB8AC3E}">
        <p14:creationId xmlns:p14="http://schemas.microsoft.com/office/powerpoint/2010/main" val="211268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DADF86-EFF8-4EF3-AD4F-E9C3BEF0C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068497" y="239697"/>
            <a:ext cx="8273987" cy="60468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41CC24-3732-417F-B930-DA9A897E5AF4}"/>
              </a:ext>
            </a:extLst>
          </p:cNvPr>
          <p:cNvSpPr txBox="1"/>
          <p:nvPr/>
        </p:nvSpPr>
        <p:spPr>
          <a:xfrm>
            <a:off x="2068497" y="6286500"/>
            <a:ext cx="82739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fr.wikivoyage.org/wiki/Fichier:Mauritius_Road_Signs_-_Warning_Sign_-_Slippery_Road.svg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5286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3DCB54-4255-4F85-AE88-2C6EF2F731E8}"/>
              </a:ext>
            </a:extLst>
          </p:cNvPr>
          <p:cNvSpPr/>
          <p:nvPr/>
        </p:nvSpPr>
        <p:spPr>
          <a:xfrm>
            <a:off x="1970843" y="1819922"/>
            <a:ext cx="8078679" cy="28852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4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ПОЛУФИНАЛ</a:t>
            </a:r>
            <a:endParaRPr lang="ru-RU" sz="5400" b="1" cap="none" spc="0" dirty="0">
              <a:ln/>
              <a:solidFill>
                <a:schemeClr val="accent4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0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549" y="392324"/>
            <a:ext cx="7988614" cy="5442737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323425" y="2308194"/>
            <a:ext cx="3144696" cy="18329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Что обозначает данный знак?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48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D4A2D4-FAC7-4DDB-8A9B-2AB8147E4681}"/>
              </a:ext>
            </a:extLst>
          </p:cNvPr>
          <p:cNvSpPr/>
          <p:nvPr/>
        </p:nvSpPr>
        <p:spPr>
          <a:xfrm>
            <a:off x="2032987" y="1786605"/>
            <a:ext cx="7732450" cy="255454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Конкурс Капитанов</a:t>
            </a:r>
          </a:p>
        </p:txBody>
      </p:sp>
    </p:spTree>
    <p:extLst>
      <p:ext uri="{BB962C8B-B14F-4D97-AF65-F5344CB8AC3E}">
        <p14:creationId xmlns:p14="http://schemas.microsoft.com/office/powerpoint/2010/main" val="411682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612947" y="2394551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12364E8-0453-47E3-9B62-CEE01F0DC4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216240" y="632079"/>
            <a:ext cx="8726749" cy="65007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45EAEC-C9C3-4FA1-A168-0916DE021F4F}"/>
              </a:ext>
            </a:extLst>
          </p:cNvPr>
          <p:cNvSpPr txBox="1"/>
          <p:nvPr/>
        </p:nvSpPr>
        <p:spPr>
          <a:xfrm>
            <a:off x="1216240" y="5715000"/>
            <a:ext cx="87267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9" tooltip="https://commons.wikimedia.org/wiki/File:5.13.2_Belarusian_road_sign.svg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10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84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40700"/>
            <a:ext cx="8578757" cy="57657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422410" y="2070321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100" dirty="0">
                <a:latin typeface="Comic Sans MS" panose="030F0702030302020204" pitchFamily="66" charset="0"/>
              </a:rPr>
              <a:t>а.) Стоянка автотранспорта;  б.) Место стоянки легковых такси;  </a:t>
            </a:r>
          </a:p>
          <a:p>
            <a:r>
              <a:rPr lang="ru-RU" sz="4100" dirty="0">
                <a:latin typeface="Comic Sans MS" panose="030F0702030302020204" pitchFamily="66" charset="0"/>
              </a:rPr>
              <a:t>в.) Место остановки трамвая;  </a:t>
            </a:r>
          </a:p>
          <a:p>
            <a:r>
              <a:rPr lang="ru-RU" sz="4100" dirty="0">
                <a:latin typeface="Comic Sans MS" panose="030F0702030302020204" pitchFamily="66" charset="0"/>
              </a:rPr>
              <a:t>г.) Место остановки автобуса и (или) троллейбуса.  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87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18" y="3434182"/>
            <a:ext cx="5586984" cy="3172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042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42" y="1395218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60" y="1453299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584" y="1028627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 какого возраста разрешается езда на велосипеде?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А) с 10 лет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Б) с 14 лет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В) с 15 лет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Г) с 18 лет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5393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3A2472-5B46-4144-8439-20993B8A9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4D987A-BC1A-452F-AB2E-DB11C2815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98514" y="177552"/>
            <a:ext cx="6194971" cy="66804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459AB1-7DC4-449C-95A3-8E45E35C0D36}"/>
              </a:ext>
            </a:extLst>
          </p:cNvPr>
          <p:cNvSpPr txBox="1"/>
          <p:nvPr/>
        </p:nvSpPr>
        <p:spPr>
          <a:xfrm>
            <a:off x="2998514" y="6858000"/>
            <a:ext cx="6194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4" tooltip="https://www.flickr.com/photos/fogey03/16838534116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5" tooltip="https://creativecommons.org/licenses/by-nd/3.0/"/>
              </a:rPr>
              <a:t>CC BY-ND</a:t>
            </a:r>
            <a:endParaRPr lang="ru-RU" sz="90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5469F9C-0583-48F3-8693-CC39FF10A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38040" flipV="1">
            <a:off x="1726453" y="2985176"/>
            <a:ext cx="2002536" cy="336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8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424C4BB-AA8E-4F5D-80E7-6B381675794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303" y="903570"/>
            <a:ext cx="7854696" cy="44897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4B65C8-6717-44F7-9FE0-874911769B6E}"/>
              </a:ext>
            </a:extLst>
          </p:cNvPr>
          <p:cNvSpPr txBox="1"/>
          <p:nvPr/>
        </p:nvSpPr>
        <p:spPr>
          <a:xfrm>
            <a:off x="3053918" y="1804706"/>
            <a:ext cx="53887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Comic Sans MS" panose="030F0702030302020204" pitchFamily="66" charset="0"/>
              </a:rPr>
              <a:t>Знак «Пешеходный переход» выглядит так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D325DB-724E-434D-B076-D5B83AF0D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1621">
            <a:off x="9261008" y="3271244"/>
            <a:ext cx="2002536" cy="304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1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FA2CDA-899A-42CF-B0A4-13E180EC761A}"/>
              </a:ext>
            </a:extLst>
          </p:cNvPr>
          <p:cNvSpPr/>
          <p:nvPr/>
        </p:nvSpPr>
        <p:spPr>
          <a:xfrm>
            <a:off x="1225119" y="970695"/>
            <a:ext cx="9312675" cy="4489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5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а) синий квадрат, внутри белый треугольник с изображением человека,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5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б) красный треугольник с изображением человека.  </a:t>
            </a:r>
          </a:p>
        </p:txBody>
      </p:sp>
    </p:spTree>
    <p:extLst>
      <p:ext uri="{BB962C8B-B14F-4D97-AF65-F5344CB8AC3E}">
        <p14:creationId xmlns:p14="http://schemas.microsoft.com/office/powerpoint/2010/main" val="193374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D1D88F-3B76-4C31-8774-818400B87995}"/>
              </a:ext>
            </a:extLst>
          </p:cNvPr>
          <p:cNvSpPr/>
          <p:nvPr/>
        </p:nvSpPr>
        <p:spPr>
          <a:xfrm>
            <a:off x="1242873" y="670616"/>
            <a:ext cx="9170633" cy="5325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Дорогу можно переходить только на?</a:t>
            </a:r>
          </a:p>
          <a:p>
            <a:pPr lvl="0" algn="ctr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а) красный мигающий свет светофора </a:t>
            </a:r>
          </a:p>
          <a:p>
            <a:pPr lvl="0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б) мигающий свет </a:t>
            </a:r>
          </a:p>
          <a:p>
            <a:pPr lvl="0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в) зеленый свет </a:t>
            </a:r>
          </a:p>
          <a:p>
            <a:pPr lvl="0">
              <a:lnSpc>
                <a:spcPct val="107000"/>
              </a:lnSpc>
            </a:pPr>
            <a:r>
              <a:rPr lang="ru-RU" sz="4000" dirty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г) желтый  </a:t>
            </a:r>
          </a:p>
        </p:txBody>
      </p:sp>
    </p:spTree>
    <p:extLst>
      <p:ext uri="{BB962C8B-B14F-4D97-AF65-F5344CB8AC3E}">
        <p14:creationId xmlns:p14="http://schemas.microsoft.com/office/powerpoint/2010/main" val="89129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7648AB-BACB-46D0-A856-1BC353FD6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8" y="266329"/>
            <a:ext cx="4287915" cy="529109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3C85931-1C6B-4C38-9EA4-312872EADEAD}"/>
              </a:ext>
            </a:extLst>
          </p:cNvPr>
          <p:cNvSpPr/>
          <p:nvPr/>
        </p:nvSpPr>
        <p:spPr>
          <a:xfrm>
            <a:off x="452761" y="5103674"/>
            <a:ext cx="116614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4"/>
                </a:solidFill>
                <a:effectLst/>
                <a:latin typeface="Comic Sans MS" panose="030F0702030302020204" pitchFamily="66" charset="0"/>
              </a:rPr>
              <a:t>Что показывает работник </a:t>
            </a:r>
            <a:r>
              <a:rPr lang="ru-RU" sz="5400" b="1" dirty="0">
                <a:ln/>
                <a:solidFill>
                  <a:schemeClr val="accent4"/>
                </a:solidFill>
                <a:latin typeface="Comic Sans MS" panose="030F0702030302020204" pitchFamily="66" charset="0"/>
              </a:rPr>
              <a:t>ГИБДД</a:t>
            </a:r>
            <a:r>
              <a:rPr lang="ru-RU" sz="5400" b="1" cap="none" spc="0" dirty="0">
                <a:ln/>
                <a:solidFill>
                  <a:schemeClr val="accent4"/>
                </a:solidFill>
                <a:effectLst/>
                <a:latin typeface="Comic Sans MS" panose="030F0702030302020204" pitchFamily="66" charset="0"/>
              </a:rPr>
              <a:t>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BB20E4-E4B2-4570-B668-635DC763A2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3957">
            <a:off x="9582133" y="1557610"/>
            <a:ext cx="2001007" cy="313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6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A6E0F2-F701-48E6-8C92-8C305BBDA285}"/>
              </a:ext>
            </a:extLst>
          </p:cNvPr>
          <p:cNvSpPr/>
          <p:nvPr/>
        </p:nvSpPr>
        <p:spPr>
          <a:xfrm>
            <a:off x="3775693" y="2257121"/>
            <a:ext cx="43723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FFC000"/>
                </a:solidFill>
              </a:rPr>
              <a:t>ФИНАЛ</a:t>
            </a:r>
          </a:p>
        </p:txBody>
      </p:sp>
    </p:spTree>
    <p:extLst>
      <p:ext uri="{BB962C8B-B14F-4D97-AF65-F5344CB8AC3E}">
        <p14:creationId xmlns:p14="http://schemas.microsoft.com/office/powerpoint/2010/main" val="106433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54FCA7-75B8-410F-9C87-9113F66344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19" y="187121"/>
            <a:ext cx="6862511" cy="432273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864079B-D9EA-4E22-8E42-FF56331E9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699">
            <a:off x="9656397" y="2365160"/>
            <a:ext cx="1618228" cy="36788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10AD4E-630C-4682-803D-69AA60C028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8014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21ACC8-5A8F-4D1C-8E6D-6B76D1F06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35" y="3332741"/>
            <a:ext cx="5067356" cy="347568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6D8F9C0-BF24-4102-800C-019EE683E332}"/>
              </a:ext>
            </a:extLst>
          </p:cNvPr>
          <p:cNvSpPr/>
          <p:nvPr/>
        </p:nvSpPr>
        <p:spPr>
          <a:xfrm>
            <a:off x="4840224" y="1103466"/>
            <a:ext cx="6096000" cy="24375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по любой 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по бордюрам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по правой стороне 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по левой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DFE754E-1E96-43EB-BB53-B55B7B2E4F7A}"/>
              </a:ext>
            </a:extLst>
          </p:cNvPr>
          <p:cNvSpPr/>
          <p:nvPr/>
        </p:nvSpPr>
        <p:spPr>
          <a:xfrm>
            <a:off x="437576" y="3793312"/>
            <a:ext cx="389753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По какой стороне тротуара </a:t>
            </a:r>
          </a:p>
          <a:p>
            <a:pPr algn="ctr"/>
            <a:r>
              <a:rPr lang="ru-RU" sz="3200" b="1" cap="none" spc="0" dirty="0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рекомендуется </a:t>
            </a:r>
            <a:r>
              <a:rPr lang="ru-RU" sz="3200" b="1" cap="none" spc="0" dirty="0" err="1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двигатся</a:t>
            </a:r>
            <a:r>
              <a:rPr lang="ru-RU" sz="3200" b="1" cap="none" spc="0" dirty="0">
                <a:ln/>
                <a:solidFill>
                  <a:schemeClr val="accent4">
                    <a:lumMod val="50000"/>
                  </a:schemeClr>
                </a:solidFill>
                <a:effectLst/>
              </a:rPr>
              <a:t> пешеходам</a:t>
            </a:r>
          </a:p>
        </p:txBody>
      </p:sp>
    </p:spTree>
    <p:extLst>
      <p:ext uri="{BB962C8B-B14F-4D97-AF65-F5344CB8AC3E}">
        <p14:creationId xmlns:p14="http://schemas.microsoft.com/office/powerpoint/2010/main" val="87933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EA117A1-4B8C-4978-A3E5-A9FBA11736AA}"/>
              </a:ext>
            </a:extLst>
          </p:cNvPr>
          <p:cNvSpPr/>
          <p:nvPr/>
        </p:nvSpPr>
        <p:spPr>
          <a:xfrm>
            <a:off x="3301888" y="1165169"/>
            <a:ext cx="491352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9600" b="1" dirty="0">
                <a:ln/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1 раунд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D2BE71-6FD8-4A15-AFBE-6988F11E4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64" y="3172975"/>
            <a:ext cx="1619015" cy="253769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9DCD37-5D90-4707-B157-FF3B86E51B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2642113" y="3150688"/>
            <a:ext cx="1319550" cy="29002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7EE479-F0AC-4EC0-93EC-0B1E1AE57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63281">
            <a:off x="1393102" y="4234117"/>
            <a:ext cx="1319550" cy="218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4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1404D3-2ABA-4309-AC74-A3F02EE9D604}"/>
              </a:ext>
            </a:extLst>
          </p:cNvPr>
          <p:cNvSpPr txBox="1"/>
          <p:nvPr/>
        </p:nvSpPr>
        <p:spPr>
          <a:xfrm>
            <a:off x="2667000" y="6858000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9" tooltip="http://original-maket.by/free-downloads/znaki-dorozhnogo-dvizheniya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10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F4E791D-1BC0-4ADC-BF73-77A061C588C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47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99" y="590196"/>
            <a:ext cx="8578757" cy="57657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861848" y="2173872"/>
            <a:ext cx="6909772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Шли из школы мы домой</a:t>
            </a:r>
          </a:p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Видим знак над мостовой.</a:t>
            </a:r>
          </a:p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Круг, внутри велосипед</a:t>
            </a:r>
          </a:p>
          <a:p>
            <a:pPr algn="l"/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Ничего другого нет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8336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A0842A-6DA3-4B05-ADD4-1B9558C97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47713" y="1127464"/>
            <a:ext cx="6285390" cy="55840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663EA3-0187-4C60-B038-59EBAACB823C}"/>
              </a:ext>
            </a:extLst>
          </p:cNvPr>
          <p:cNvSpPr txBox="1"/>
          <p:nvPr/>
        </p:nvSpPr>
        <p:spPr>
          <a:xfrm>
            <a:off x="1056443" y="492698"/>
            <a:ext cx="53177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Comic Sans MS" panose="030F0702030302020204" pitchFamily="66" charset="0"/>
              </a:rPr>
              <a:t>ВЕЛОСИПЕДНАЯ ДОРОЖКА</a:t>
            </a:r>
          </a:p>
        </p:txBody>
      </p:sp>
    </p:spTree>
    <p:extLst>
      <p:ext uri="{BB962C8B-B14F-4D97-AF65-F5344CB8AC3E}">
        <p14:creationId xmlns:p14="http://schemas.microsoft.com/office/powerpoint/2010/main" val="366642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7D41E55-D1A4-4741-A3F4-F38D7CD6FD25}"/>
              </a:ext>
            </a:extLst>
          </p:cNvPr>
          <p:cNvSpPr/>
          <p:nvPr/>
        </p:nvSpPr>
        <p:spPr>
          <a:xfrm>
            <a:off x="1642369" y="266732"/>
            <a:ext cx="78478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dirty="0">
                <a:solidFill>
                  <a:srgbClr val="111111"/>
                </a:solidFill>
                <a:latin typeface="Comic Sans MS" panose="030F0702030302020204" pitchFamily="66" charset="0"/>
              </a:rPr>
              <a:t>Существует несколько видов пешеходных переходов. Выберите правильные названия из предложенных.</a:t>
            </a:r>
            <a:endParaRPr lang="ru-RU" sz="2800" b="0" i="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3CECAE4-A29E-44D8-A4F2-0E2AFBC5DBE5}"/>
              </a:ext>
            </a:extLst>
          </p:cNvPr>
          <p:cNvSpPr/>
          <p:nvPr/>
        </p:nvSpPr>
        <p:spPr>
          <a:xfrm>
            <a:off x="1094913" y="218430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Наземные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Подводные  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Подземные 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Наводные 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Водные 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Воздушные</a:t>
            </a:r>
            <a:r>
              <a:rPr lang="ru-RU" sz="3600" dirty="0">
                <a:solidFill>
                  <a:srgbClr val="111111"/>
                </a:solidFill>
                <a:latin typeface="Century Gothic" panose="020B0502020202020204" pitchFamily="34" charset="0"/>
              </a:rPr>
              <a:t>.</a:t>
            </a:r>
            <a:endParaRPr lang="ru-RU" sz="3600" b="0" i="0" dirty="0">
              <a:solidFill>
                <a:srgbClr val="11111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C4625C-E515-46F5-8F17-C17A4A4CB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819" y="767740"/>
            <a:ext cx="2002536" cy="30423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CE9434-D336-484B-AFD8-4B9847A78E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816" y="2058757"/>
            <a:ext cx="2002536" cy="17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46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693ECD-7F9D-4CBD-BB5E-D3C8AC788B36}"/>
              </a:ext>
            </a:extLst>
          </p:cNvPr>
          <p:cNvSpPr/>
          <p:nvPr/>
        </p:nvSpPr>
        <p:spPr>
          <a:xfrm>
            <a:off x="1766655" y="1154097"/>
            <a:ext cx="83716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dirty="0">
                <a:solidFill>
                  <a:srgbClr val="111111"/>
                </a:solidFill>
                <a:latin typeface="Comic Sans MS" panose="030F0702030302020204" pitchFamily="66" charset="0"/>
              </a:rPr>
              <a:t>Представьте ситуацию. Вы подошли к дороге, где нет ни пешеходного перехода, ни перекрестка, а вам нужно перейти на другую сторону. Как правильно поступить?</a:t>
            </a:r>
            <a:endParaRPr lang="ru-RU" sz="2400" b="0" i="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A5D0088-41C3-4A99-B8AF-91AAA1904D35}"/>
              </a:ext>
            </a:extLst>
          </p:cNvPr>
          <p:cNvSpPr/>
          <p:nvPr/>
        </p:nvSpPr>
        <p:spPr>
          <a:xfrm>
            <a:off x="979502" y="2980082"/>
            <a:ext cx="99577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spc="100" dirty="0">
                <a:solidFill>
                  <a:srgbClr val="111111"/>
                </a:solidFill>
                <a:latin typeface="Comic Sans MS" panose="030F0702030302020204" pitchFamily="66" charset="0"/>
              </a:rPr>
              <a:t>Варианты ответов: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spc="100" dirty="0">
                <a:solidFill>
                  <a:srgbClr val="111111"/>
                </a:solidFill>
                <a:latin typeface="Comic Sans MS" panose="030F0702030302020204" pitchFamily="66" charset="0"/>
              </a:rPr>
              <a:t>Переходить дорогу там, где она хорошо просматривается во все стороны.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spc="100" dirty="0">
                <a:solidFill>
                  <a:srgbClr val="111111"/>
                </a:solidFill>
                <a:latin typeface="Comic Sans MS" panose="030F0702030302020204" pitchFamily="66" charset="0"/>
              </a:rPr>
              <a:t>Посмотрев налево, а на середине перекрестка посмотрев направо.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spc="100" dirty="0">
                <a:solidFill>
                  <a:srgbClr val="111111"/>
                </a:solidFill>
                <a:latin typeface="Comic Sans MS" panose="030F0702030302020204" pitchFamily="66" charset="0"/>
              </a:rPr>
              <a:t>Строго по линиям тротуаров или по обочинам.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spc="100" dirty="0">
                <a:solidFill>
                  <a:srgbClr val="111111"/>
                </a:solidFill>
                <a:latin typeface="Comic Sans MS" panose="030F0702030302020204" pitchFamily="66" charset="0"/>
              </a:rPr>
              <a:t> Посмотрев направо, а на середине перекрестка посмотрев налево.</a:t>
            </a:r>
            <a:endParaRPr lang="ru-RU" sz="2000" b="0" i="0" spc="10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2B684C-8E78-4D1D-B7A6-82E7677F9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289" y="323858"/>
            <a:ext cx="2002536" cy="304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3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4C1FD1-0F38-4009-AF61-09FEDC77D909}"/>
              </a:ext>
            </a:extLst>
          </p:cNvPr>
          <p:cNvSpPr/>
          <p:nvPr/>
        </p:nvSpPr>
        <p:spPr>
          <a:xfrm>
            <a:off x="701336" y="1057183"/>
            <a:ext cx="97476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>
                <a:solidFill>
                  <a:srgbClr val="111111"/>
                </a:solidFill>
                <a:latin typeface="Comic Sans MS" panose="030F0702030302020204" pitchFamily="66" charset="0"/>
              </a:rPr>
              <a:t>Правильный ответ:</a:t>
            </a:r>
          </a:p>
          <a:p>
            <a:pPr fontAlgn="base"/>
            <a:endParaRPr lang="ru-RU" sz="4000" dirty="0">
              <a:solidFill>
                <a:srgbClr val="111111"/>
              </a:solidFill>
              <a:latin typeface="Comic Sans MS" panose="030F0702030302020204" pitchFamily="66" charset="0"/>
            </a:endParaRPr>
          </a:p>
          <a:p>
            <a:pPr algn="just" fontAlgn="base"/>
            <a:r>
              <a:rPr lang="ru-RU" sz="4000" dirty="0">
                <a:solidFill>
                  <a:srgbClr val="111111"/>
                </a:solidFill>
                <a:latin typeface="Comic Sans MS" panose="030F0702030302020204" pitchFamily="66" charset="0"/>
              </a:rPr>
              <a:t>Переходить дорогу там, где она хорошо просматривается во все стороны</a:t>
            </a:r>
            <a:r>
              <a:rPr lang="ru-RU" dirty="0">
                <a:solidFill>
                  <a:srgbClr val="111111"/>
                </a:solidFill>
                <a:latin typeface="Comic Sans MS" panose="030F0702030302020204" pitchFamily="66" charset="0"/>
              </a:rPr>
              <a:t>.</a:t>
            </a:r>
            <a:endParaRPr lang="ru-RU" b="0" i="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35234D-71F6-4ACD-8E05-9A8AD2E274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227">
            <a:off x="10490311" y="2220233"/>
            <a:ext cx="1634121" cy="35916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48F373-D334-4006-AEE6-7CAD404CA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5529">
            <a:off x="9272338" y="3942845"/>
            <a:ext cx="1634121" cy="244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9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02C76-CF07-4D4C-B8FF-1AADEF1B1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8078" y="610340"/>
            <a:ext cx="8260725" cy="238143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Что означает красный цвет на дорожных знаках?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91DAB1-B69D-4049-870D-F189BA894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5925" y="2485748"/>
            <a:ext cx="7173158" cy="359545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разрешающие знаки.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указательные знаки.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разрешающие и указательные знаки.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запрещающие знаки.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предупреждающие и запрещающие знаки.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Это предупреждающие знаки.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50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5FDA33-7F80-4191-8792-7A1F460E3899}"/>
              </a:ext>
            </a:extLst>
          </p:cNvPr>
          <p:cNvSpPr/>
          <p:nvPr/>
        </p:nvSpPr>
        <p:spPr>
          <a:xfrm>
            <a:off x="736847" y="1136343"/>
            <a:ext cx="983645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dirty="0">
                <a:solidFill>
                  <a:srgbClr val="111111"/>
                </a:solidFill>
                <a:latin typeface="Comic Sans MS" panose="030F0702030302020204" pitchFamily="66" charset="0"/>
              </a:rPr>
              <a:t>Как правильно переходить дорогу при выходе из автобуса? </a:t>
            </a:r>
          </a:p>
          <a:p>
            <a:pPr fontAlgn="base"/>
            <a:endParaRPr lang="ru-RU" sz="3200" dirty="0">
              <a:solidFill>
                <a:srgbClr val="111111"/>
              </a:solidFill>
              <a:latin typeface="Comic Sans MS" panose="030F0702030302020204" pitchFamily="66" charset="0"/>
            </a:endParaRPr>
          </a:p>
          <a:p>
            <a:pPr fontAlgn="base"/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Варианты ответов: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обойти автобус сзади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обойти автобус спереди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не имеет значения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111111"/>
                </a:solidFill>
                <a:latin typeface="Comic Sans MS" panose="030F0702030302020204" pitchFamily="66" charset="0"/>
              </a:rPr>
              <a:t>пролезть под автобус</a:t>
            </a:r>
            <a:endParaRPr lang="ru-RU" sz="3600" b="0" i="0" dirty="0">
              <a:solidFill>
                <a:srgbClr val="11111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BFED31-3F3A-46F6-8C0E-319747488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032" y="2880385"/>
            <a:ext cx="2001007" cy="313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3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F3F829-0931-4936-B724-A5D1C9D1FBFA}"/>
              </a:ext>
            </a:extLst>
          </p:cNvPr>
          <p:cNvSpPr/>
          <p:nvPr/>
        </p:nvSpPr>
        <p:spPr>
          <a:xfrm>
            <a:off x="1497185" y="2228671"/>
            <a:ext cx="9197630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7200" b="1" dirty="0">
                <a:ln/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Расшифровать ПДД</a:t>
            </a:r>
          </a:p>
        </p:txBody>
      </p:sp>
    </p:spTree>
    <p:extLst>
      <p:ext uri="{BB962C8B-B14F-4D97-AF65-F5344CB8AC3E}">
        <p14:creationId xmlns:p14="http://schemas.microsoft.com/office/powerpoint/2010/main" val="320774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МОЛОДЦЫ!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prestige"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13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6D5E012-B1D9-4672-B356-9167ADB567BD}"/>
              </a:ext>
            </a:extLst>
          </p:cNvPr>
          <p:cNvSpPr/>
          <p:nvPr/>
        </p:nvSpPr>
        <p:spPr>
          <a:xfrm>
            <a:off x="2871359" y="1597981"/>
            <a:ext cx="62726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Встало с краю улицы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В длинном сапоге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Чучело трёхглазое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На одной ноге.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Где машины движутся,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Где сошлись пути,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Помогает улицу</a:t>
            </a:r>
            <a:b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</a:br>
            <a:r>
              <a:rPr lang="ru-RU" sz="2400" dirty="0">
                <a:solidFill>
                  <a:srgbClr val="222222"/>
                </a:solidFill>
                <a:latin typeface="Comic Sans MS" panose="030F0702030302020204" pitchFamily="66" charset="0"/>
              </a:rPr>
              <a:t>Людям перейти.</a:t>
            </a:r>
          </a:p>
        </p:txBody>
      </p:sp>
    </p:spTree>
    <p:extLst>
      <p:ext uri="{BB962C8B-B14F-4D97-AF65-F5344CB8AC3E}">
        <p14:creationId xmlns:p14="http://schemas.microsoft.com/office/powerpoint/2010/main" val="56560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B6144A-9D42-42AB-A4A5-24EF3D9FBB42}"/>
              </a:ext>
            </a:extLst>
          </p:cNvPr>
          <p:cNvSpPr/>
          <p:nvPr/>
        </p:nvSpPr>
        <p:spPr>
          <a:xfrm>
            <a:off x="1331651" y="372862"/>
            <a:ext cx="742173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/>
                <a:solidFill>
                  <a:schemeClr val="accent3"/>
                </a:solidFill>
                <a:effectLst/>
                <a:latin typeface="Comic Sans MS" panose="030F0702030302020204" pitchFamily="66" charset="0"/>
              </a:rPr>
              <a:t>ОТВЕТ:</a:t>
            </a:r>
          </a:p>
          <a:p>
            <a:pPr algn="ctr"/>
            <a:r>
              <a:rPr lang="ru-RU" sz="8800" b="1" dirty="0">
                <a:ln/>
                <a:solidFill>
                  <a:schemeClr val="accent3"/>
                </a:solidFill>
                <a:latin typeface="Comic Sans MS" panose="030F0702030302020204" pitchFamily="66" charset="0"/>
              </a:rPr>
              <a:t>СВЕТОФОР</a:t>
            </a:r>
            <a:endParaRPr lang="ru-RU" sz="8800" b="1" cap="none" spc="0" dirty="0">
              <a:ln/>
              <a:solidFill>
                <a:schemeClr val="accent3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4F088E-CC15-43E1-92A4-7197442A25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28264" y="495777"/>
            <a:ext cx="5327453" cy="636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61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405" y="197909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89" y="3370600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Какие автомобили могут проехать на красный цвет?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019EA66-EB3F-407D-B435-415CEA4123BA}"/>
              </a:ext>
            </a:extLst>
          </p:cNvPr>
          <p:cNvSpPr/>
          <p:nvPr/>
        </p:nvSpPr>
        <p:spPr>
          <a:xfrm>
            <a:off x="4390238" y="1071318"/>
            <a:ext cx="6096000" cy="27010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а) папина и мамина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б) такси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в) пожарная, скорая, спецмашины.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г) гончая. </a:t>
            </a:r>
            <a:endParaRPr lang="ru-RU" sz="32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Безбилетный пассажир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557BBA-59A0-4872-96FE-9744B2DE5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139015" y="0"/>
            <a:ext cx="791397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5CFA26-EBAD-4CEC-89D2-450F3C97782D}"/>
              </a:ext>
            </a:extLst>
          </p:cNvPr>
          <p:cNvSpPr txBox="1"/>
          <p:nvPr/>
        </p:nvSpPr>
        <p:spPr>
          <a:xfrm>
            <a:off x="2139015" y="6858000"/>
            <a:ext cx="79139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freepngimg.com/png/7421-rabbit-png-image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nc/3.0/"/>
              </a:rPr>
              <a:t>CC BY-NC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416926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759</Words>
  <Application>Microsoft Office PowerPoint</Application>
  <PresentationFormat>Широкоэкранный</PresentationFormat>
  <Paragraphs>128</Paragraphs>
  <Slides>49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7" baseType="lpstr">
      <vt:lpstr>Arial</vt:lpstr>
      <vt:lpstr>Calibri</vt:lpstr>
      <vt:lpstr>Century Gothic</vt:lpstr>
      <vt:lpstr>Comic Sans MS</vt:lpstr>
      <vt:lpstr>Times New Roman</vt:lpstr>
      <vt:lpstr>Verdana</vt:lpstr>
      <vt:lpstr>Wingdings</vt:lpstr>
      <vt:lpstr>Тема Office</vt:lpstr>
      <vt:lpstr>Брейн - ринг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означает красный цвет на дорожных знаках?  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2022-09-26T08:31:05Z</dcterms:created>
  <dcterms:modified xsi:type="dcterms:W3CDTF">2022-10-02T12:49:59Z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