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62" r:id="rId4"/>
    <p:sldId id="263" r:id="rId5"/>
    <p:sldId id="264" r:id="rId6"/>
    <p:sldId id="265" r:id="rId7"/>
    <p:sldId id="260" r:id="rId8"/>
    <p:sldId id="258" r:id="rId9"/>
    <p:sldId id="259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88E9-C4E7-4F41-A1EE-0A5F19B72CC8}" type="datetimeFigureOut">
              <a:rPr lang="ru-RU" smtClean="0"/>
              <a:t>22.08.2012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8353ADD-B08B-4633-A925-B8825BF186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88E9-C4E7-4F41-A1EE-0A5F19B72CC8}" type="datetimeFigureOut">
              <a:rPr lang="ru-RU" smtClean="0"/>
              <a:t>22.08.2012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53ADD-B08B-4633-A925-B8825BF186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88E9-C4E7-4F41-A1EE-0A5F19B72CC8}" type="datetimeFigureOut">
              <a:rPr lang="ru-RU" smtClean="0"/>
              <a:t>22.08.2012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53ADD-B08B-4633-A925-B8825BF186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DD0745-F6C3-4496-9684-EE863555095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322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9A9DB-D4CE-4844-A30A-BBDFE7E6441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5302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D8E2A-6C1F-4479-AED2-CB1E9E4A71D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8604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36F1F-20F5-45C1-8F9E-3C86F129A1C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2285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8A148-29EC-49EC-95BB-AEE62AC3463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4156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07D3B-2E58-453E-851D-8A8F46F98C3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0197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DA751-FC9D-4556-A2E5-03F73352D3F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7592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1D66E-8939-485D-B417-2A5E3CE459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463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88E9-C4E7-4F41-A1EE-0A5F19B72CC8}" type="datetimeFigureOut">
              <a:rPr lang="ru-RU" smtClean="0"/>
              <a:t>22.08.2012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8353ADD-B08B-4633-A925-B8825BF186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89A891-604D-4611-9138-5A5312A083B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5677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A6C4F9-951E-485D-934D-E48D430B31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5442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0392D-6CFB-4A98-BBC2-04FD1B5081F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1516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EE9F892-4E94-4027-8309-1EA72575657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62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88E9-C4E7-4F41-A1EE-0A5F19B72CC8}" type="datetimeFigureOut">
              <a:rPr lang="ru-RU" smtClean="0"/>
              <a:t>22.08.2012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53ADD-B08B-4633-A925-B8825BF186F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88E9-C4E7-4F41-A1EE-0A5F19B72CC8}" type="datetimeFigureOut">
              <a:rPr lang="ru-RU" smtClean="0"/>
              <a:t>22.08.2012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53ADD-B08B-4633-A925-B8825BF186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88E9-C4E7-4F41-A1EE-0A5F19B72CC8}" type="datetimeFigureOut">
              <a:rPr lang="ru-RU" smtClean="0"/>
              <a:t>22.08.2012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8353ADD-B08B-4633-A925-B8825BF186F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88E9-C4E7-4F41-A1EE-0A5F19B72CC8}" type="datetimeFigureOut">
              <a:rPr lang="ru-RU" smtClean="0"/>
              <a:t>22.08.2012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53ADD-B08B-4633-A925-B8825BF186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88E9-C4E7-4F41-A1EE-0A5F19B72CC8}" type="datetimeFigureOut">
              <a:rPr lang="ru-RU" smtClean="0"/>
              <a:t>22.08.2012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53ADD-B08B-4633-A925-B8825BF186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88E9-C4E7-4F41-A1EE-0A5F19B72CC8}" type="datetimeFigureOut">
              <a:rPr lang="ru-RU" smtClean="0"/>
              <a:t>22.08.2012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53ADD-B08B-4633-A925-B8825BF186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88E9-C4E7-4F41-A1EE-0A5F19B72CC8}" type="datetimeFigureOut">
              <a:rPr lang="ru-RU" smtClean="0"/>
              <a:t>22.08.2012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53ADD-B08B-4633-A925-B8825BF186F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92688E9-C4E7-4F41-A1EE-0A5F19B72CC8}" type="datetimeFigureOut">
              <a:rPr lang="ru-RU" smtClean="0"/>
              <a:t>22.08.2012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8353ADD-B08B-4633-A925-B8825BF186F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3DC47E-0582-47AC-AF78-0DE09185522F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177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301208"/>
            <a:ext cx="8458200" cy="129614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                                 Автор: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                                 учитель начальных классов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                                 </a:t>
            </a:r>
            <a:r>
              <a:rPr lang="ru-RU" sz="2000" dirty="0" err="1" smtClean="0">
                <a:solidFill>
                  <a:schemeClr val="tx1"/>
                </a:solidFill>
              </a:rPr>
              <a:t>Кварацхелия</a:t>
            </a:r>
            <a:r>
              <a:rPr lang="ru-RU" sz="2000" dirty="0" smtClean="0">
                <a:solidFill>
                  <a:schemeClr val="tx1"/>
                </a:solidFill>
              </a:rPr>
              <a:t> С.Н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8458200" cy="1728192"/>
          </a:xfrm>
        </p:spPr>
        <p:txBody>
          <a:bodyPr>
            <a:prstTxWarp prst="textArchUp">
              <a:avLst/>
            </a:prstTxWarp>
            <a:normAutofit/>
          </a:bodyPr>
          <a:lstStyle/>
          <a:p>
            <a:pPr algn="ctr"/>
            <a:endParaRPr lang="ru-RU" sz="4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419" y="3982425"/>
            <a:ext cx="8973162" cy="110275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 времена Древней Руси</a:t>
            </a:r>
            <a:endParaRPr lang="ru-RU" sz="5400" b="1" cap="all" spc="0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09270"/>
            <a:ext cx="5256584" cy="3859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8176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04775"/>
            <a:ext cx="5010150" cy="675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Текст 15"/>
          <p:cNvSpPr>
            <a:spLocks noGrp="1"/>
          </p:cNvSpPr>
          <p:nvPr>
            <p:ph type="body" idx="4294967295"/>
          </p:nvPr>
        </p:nvSpPr>
        <p:spPr>
          <a:xfrm>
            <a:off x="323528" y="609600"/>
            <a:ext cx="2952328" cy="48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 smtClean="0">
                <a:latin typeface="Arial Black" pitchFamily="34" charset="0"/>
              </a:rPr>
              <a:t> </a:t>
            </a:r>
          </a:p>
          <a:p>
            <a:pPr marL="0" indent="0" algn="ctr">
              <a:buNone/>
            </a:pPr>
            <a:endParaRPr lang="ru-RU" sz="2800" b="1" i="1" dirty="0">
              <a:latin typeface="Arial Black" pitchFamily="34" charset="0"/>
            </a:endParaRP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Arial Black" pitchFamily="34" charset="0"/>
              </a:rPr>
              <a:t>Древняя Русь</a:t>
            </a:r>
          </a:p>
          <a:p>
            <a:pPr marL="0" indent="0" algn="ctr">
              <a:buNone/>
            </a:pPr>
            <a:endParaRPr lang="ru-RU" sz="2800" b="1" i="1" dirty="0">
              <a:latin typeface="Arial Black" pitchFamily="34" charset="0"/>
            </a:endParaRP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  <a:t>Киев</a:t>
            </a:r>
            <a:r>
              <a:rPr lang="ru-RU" sz="2400" b="1" i="1" dirty="0" smtClean="0">
                <a:latin typeface="Bookman Old Style" pitchFamily="18" charset="0"/>
              </a:rPr>
              <a:t> – столица Древней Руси</a:t>
            </a:r>
            <a:endParaRPr lang="ru-RU" sz="2400" b="1" i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022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11098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Bookman Old Style" pitchFamily="18" charset="0"/>
              </a:rPr>
              <a:t>Главой Руси был великий князь киевский,</a:t>
            </a:r>
            <a:br>
              <a:rPr lang="ru-RU" sz="2800" b="1" i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rgbClr val="7030A0"/>
                </a:solidFill>
                <a:latin typeface="Bookman Old Style" pitchFamily="18" charset="0"/>
              </a:rPr>
              <a:t>его советниками и помощниками – бояре,</a:t>
            </a:r>
            <a:br>
              <a:rPr lang="ru-RU" sz="2800" b="1" i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rgbClr val="7030A0"/>
                </a:solidFill>
                <a:latin typeface="Bookman Old Style" pitchFamily="18" charset="0"/>
              </a:rPr>
              <a:t>опорой и поддержкой - дружина </a:t>
            </a:r>
            <a:endParaRPr lang="ru-RU" sz="28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i="1" dirty="0" smtClean="0"/>
              <a:t>Князь с дружиной</a:t>
            </a:r>
            <a:endParaRPr lang="ru-RU" b="1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i="1" dirty="0" smtClean="0"/>
              <a:t>Бояре</a:t>
            </a:r>
            <a:endParaRPr lang="ru-RU" b="1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86" y="2060848"/>
            <a:ext cx="33528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138" y="2083321"/>
            <a:ext cx="3683402" cy="4374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5974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936104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Bookman Old Style" pitchFamily="18" charset="0"/>
              </a:rPr>
              <a:t>Соседка Руси - Византия</a:t>
            </a:r>
            <a:endParaRPr lang="ru-RU" sz="32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980728"/>
            <a:ext cx="4191000" cy="53438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Bookman Old Style" pitchFamily="18" charset="0"/>
              </a:rPr>
              <a:t>Князь Олег двинул флот на Византию. Он придумал поставить ладьи на колёса и двинуть их к городу. Византийцы испугались.</a:t>
            </a:r>
            <a:endParaRPr lang="ru-RU" sz="2400" b="1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i="1" dirty="0" smtClean="0">
                <a:latin typeface="Bookman Old Style" pitchFamily="18" charset="0"/>
              </a:rPr>
              <a:t>    </a:t>
            </a:r>
            <a:r>
              <a:rPr lang="ru-RU" sz="2400" b="1" i="1" dirty="0" smtClean="0">
                <a:solidFill>
                  <a:schemeClr val="tx1"/>
                </a:solidFill>
                <a:latin typeface="Bookman Old Style" pitchFamily="18" charset="0"/>
              </a:rPr>
              <a:t>Князь Олег прибил   свой щит к воротам Царьграда</a:t>
            </a:r>
            <a:endParaRPr lang="ru-RU" sz="2400" b="1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84784"/>
            <a:ext cx="4667250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627090"/>
            <a:ext cx="493204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7360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2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75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8640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Владимир Красное Солнышко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Bookman Old Style" pitchFamily="18" charset="0"/>
              </a:rPr>
              <a:t>Стал </a:t>
            </a: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</a:rPr>
              <a:t>новгородским князем в </a:t>
            </a:r>
            <a:r>
              <a:rPr lang="ru-RU" sz="2400" b="1" i="1" dirty="0" smtClean="0">
                <a:solidFill>
                  <a:schemeClr val="tx1"/>
                </a:solidFill>
                <a:latin typeface="Bookman Old Style" pitchFamily="18" charset="0"/>
              </a:rPr>
              <a:t>970г., </a:t>
            </a: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</a:rPr>
              <a:t>захватил киевский престол в </a:t>
            </a:r>
            <a:r>
              <a:rPr lang="ru-RU" sz="2400" b="1" i="1" dirty="0" smtClean="0">
                <a:solidFill>
                  <a:schemeClr val="tx1"/>
                </a:solidFill>
                <a:latin typeface="Bookman Old Style" pitchFamily="18" charset="0"/>
              </a:rPr>
              <a:t>980 </a:t>
            </a: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</a:rPr>
              <a:t>году. В </a:t>
            </a:r>
            <a:r>
              <a:rPr lang="ru-RU" sz="2400" b="1" i="1" dirty="0" smtClean="0">
                <a:solidFill>
                  <a:schemeClr val="tx1"/>
                </a:solidFill>
                <a:latin typeface="Bookman Old Style" pitchFamily="18" charset="0"/>
              </a:rPr>
              <a:t>988 г. </a:t>
            </a: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</a:rPr>
              <a:t>выбрал христианство в качестве государственной религии Киевской Руси.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2065"/>
            <a:ext cx="3816584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371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опия Мансурова0049"/>
          <p:cNvPicPr>
            <a:picLocks noChangeAspect="1" noChangeArrowheads="1"/>
          </p:cNvPicPr>
          <p:nvPr>
            <p:ph/>
          </p:nvPr>
        </p:nvPicPr>
        <p:blipFill>
          <a:blip r:embed="rId2" cstate="print">
            <a:lum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"/>
          <a:stretch>
            <a:fillRect/>
          </a:stretch>
        </p:blipFill>
        <p:spPr>
          <a:xfrm>
            <a:off x="1619250" y="1916113"/>
            <a:ext cx="7524750" cy="49418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0" y="5949950"/>
            <a:ext cx="1763713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5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К. В. Лебедев «Крещение киевлян»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179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B1176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Князь Владимир в</a:t>
            </a:r>
            <a:r>
              <a:rPr lang="ru-RU" sz="2800" dirty="0">
                <a:solidFill>
                  <a:srgbClr val="B1176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dirty="0">
                <a:solidFill>
                  <a:srgbClr val="680E4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988</a:t>
            </a:r>
            <a:r>
              <a:rPr lang="ru-RU" sz="2800" b="1" dirty="0">
                <a:solidFill>
                  <a:srgbClr val="B1176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г. крестил свой народ</a:t>
            </a:r>
          </a:p>
          <a:p>
            <a:pPr algn="ctr">
              <a:spcBef>
                <a:spcPct val="50000"/>
              </a:spcBef>
            </a:pPr>
            <a:r>
              <a:rPr lang="ru-RU" sz="2400" i="1" dirty="0">
                <a:solidFill>
                  <a:srgbClr val="51315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</a:rPr>
              <a:t>В назначенное время все пришли на берег Днепра. Торжественно совершили таинство крещения. Священники прочитали молитву и окропили елеем и благовониями.</a:t>
            </a:r>
          </a:p>
        </p:txBody>
      </p:sp>
    </p:spTree>
    <p:extLst>
      <p:ext uri="{BB962C8B-B14F-4D97-AF65-F5344CB8AC3E}">
        <p14:creationId xmlns:p14="http://schemas.microsoft.com/office/powerpoint/2010/main" val="2431854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7200" i="1">
                <a:solidFill>
                  <a:srgbClr val="3573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строение храма</a:t>
            </a:r>
          </a:p>
        </p:txBody>
      </p:sp>
      <p:pic>
        <p:nvPicPr>
          <p:cNvPr id="3077" name="Picture 5" descr="Строение храма"/>
          <p:cNvPicPr>
            <a:picLocks noChangeAspect="1" noChangeArrowheads="1"/>
          </p:cNvPicPr>
          <p:nvPr>
            <p:ph/>
          </p:nvPr>
        </p:nvPicPr>
        <p:blipFill>
          <a:blip r:embed="rId2"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412875"/>
            <a:ext cx="8642350" cy="42656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0" y="5661025"/>
            <a:ext cx="9469438" cy="86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Arial Unicode MS" pitchFamily="34" charset="-128"/>
              </a:rPr>
              <a:t>6</a:t>
            </a:r>
            <a:r>
              <a:rPr lang="ru-RU">
                <a:solidFill>
                  <a:srgbClr val="CC0000"/>
                </a:solidFill>
                <a:latin typeface="Arial Unicode MS" pitchFamily="34" charset="-128"/>
              </a:rPr>
              <a:t>   Апсида</a:t>
            </a:r>
            <a:r>
              <a:rPr lang="ru-RU" sz="1800" b="0" i="1">
                <a:latin typeface="Arial Unicode MS" pitchFamily="34" charset="-128"/>
              </a:rPr>
              <a:t> – алтарный выступ храма, ориентированный на восток</a:t>
            </a:r>
          </a:p>
          <a:p>
            <a:pPr algn="ctr">
              <a:spcBef>
                <a:spcPct val="50000"/>
              </a:spcBef>
            </a:pPr>
            <a:endParaRPr lang="ru-RU" sz="1800" b="0" i="1">
              <a:latin typeface="Arial Unicode MS" pitchFamily="34" charset="-128"/>
            </a:endParaRP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250825" y="5805488"/>
            <a:ext cx="8893175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Arial Unicode MS" pitchFamily="34" charset="-128"/>
              </a:rPr>
              <a:t>10</a:t>
            </a:r>
            <a:r>
              <a:rPr lang="ru-RU">
                <a:solidFill>
                  <a:srgbClr val="CC0000"/>
                </a:solidFill>
                <a:latin typeface="Arial Unicode MS" pitchFamily="34" charset="-128"/>
              </a:rPr>
              <a:t>    Неф</a:t>
            </a:r>
            <a:r>
              <a:rPr lang="ru-RU" sz="1800" b="0" i="1">
                <a:latin typeface="Arial Unicode MS" pitchFamily="34" charset="-128"/>
              </a:rPr>
              <a:t> – вытянутые с запада на восток помещения и ограниченные с одной или обеих сторон рядом столбов </a:t>
            </a: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0" y="5734050"/>
            <a:ext cx="9144000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Arial Unicode MS" pitchFamily="34" charset="-128"/>
              </a:rPr>
              <a:t>5</a:t>
            </a:r>
            <a:r>
              <a:rPr lang="ru-RU">
                <a:solidFill>
                  <a:srgbClr val="CC0000"/>
                </a:solidFill>
                <a:latin typeface="Arial Unicode MS" pitchFamily="34" charset="-128"/>
              </a:rPr>
              <a:t>  Аркатурный пояс</a:t>
            </a:r>
            <a:r>
              <a:rPr lang="ru-RU" sz="1800" b="0" i="1">
                <a:latin typeface="Arial Unicode MS" pitchFamily="34" charset="-128"/>
              </a:rPr>
              <a:t> – ряд декоративных ложных арочек, расположенных на фасаде здания</a:t>
            </a:r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0" y="5734050"/>
            <a:ext cx="9144000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CC0000"/>
                </a:solidFill>
                <a:latin typeface="Arial Unicode MS" pitchFamily="34" charset="-128"/>
              </a:rPr>
              <a:t>        </a:t>
            </a:r>
            <a:r>
              <a:rPr lang="ru-RU">
                <a:latin typeface="Arial Unicode MS" pitchFamily="34" charset="-128"/>
              </a:rPr>
              <a:t>11</a:t>
            </a:r>
            <a:r>
              <a:rPr lang="ru-RU">
                <a:solidFill>
                  <a:srgbClr val="CC0000"/>
                </a:solidFill>
                <a:latin typeface="Arial Unicode MS" pitchFamily="34" charset="-128"/>
              </a:rPr>
              <a:t>       Иконостас</a:t>
            </a:r>
            <a:r>
              <a:rPr lang="ru-RU" sz="1800" b="0" i="1">
                <a:latin typeface="Arial Unicode MS" pitchFamily="34" charset="-128"/>
              </a:rPr>
              <a:t> – перегородка, отделяющая в храмах алтарную часть от интерьера здания </a:t>
            </a:r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0" y="5661025"/>
            <a:ext cx="8964613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Arial Unicode MS" pitchFamily="34" charset="-128"/>
              </a:rPr>
              <a:t>4 </a:t>
            </a:r>
            <a:r>
              <a:rPr lang="ru-RU">
                <a:solidFill>
                  <a:srgbClr val="CC0000"/>
                </a:solidFill>
                <a:latin typeface="Arial Unicode MS" pitchFamily="34" charset="-128"/>
              </a:rPr>
              <a:t>   Закомары</a:t>
            </a:r>
            <a:r>
              <a:rPr lang="ru-RU" sz="1800" b="0" i="1">
                <a:latin typeface="Arial Unicode MS" pitchFamily="34" charset="-128"/>
              </a:rPr>
              <a:t> – полукруглое или килевидное завершение наружной части стен храма</a:t>
            </a:r>
          </a:p>
        </p:txBody>
      </p:sp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0" y="57340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Arial Unicode MS" pitchFamily="34" charset="-128"/>
              </a:rPr>
              <a:t>3</a:t>
            </a:r>
            <a:r>
              <a:rPr lang="ru-RU">
                <a:solidFill>
                  <a:srgbClr val="CC0000"/>
                </a:solidFill>
                <a:latin typeface="Arial Unicode MS" pitchFamily="34" charset="-128"/>
              </a:rPr>
              <a:t>   Барабан</a:t>
            </a:r>
            <a:r>
              <a:rPr lang="ru-RU" sz="1800" b="0" i="1">
                <a:latin typeface="Arial Unicode MS" pitchFamily="34" charset="-128"/>
              </a:rPr>
              <a:t> – часть храма, несущая купол</a:t>
            </a:r>
          </a:p>
        </p:txBody>
      </p: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0" y="5805488"/>
            <a:ext cx="9144000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Arial Unicode MS" pitchFamily="34" charset="-128"/>
              </a:rPr>
              <a:t>7</a:t>
            </a:r>
            <a:r>
              <a:rPr lang="ru-RU">
                <a:solidFill>
                  <a:srgbClr val="CC0000"/>
                </a:solidFill>
                <a:latin typeface="Arial Unicode MS" pitchFamily="34" charset="-128"/>
              </a:rPr>
              <a:t>    Алтарь</a:t>
            </a:r>
            <a:r>
              <a:rPr lang="ru-RU" sz="1800" b="0" i="1">
                <a:latin typeface="Arial Unicode MS" pitchFamily="34" charset="-128"/>
              </a:rPr>
              <a:t> – восточная часть храма, отделённая от остальных помещений иконостасом</a:t>
            </a:r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0" y="57340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Arial Unicode MS" pitchFamily="34" charset="-128"/>
              </a:rPr>
              <a:t>1    </a:t>
            </a:r>
            <a:r>
              <a:rPr lang="ru-RU">
                <a:solidFill>
                  <a:srgbClr val="CC0000"/>
                </a:solidFill>
                <a:latin typeface="Arial Unicode MS" pitchFamily="34" charset="-128"/>
              </a:rPr>
              <a:t>Лопатки </a:t>
            </a:r>
            <a:r>
              <a:rPr lang="ru-RU" sz="1800" b="0" i="1">
                <a:latin typeface="Arial Unicode MS" pitchFamily="34" charset="-128"/>
              </a:rPr>
              <a:t>– вертикальные выступы на стене храма</a:t>
            </a:r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>
            <a:off x="179388" y="5734050"/>
            <a:ext cx="8604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Arial Unicode MS" pitchFamily="34" charset="-128"/>
              </a:rPr>
              <a:t>9</a:t>
            </a:r>
            <a:r>
              <a:rPr lang="ru-RU">
                <a:solidFill>
                  <a:srgbClr val="CC0000"/>
                </a:solidFill>
                <a:latin typeface="Arial Unicode MS" pitchFamily="34" charset="-128"/>
              </a:rPr>
              <a:t>   Портал</a:t>
            </a:r>
            <a:r>
              <a:rPr lang="ru-RU" sz="1800" b="0" i="1">
                <a:latin typeface="Arial Unicode MS" pitchFamily="34" charset="-128"/>
              </a:rPr>
              <a:t> – вход в храм</a:t>
            </a:r>
          </a:p>
        </p:txBody>
      </p:sp>
      <p:sp>
        <p:nvSpPr>
          <p:cNvPr id="3108" name="Text Box 36"/>
          <p:cNvSpPr txBox="1">
            <a:spLocks noChangeArrowheads="1"/>
          </p:cNvSpPr>
          <p:nvPr/>
        </p:nvSpPr>
        <p:spPr bwMode="auto">
          <a:xfrm>
            <a:off x="0" y="58769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Arial Unicode MS" pitchFamily="34" charset="-128"/>
              </a:rPr>
              <a:t>2</a:t>
            </a:r>
            <a:r>
              <a:rPr lang="ru-RU">
                <a:solidFill>
                  <a:srgbClr val="CC0000"/>
                </a:solidFill>
                <a:latin typeface="Arial Unicode MS" pitchFamily="34" charset="-128"/>
              </a:rPr>
              <a:t>   Купол</a:t>
            </a:r>
            <a:r>
              <a:rPr lang="ru-RU" b="0" i="1">
                <a:latin typeface="Arial Unicode MS" pitchFamily="34" charset="-128"/>
              </a:rPr>
              <a:t> </a:t>
            </a:r>
            <a:r>
              <a:rPr lang="ru-RU" sz="1800" b="0" i="1">
                <a:latin typeface="Arial Unicode MS" pitchFamily="34" charset="-128"/>
              </a:rPr>
              <a:t>– верхняя часть храма</a:t>
            </a:r>
          </a:p>
        </p:txBody>
      </p:sp>
      <p:sp>
        <p:nvSpPr>
          <p:cNvPr id="3109" name="Text Box 37"/>
          <p:cNvSpPr txBox="1">
            <a:spLocks noChangeArrowheads="1"/>
          </p:cNvSpPr>
          <p:nvPr/>
        </p:nvSpPr>
        <p:spPr bwMode="auto">
          <a:xfrm>
            <a:off x="323850" y="5805488"/>
            <a:ext cx="8532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Arial Unicode MS" pitchFamily="34" charset="-128"/>
              </a:rPr>
              <a:t>8</a:t>
            </a:r>
            <a:r>
              <a:rPr lang="ru-RU">
                <a:solidFill>
                  <a:srgbClr val="CC0000"/>
                </a:solidFill>
                <a:latin typeface="Arial Unicode MS" pitchFamily="34" charset="-128"/>
              </a:rPr>
              <a:t>   Столбы</a:t>
            </a:r>
            <a:r>
              <a:rPr lang="ru-RU" sz="1800" b="0" i="1">
                <a:latin typeface="Arial Unicode MS" pitchFamily="34" charset="-128"/>
              </a:rPr>
              <a:t> – внутренние опоры стен храма</a:t>
            </a:r>
          </a:p>
        </p:txBody>
      </p:sp>
    </p:spTree>
    <p:extLst>
      <p:ext uri="{BB962C8B-B14F-4D97-AF65-F5344CB8AC3E}">
        <p14:creationId xmlns:p14="http://schemas.microsoft.com/office/powerpoint/2010/main" val="3587478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900" decel="100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900" decel="10000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900" decel="1000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900" decel="1000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 nodeType="clickPar">
                      <p:stCondLst>
                        <p:cond delay="indefinite"/>
                      </p:stCondLst>
                      <p:childTnLst>
                        <p:par>
                          <p:cTn id="1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900" decel="1000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 nodeType="clickPar">
                      <p:stCondLst>
                        <p:cond delay="indefinite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1" grpId="0"/>
      <p:bldP spid="3091" grpId="1"/>
      <p:bldP spid="3095" grpId="0"/>
      <p:bldP spid="3095" grpId="1"/>
      <p:bldP spid="3097" grpId="0"/>
      <p:bldP spid="3097" grpId="1"/>
      <p:bldP spid="3098" grpId="0"/>
      <p:bldP spid="3098" grpId="1"/>
      <p:bldP spid="3099" grpId="0"/>
      <p:bldP spid="3099" grpId="1"/>
      <p:bldP spid="3100" grpId="0"/>
      <p:bldP spid="3100" grpId="1"/>
      <p:bldP spid="3101" grpId="0"/>
      <p:bldP spid="3101" grpId="1"/>
      <p:bldP spid="3102" grpId="0"/>
      <p:bldP spid="3102" grpId="1"/>
      <p:bldP spid="3107" grpId="0"/>
      <p:bldP spid="3107" grpId="1"/>
      <p:bldP spid="3108" grpId="0"/>
      <p:bldP spid="3108" grpId="1"/>
      <p:bldP spid="3109" grpId="0"/>
      <p:bldP spid="310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i="1">
                <a:solidFill>
                  <a:srgbClr val="0099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внутреннее убранство</a:t>
            </a:r>
          </a:p>
        </p:txBody>
      </p:sp>
      <p:pic>
        <p:nvPicPr>
          <p:cNvPr id="4101" name="Picture 5" descr="Фреска1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1052513"/>
            <a:ext cx="206375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Рублёв"/>
          <p:cNvPicPr>
            <a:picLocks noChangeAspect="1" noChangeArrowheads="1"/>
          </p:cNvPicPr>
          <p:nvPr/>
        </p:nvPicPr>
        <p:blipFill>
          <a:blip r:embed="rId3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916113"/>
            <a:ext cx="3268662" cy="401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 descr="Мозаика"/>
          <p:cNvPicPr>
            <a:picLocks noChangeAspect="1" noChangeArrowheads="1"/>
          </p:cNvPicPr>
          <p:nvPr/>
        </p:nvPicPr>
        <p:blipFill>
          <a:blip r:embed="rId4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3213100"/>
            <a:ext cx="218122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 descr="Мозаика1"/>
          <p:cNvPicPr>
            <a:picLocks noChangeAspect="1" noChangeArrowheads="1"/>
          </p:cNvPicPr>
          <p:nvPr/>
        </p:nvPicPr>
        <p:blipFill>
          <a:blip r:embed="rId5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1052513"/>
            <a:ext cx="2166938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 descr="Фреска"/>
          <p:cNvPicPr>
            <a:picLocks noChangeAspect="1" noChangeArrowheads="1"/>
          </p:cNvPicPr>
          <p:nvPr/>
        </p:nvPicPr>
        <p:blipFill>
          <a:blip r:embed="rId6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997200"/>
            <a:ext cx="2111375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0" y="6078538"/>
            <a:ext cx="4140200" cy="77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1800" b="0"/>
          </a:p>
          <a:p>
            <a:pPr algn="ctr">
              <a:spcBef>
                <a:spcPct val="50000"/>
              </a:spcBef>
            </a:pPr>
            <a:endParaRPr lang="ru-RU" sz="1800" b="0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1412875"/>
            <a:ext cx="428466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6600" b="0" i="1">
                <a:solidFill>
                  <a:srgbClr val="FF0066"/>
                </a:solidFill>
                <a:latin typeface="Monotype Corsiva" pitchFamily="66" charset="0"/>
              </a:rPr>
              <a:t>фреска</a:t>
            </a: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2852738"/>
            <a:ext cx="428466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6600" b="0" i="1">
                <a:solidFill>
                  <a:srgbClr val="FF0066"/>
                </a:solidFill>
                <a:latin typeface="Monotype Corsiva" pitchFamily="66" charset="0"/>
              </a:rPr>
              <a:t>мозаика</a:t>
            </a:r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0" y="4724400"/>
            <a:ext cx="43561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6600" b="0" i="1">
                <a:solidFill>
                  <a:srgbClr val="FF0066"/>
                </a:solidFill>
                <a:latin typeface="Monotype Corsiva" pitchFamily="66" charset="0"/>
              </a:rPr>
              <a:t>икона</a:t>
            </a:r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0" y="2420938"/>
            <a:ext cx="42116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800" b="0"/>
              <a:t>живопись по сырой штукатурке</a:t>
            </a:r>
          </a:p>
        </p:txBody>
      </p:sp>
      <p:sp>
        <p:nvSpPr>
          <p:cNvPr id="4120" name="Rectangle 24"/>
          <p:cNvSpPr>
            <a:spLocks noChangeArrowheads="1"/>
          </p:cNvSpPr>
          <p:nvPr/>
        </p:nvSpPr>
        <p:spPr bwMode="auto">
          <a:xfrm>
            <a:off x="0" y="3860800"/>
            <a:ext cx="9001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1800" b="0"/>
          </a:p>
        </p:txBody>
      </p:sp>
      <p:sp>
        <p:nvSpPr>
          <p:cNvPr id="4126" name="Rectangle 30"/>
          <p:cNvSpPr>
            <a:spLocks noChangeArrowheads="1"/>
          </p:cNvSpPr>
          <p:nvPr/>
        </p:nvSpPr>
        <p:spPr bwMode="auto">
          <a:xfrm>
            <a:off x="0" y="3860800"/>
            <a:ext cx="42846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800" b="0">
                <a:latin typeface="Arial Unicode MS" pitchFamily="34" charset="-128"/>
              </a:rPr>
              <a:t>изображение, выполненное из цветных камней</a:t>
            </a:r>
          </a:p>
        </p:txBody>
      </p:sp>
      <p:sp>
        <p:nvSpPr>
          <p:cNvPr id="4136" name="Rectangle 40"/>
          <p:cNvSpPr>
            <a:spLocks noChangeArrowheads="1"/>
          </p:cNvSpPr>
          <p:nvPr/>
        </p:nvSpPr>
        <p:spPr bwMode="auto">
          <a:xfrm>
            <a:off x="323850" y="5734050"/>
            <a:ext cx="38623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800" b="0">
                <a:latin typeface="Arial Unicode MS" pitchFamily="34" charset="-128"/>
              </a:rPr>
              <a:t>изображение святых</a:t>
            </a:r>
          </a:p>
        </p:txBody>
      </p:sp>
      <p:pic>
        <p:nvPicPr>
          <p:cNvPr id="4140" name="Picture 44" descr="Фреска"/>
          <p:cNvPicPr>
            <a:picLocks noChangeAspect="1" noChangeArrowheads="1"/>
          </p:cNvPicPr>
          <p:nvPr/>
        </p:nvPicPr>
        <p:blipFill>
          <a:blip r:embed="rId6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550" y="1341438"/>
            <a:ext cx="1441450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41" name="Picture 45" descr="Фреска1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213" y="1339850"/>
            <a:ext cx="1541462" cy="232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42" name="Picture 46" descr="Рублёв"/>
          <p:cNvPicPr>
            <a:picLocks noChangeAspect="1" noChangeArrowheads="1"/>
          </p:cNvPicPr>
          <p:nvPr/>
        </p:nvPicPr>
        <p:blipFill>
          <a:blip r:embed="rId3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438" y="2924175"/>
            <a:ext cx="1474787" cy="182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43" name="Picture 47" descr="Мозаика1"/>
          <p:cNvPicPr>
            <a:picLocks noChangeAspect="1" noChangeArrowheads="1"/>
          </p:cNvPicPr>
          <p:nvPr/>
        </p:nvPicPr>
        <p:blipFill>
          <a:blip r:embed="rId5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213" y="3787775"/>
            <a:ext cx="1670050" cy="240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44" name="Picture 48" descr="Мозаика"/>
          <p:cNvPicPr>
            <a:picLocks noChangeAspect="1" noChangeArrowheads="1"/>
          </p:cNvPicPr>
          <p:nvPr/>
        </p:nvPicPr>
        <p:blipFill>
          <a:blip r:embed="rId4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650" y="4003675"/>
            <a:ext cx="1477963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48" name="Text Box 52"/>
          <p:cNvSpPr txBox="1">
            <a:spLocks noChangeArrowheads="1"/>
          </p:cNvSpPr>
          <p:nvPr/>
        </p:nvSpPr>
        <p:spPr bwMode="auto">
          <a:xfrm>
            <a:off x="5651500" y="5949950"/>
            <a:ext cx="25923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latin typeface="Arial Unicode MS" pitchFamily="34" charset="-128"/>
              </a:rPr>
              <a:t>А.Рублёв «Троица»</a:t>
            </a:r>
          </a:p>
        </p:txBody>
      </p:sp>
    </p:spTree>
    <p:extLst>
      <p:ext uri="{BB962C8B-B14F-4D97-AF65-F5344CB8AC3E}">
        <p14:creationId xmlns:p14="http://schemas.microsoft.com/office/powerpoint/2010/main" val="1890418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4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4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4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8" grpId="0" autoUpdateAnimBg="0"/>
      <p:bldP spid="4109" grpId="0" autoUpdateAnimBg="0"/>
      <p:bldP spid="4111" grpId="0" autoUpdateAnimBg="0"/>
      <p:bldP spid="4148" grpId="0"/>
      <p:bldP spid="414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76375" y="620713"/>
            <a:ext cx="53276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endParaRPr lang="ru-RU" sz="4000">
              <a:solidFill>
                <a:srgbClr val="898F1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827088" y="1989138"/>
            <a:ext cx="79930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endParaRPr lang="ru-RU" sz="4000">
              <a:solidFill>
                <a:srgbClr val="898F1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23529" y="1401712"/>
            <a:ext cx="8820472" cy="4526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36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укрепление территориального </a:t>
            </a:r>
          </a:p>
          <a:p>
            <a:pPr>
              <a:spcBef>
                <a:spcPct val="50000"/>
              </a:spcBef>
            </a:pPr>
            <a:r>
              <a:rPr lang="ru-RU" sz="28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единства государства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8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укрепление государственной власти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8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поднятие престижа 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государства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распространение грамотности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8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развитие искусства и ремесла</a:t>
            </a:r>
            <a:endParaRPr lang="ru-RU" sz="2800" b="1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бурное развитие культуры</a:t>
            </a:r>
          </a:p>
        </p:txBody>
      </p:sp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539750" y="260649"/>
            <a:ext cx="8135938" cy="106174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10708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2A723D">
                        <a:gamma/>
                        <a:shade val="46275"/>
                        <a:invGamma/>
                      </a:srgbClr>
                    </a:gs>
                    <a:gs pos="50000">
                      <a:srgbClr val="2A723D"/>
                    </a:gs>
                    <a:gs pos="100000">
                      <a:srgbClr val="2A723D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atin typeface="Impact"/>
              </a:rPr>
              <a:t>значение принятия христианства</a:t>
            </a:r>
          </a:p>
        </p:txBody>
      </p:sp>
    </p:spTree>
    <p:extLst>
      <p:ext uri="{BB962C8B-B14F-4D97-AF65-F5344CB8AC3E}">
        <p14:creationId xmlns:p14="http://schemas.microsoft.com/office/powerpoint/2010/main" val="423495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33CC"/>
      </a:hlink>
      <a:folHlink>
        <a:srgbClr val="0099CC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33CC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160</TotalTime>
  <Words>297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Трек</vt:lpstr>
      <vt:lpstr>Оформление по умолчанию</vt:lpstr>
      <vt:lpstr>                                                                                       Автор:                                                                                        учитель начальных классов                                                                                        Кварацхелия С.Н.</vt:lpstr>
      <vt:lpstr>Презентация PowerPoint</vt:lpstr>
      <vt:lpstr>Главой Руси был великий князь киевский, его советниками и помощниками – бояре, опорой и поддержкой - дружина </vt:lpstr>
      <vt:lpstr>Соседка Руси - Византия</vt:lpstr>
      <vt:lpstr>Владимир Красное Солнышко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18</cp:revision>
  <dcterms:created xsi:type="dcterms:W3CDTF">2012-08-22T11:46:12Z</dcterms:created>
  <dcterms:modified xsi:type="dcterms:W3CDTF">2012-08-22T14:26:55Z</dcterms:modified>
</cp:coreProperties>
</file>