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70" r:id="rId14"/>
    <p:sldId id="271" r:id="rId15"/>
    <p:sldId id="272" r:id="rId16"/>
    <p:sldId id="273" r:id="rId17"/>
    <p:sldId id="274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DBBB8-39F8-4D58-975F-125E2AD5B9B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6886C-BF0A-423D-BC2E-DB270724B1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072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DBBB8-39F8-4D58-975F-125E2AD5B9B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6886C-BF0A-423D-BC2E-DB270724B1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017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DBBB8-39F8-4D58-975F-125E2AD5B9B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6886C-BF0A-423D-BC2E-DB270724B1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162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DBBB8-39F8-4D58-975F-125E2AD5B9B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6886C-BF0A-423D-BC2E-DB270724B1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356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DBBB8-39F8-4D58-975F-125E2AD5B9B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6886C-BF0A-423D-BC2E-DB270724B1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029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DBBB8-39F8-4D58-975F-125E2AD5B9B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6886C-BF0A-423D-BC2E-DB270724B1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578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DBBB8-39F8-4D58-975F-125E2AD5B9B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6886C-BF0A-423D-BC2E-DB270724B1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554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DBBB8-39F8-4D58-975F-125E2AD5B9B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6886C-BF0A-423D-BC2E-DB270724B1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322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DBBB8-39F8-4D58-975F-125E2AD5B9B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6886C-BF0A-423D-BC2E-DB270724B1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628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DBBB8-39F8-4D58-975F-125E2AD5B9B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6886C-BF0A-423D-BC2E-DB270724B1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272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DBBB8-39F8-4D58-975F-125E2AD5B9B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6886C-BF0A-423D-BC2E-DB270724B1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740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7DBBB8-39F8-4D58-975F-125E2AD5B9B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6886C-BF0A-423D-BC2E-DB270724B1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677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Сырье как предмет труда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6 </a:t>
            </a:r>
            <a:r>
              <a:rPr lang="ru-RU" sz="3200" dirty="0" smtClean="0">
                <a:solidFill>
                  <a:srgbClr val="002060"/>
                </a:solidFill>
              </a:rPr>
              <a:t>класс</a:t>
            </a:r>
          </a:p>
          <a:p>
            <a:pPr algn="r"/>
            <a:r>
              <a:rPr lang="ru-RU" sz="1800" dirty="0" smtClean="0">
                <a:solidFill>
                  <a:srgbClr val="002060"/>
                </a:solidFill>
              </a:rPr>
              <a:t>Савина Е.В.</a:t>
            </a:r>
          </a:p>
          <a:p>
            <a:pPr algn="r"/>
            <a:r>
              <a:rPr lang="ru-RU" sz="1800" dirty="0" smtClean="0">
                <a:solidFill>
                  <a:srgbClr val="002060"/>
                </a:solidFill>
              </a:rPr>
              <a:t>учитель технологии </a:t>
            </a:r>
          </a:p>
          <a:p>
            <a:pPr algn="r"/>
            <a:r>
              <a:rPr lang="ru-RU" sz="1800" dirty="0" smtClean="0">
                <a:solidFill>
                  <a:srgbClr val="002060"/>
                </a:solidFill>
              </a:rPr>
              <a:t>высшей категории</a:t>
            </a:r>
            <a:endParaRPr lang="ru-RU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7767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Натуральное сырье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37882" y="1690688"/>
            <a:ext cx="4726546" cy="5070719"/>
          </a:xfrm>
        </p:spPr>
        <p:txBody>
          <a:bodyPr/>
          <a:lstStyle/>
          <a:p>
            <a:r>
              <a:rPr lang="ru-RU" dirty="0" smtClean="0"/>
              <a:t>Натуральное сырьё — это материалы и вещества, существующие в природе и добытые человеком для непосредственного потребления или последующей переработки.</a:t>
            </a:r>
          </a:p>
          <a:p>
            <a:endParaRPr lang="ru-RU" dirty="0"/>
          </a:p>
          <a:p>
            <a:r>
              <a:rPr lang="ru-RU" dirty="0" smtClean="0"/>
              <a:t> Например, пресная вода, песок, глина, мрамор и др.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483" y="1027906"/>
            <a:ext cx="3292697" cy="24695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9864" y="3999225"/>
            <a:ext cx="3527934" cy="235005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1780" y="2408349"/>
            <a:ext cx="2864378" cy="2985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134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Искусственное сырье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90688"/>
            <a:ext cx="5599090" cy="5167311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Материалы, которые созданы человеком называются искусственным сырьём. </a:t>
            </a:r>
          </a:p>
          <a:p>
            <a:r>
              <a:rPr lang="ru-RU" dirty="0" smtClean="0"/>
              <a:t>Искусственные материалы делают на основе природных компонентов, прошедших специальную технологическую обработку. Например, в природе нет такого вещества, как полиэтилен. Это искусственное сырьё, полученное из существующего в природе газа этилена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537" y="2588655"/>
            <a:ext cx="4589219" cy="305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7361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Искусственное сырье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303941"/>
          </a:xfrm>
        </p:spPr>
        <p:txBody>
          <a:bodyPr/>
          <a:lstStyle/>
          <a:p>
            <a:r>
              <a:rPr lang="ru-RU" dirty="0" smtClean="0"/>
              <a:t>К искусственному промышленному сырью относятся пластмассы, керамика, синтетический каучук, синтетическое горючее, заменители кожи, синтетические моющие средства и др.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9" y="3402659"/>
            <a:ext cx="4663787" cy="24150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5494" y="3264503"/>
            <a:ext cx="4556506" cy="32527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9026" y="4305993"/>
            <a:ext cx="2552007" cy="2552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6253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Сельскохозяйственное сырьё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Сельскохозяйственное </a:t>
            </a:r>
            <a:r>
              <a:rPr lang="ru-RU" dirty="0" smtClean="0"/>
              <a:t>сырьё подразделяют </a:t>
            </a:r>
            <a:r>
              <a:rPr lang="ru-RU" dirty="0"/>
              <a:t>на следующие виды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Растительное сырье</a:t>
            </a:r>
          </a:p>
          <a:p>
            <a:r>
              <a:rPr lang="ru-RU" dirty="0" smtClean="0"/>
              <a:t>Сырье животного происхождения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28308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Растительное сырье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70458" y="1851382"/>
            <a:ext cx="3825024" cy="4832753"/>
          </a:xfrm>
        </p:spPr>
        <p:txBody>
          <a:bodyPr/>
          <a:lstStyle/>
          <a:p>
            <a:r>
              <a:rPr lang="ru-RU" dirty="0" smtClean="0"/>
              <a:t>зерновые культуры</a:t>
            </a:r>
          </a:p>
          <a:p>
            <a:r>
              <a:rPr lang="ru-RU" dirty="0" smtClean="0"/>
              <a:t> </a:t>
            </a:r>
            <a:r>
              <a:rPr lang="ru-RU" dirty="0"/>
              <a:t>технические </a:t>
            </a:r>
            <a:r>
              <a:rPr lang="ru-RU" dirty="0" smtClean="0"/>
              <a:t>культуры </a:t>
            </a:r>
          </a:p>
          <a:p>
            <a:r>
              <a:rPr lang="ru-RU" dirty="0"/>
              <a:t>д</a:t>
            </a:r>
            <a:r>
              <a:rPr lang="ru-RU" dirty="0" smtClean="0"/>
              <a:t>ревесина</a:t>
            </a:r>
          </a:p>
          <a:p>
            <a:r>
              <a:rPr lang="ru-RU" dirty="0" smtClean="0"/>
              <a:t> дикорастущие пищевые растения</a:t>
            </a:r>
          </a:p>
          <a:p>
            <a:r>
              <a:rPr lang="ru-RU" dirty="0" smtClean="0"/>
              <a:t> </a:t>
            </a:r>
            <a:r>
              <a:rPr lang="ru-RU" dirty="0"/>
              <a:t>кормовые </a:t>
            </a:r>
            <a:r>
              <a:rPr lang="ru-RU" dirty="0" smtClean="0"/>
              <a:t>растения</a:t>
            </a:r>
          </a:p>
          <a:p>
            <a:r>
              <a:rPr lang="ru-RU" dirty="0" smtClean="0"/>
              <a:t> </a:t>
            </a:r>
            <a:r>
              <a:rPr lang="ru-RU" dirty="0"/>
              <a:t>лекарственные </a:t>
            </a:r>
            <a:r>
              <a:rPr lang="ru-RU" dirty="0" smtClean="0"/>
              <a:t>растения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9027" t="7058" r="14938" b="8113"/>
          <a:stretch/>
        </p:blipFill>
        <p:spPr>
          <a:xfrm>
            <a:off x="8087933" y="1133385"/>
            <a:ext cx="3916628" cy="32744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5328" y="3689797"/>
            <a:ext cx="3992451" cy="2994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6592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сырьё животного происхождения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2318197"/>
            <a:ext cx="2420155" cy="3858766"/>
          </a:xfrm>
        </p:spPr>
        <p:txBody>
          <a:bodyPr/>
          <a:lstStyle/>
          <a:p>
            <a:r>
              <a:rPr lang="ru-RU" dirty="0" smtClean="0"/>
              <a:t>Мясо</a:t>
            </a:r>
          </a:p>
          <a:p>
            <a:r>
              <a:rPr lang="ru-RU" dirty="0" smtClean="0"/>
              <a:t>Рыба</a:t>
            </a:r>
          </a:p>
          <a:p>
            <a:r>
              <a:rPr lang="ru-RU" dirty="0" smtClean="0"/>
              <a:t>Молоко</a:t>
            </a:r>
          </a:p>
          <a:p>
            <a:r>
              <a:rPr lang="ru-RU" dirty="0" smtClean="0"/>
              <a:t>Кожа</a:t>
            </a:r>
          </a:p>
          <a:p>
            <a:r>
              <a:rPr lang="ru-RU" dirty="0" smtClean="0"/>
              <a:t>Шерсть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0154" y="1432199"/>
            <a:ext cx="5221846" cy="29346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3161"/>
          <a:stretch/>
        </p:blipFill>
        <p:spPr>
          <a:xfrm>
            <a:off x="3258355" y="2899537"/>
            <a:ext cx="3174778" cy="3354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883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838200" y="553792"/>
            <a:ext cx="5181600" cy="6001554"/>
          </a:xfrm>
        </p:spPr>
        <p:txBody>
          <a:bodyPr>
            <a:normAutofit/>
          </a:bodyPr>
          <a:lstStyle/>
          <a:p>
            <a:r>
              <a:rPr lang="ru-RU" dirty="0"/>
              <a:t>Особенностью большинства видов сельскохозяйственного сырья является то, что их не добывают, </a:t>
            </a:r>
            <a:r>
              <a:rPr lang="ru-RU" dirty="0" smtClean="0"/>
              <a:t>а </a:t>
            </a:r>
            <a:r>
              <a:rPr lang="ru-RU" dirty="0"/>
              <a:t>производят.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Например</a:t>
            </a:r>
            <a:r>
              <a:rPr lang="ru-RU" dirty="0"/>
              <a:t>, для того чтобы получить муку для производства хлеба, надо вспахать поле, посеять семена, вырастить растения, скосить и обмолотить колосья, отвезти зерно на </a:t>
            </a:r>
            <a:r>
              <a:rPr lang="ru-RU" dirty="0" smtClean="0"/>
              <a:t>элеватор</a:t>
            </a:r>
            <a:r>
              <a:rPr lang="ru-RU" dirty="0"/>
              <a:t>, высушить, а потом направить зерно на мукомольный комбинат.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/>
          <a:srcRect l="15845" t="5633" r="12430" b="9109"/>
          <a:stretch/>
        </p:blipFill>
        <p:spPr>
          <a:xfrm>
            <a:off x="6356576" y="1234361"/>
            <a:ext cx="5685171" cy="380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109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42468" y="334851"/>
            <a:ext cx="5422004" cy="6375042"/>
          </a:xfrm>
        </p:spPr>
        <p:txBody>
          <a:bodyPr/>
          <a:lstStyle/>
          <a:p>
            <a:r>
              <a:rPr lang="ru-RU" dirty="0"/>
              <a:t>Ещё более трудоёмко получение сырья животного происхождения.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Так</a:t>
            </a:r>
            <a:r>
              <a:rPr lang="ru-RU" dirty="0"/>
              <a:t>, для </a:t>
            </a:r>
            <a:r>
              <a:rPr lang="ru-RU" dirty="0" smtClean="0"/>
              <a:t>производства </a:t>
            </a:r>
            <a:r>
              <a:rPr lang="ru-RU" dirty="0"/>
              <a:t>молока как сырья пищевой промышленности нужно постоянно </a:t>
            </a:r>
            <a:r>
              <a:rPr lang="ru-RU" dirty="0" smtClean="0"/>
              <a:t>заготавливать </a:t>
            </a:r>
            <a:r>
              <a:rPr lang="ru-RU" dirty="0"/>
              <a:t>растительное сырьё для кормления коров, доить большое количество животных и доставлять молоко на молокозаводы.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668" y="154546"/>
            <a:ext cx="5440230" cy="36254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4026" y="4005330"/>
            <a:ext cx="3803560" cy="2852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864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262563"/>
          </a:xfrm>
        </p:spPr>
        <p:txBody>
          <a:bodyPr/>
          <a:lstStyle/>
          <a:p>
            <a:r>
              <a:rPr lang="ru-RU" dirty="0" smtClean="0"/>
              <a:t>Сырьё — это материальный природный ресурс, ставший предметом труда и испытавший первоначальное воздействие человека.</a:t>
            </a:r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Сырьё как предмет труда обычно предназначено для дальнейшей обработки при производстве материальных благ.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1466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33664" y="1558344"/>
            <a:ext cx="5150807" cy="3567448"/>
          </a:xfrm>
        </p:spPr>
        <p:txBody>
          <a:bodyPr/>
          <a:lstStyle/>
          <a:p>
            <a:r>
              <a:rPr lang="ru-RU" dirty="0" smtClean="0"/>
              <a:t>Примеры видов сырья, полученного из природных ресурсов: железная руда, нефть, газ, руды металлов, питьевая вода, азот.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6139" y="412123"/>
            <a:ext cx="3228912" cy="21378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9368"/>
          <a:stretch/>
        </p:blipFill>
        <p:spPr>
          <a:xfrm>
            <a:off x="8896719" y="515154"/>
            <a:ext cx="3105379" cy="21663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9786" y="3078051"/>
            <a:ext cx="5862462" cy="366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809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7426" y="193430"/>
            <a:ext cx="4391696" cy="638767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Изъятые из природы или выращенные растения и животные тоже могут быть сырьём для создания продуктов, удовлетворяющих потребности человека. </a:t>
            </a:r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Примеры видов сырья, полученного из природных ресурсов: стволы деревьев, зерно, грибы, молоко и шерсть животных, волокна растений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6246" y="373486"/>
            <a:ext cx="3159617" cy="23697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8553" y="3880295"/>
            <a:ext cx="3351943" cy="25618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8553" y="560230"/>
            <a:ext cx="3274454" cy="21829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3678" t="15336" r="5243"/>
          <a:stretch/>
        </p:blipFill>
        <p:spPr>
          <a:xfrm>
            <a:off x="4845028" y="3773509"/>
            <a:ext cx="3537619" cy="2466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619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173532" y="228600"/>
            <a:ext cx="4662152" cy="6223715"/>
          </a:xfrm>
        </p:spPr>
        <p:txBody>
          <a:bodyPr/>
          <a:lstStyle/>
          <a:p>
            <a:r>
              <a:rPr lang="ru-RU" dirty="0" smtClean="0"/>
              <a:t>Отдельные виды сырья можно использовать для потребления в том виде, в каком они есть в природе, или подвергать их минимальной обработке. 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Например, для создания тепла человек использует в необработанном виде сухие ветви и сухую соль, родниковую воду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5612" r="10150" b="3649"/>
          <a:stretch/>
        </p:blipFill>
        <p:spPr>
          <a:xfrm>
            <a:off x="472225" y="347730"/>
            <a:ext cx="4250913" cy="32197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738" y="3747752"/>
            <a:ext cx="4383485" cy="292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938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75042" y="246184"/>
            <a:ext cx="5640946" cy="6476588"/>
          </a:xfrm>
        </p:spPr>
        <p:txBody>
          <a:bodyPr/>
          <a:lstStyle/>
          <a:p>
            <a:r>
              <a:rPr lang="ru-RU" dirty="0" smtClean="0"/>
              <a:t>Также без преобразований могут использоваться некоторые виды энергии. Энергия ветра без преобразований движет парусные суда.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 Подземную тепловую энергию применяют для обогрева бассейнов, жилищ и теплиц. 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Энергию солнца человек непосредственно использует для укрепления своего здоровья.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608" y="121683"/>
            <a:ext cx="4483726" cy="33627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8826" y="3834685"/>
            <a:ext cx="3417854" cy="288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092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34851" y="386862"/>
            <a:ext cx="4301543" cy="6194242"/>
          </a:xfrm>
        </p:spPr>
        <p:txBody>
          <a:bodyPr/>
          <a:lstStyle/>
          <a:p>
            <a:r>
              <a:rPr lang="ru-RU" dirty="0" smtClean="0"/>
              <a:t>Предметами труда, не требующими никакой переработки, могут быть и объекты живой природы: ягоды, орехи, травы, плоды; морская капуста (ламинария), устрицы. </a:t>
            </a:r>
          </a:p>
          <a:p>
            <a:endParaRPr lang="ru-RU" dirty="0"/>
          </a:p>
          <a:p>
            <a:r>
              <a:rPr lang="ru-RU" dirty="0" smtClean="0"/>
              <a:t>Производство материальных благ из них сводится к их сбору или добыче.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6394" y="257578"/>
            <a:ext cx="2927797" cy="21958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9447" y="257578"/>
            <a:ext cx="3442951" cy="25047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4970" y="3052931"/>
            <a:ext cx="3435028" cy="22911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26995" t="33615"/>
          <a:stretch/>
        </p:blipFill>
        <p:spPr>
          <a:xfrm>
            <a:off x="8648574" y="4159876"/>
            <a:ext cx="3227320" cy="220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436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65915" y="1828800"/>
            <a:ext cx="10387885" cy="4700789"/>
          </a:xfrm>
        </p:spPr>
        <p:txBody>
          <a:bodyPr/>
          <a:lstStyle/>
          <a:p>
            <a:r>
              <a:rPr lang="ru-RU" dirty="0" smtClean="0"/>
              <a:t>Большинство же видов сырья, полученного из природных ресурсов, подвергается дальнейшей переработке в производстве. 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По видам производства все виды сырья разделяют на промышленные и сельскохозяйственные.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5980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Промышленное сырье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1532586"/>
            <a:ext cx="10515600" cy="4644377"/>
          </a:xfrm>
        </p:spPr>
        <p:txBody>
          <a:bodyPr/>
          <a:lstStyle/>
          <a:p>
            <a:r>
              <a:rPr lang="ru-RU" dirty="0" smtClean="0"/>
              <a:t>Сырьё, на котором работают фабрики и заводы, называется промышленным сырьём.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Собранные в лесу сучья для костра, кора и шишки для поделок, ягоды для домашнего варенья нельзя назвать промышленным сырьём. А вот деревья, спиленные при лесозаготовках, — это промышленное сырьё.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Промышленное сырьё подразделяется на натуральное и искусственное.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96870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563</Words>
  <Application>Microsoft Office PowerPoint</Application>
  <PresentationFormat>Широкоэкранный</PresentationFormat>
  <Paragraphs>67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Сырье как предмет труда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Промышленное сырье</vt:lpstr>
      <vt:lpstr>Натуральное сырье</vt:lpstr>
      <vt:lpstr>Искусственное сырье</vt:lpstr>
      <vt:lpstr>Искусственное сырье</vt:lpstr>
      <vt:lpstr>Сельскохозяйственное сырьё</vt:lpstr>
      <vt:lpstr> Растительное сырье</vt:lpstr>
      <vt:lpstr>сырьё животного происхождения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Сырье как предмет сырья</dc:title>
  <dc:creator>admin</dc:creator>
  <cp:lastModifiedBy>admin</cp:lastModifiedBy>
  <cp:revision>18</cp:revision>
  <dcterms:created xsi:type="dcterms:W3CDTF">2021-11-12T14:10:39Z</dcterms:created>
  <dcterms:modified xsi:type="dcterms:W3CDTF">2022-10-02T12:54:55Z</dcterms:modified>
</cp:coreProperties>
</file>