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7" r:id="rId6"/>
    <p:sldId id="271" r:id="rId7"/>
    <p:sldId id="301" r:id="rId8"/>
    <p:sldId id="302" r:id="rId9"/>
    <p:sldId id="303" r:id="rId10"/>
    <p:sldId id="304" r:id="rId11"/>
    <p:sldId id="293" r:id="rId12"/>
    <p:sldId id="294" r:id="rId13"/>
    <p:sldId id="269" r:id="rId14"/>
    <p:sldId id="291" r:id="rId15"/>
    <p:sldId id="272" r:id="rId16"/>
    <p:sldId id="300" r:id="rId17"/>
    <p:sldId id="273" r:id="rId18"/>
    <p:sldId id="299" r:id="rId19"/>
    <p:sldId id="274" r:id="rId20"/>
    <p:sldId id="298" r:id="rId21"/>
    <p:sldId id="290" r:id="rId22"/>
    <p:sldId id="295" r:id="rId23"/>
    <p:sldId id="281" r:id="rId24"/>
    <p:sldId id="282" r:id="rId25"/>
    <p:sldId id="276" r:id="rId26"/>
    <p:sldId id="277" r:id="rId27"/>
    <p:sldId id="279" r:id="rId28"/>
    <p:sldId id="280" r:id="rId29"/>
    <p:sldId id="285" r:id="rId30"/>
    <p:sldId id="286" r:id="rId31"/>
    <p:sldId id="287" r:id="rId32"/>
    <p:sldId id="283" r:id="rId33"/>
    <p:sldId id="261" r:id="rId34"/>
    <p:sldId id="262" r:id="rId35"/>
    <p:sldId id="296" r:id="rId36"/>
    <p:sldId id="26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1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 userDrawn="1"/>
        </p:nvSpPr>
        <p:spPr>
          <a:xfrm>
            <a:off x="4500562" y="4857760"/>
            <a:ext cx="4214842" cy="1643074"/>
          </a:xfrm>
          <a:prstGeom prst="flowChartAlternateProcess">
            <a:avLst/>
          </a:prstGeom>
          <a:solidFill>
            <a:srgbClr val="FF0000">
              <a:alpha val="22000"/>
            </a:srgbClr>
          </a:solidFill>
          <a:ln w="3175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642910" y="2500306"/>
            <a:ext cx="7858180" cy="1357322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35732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857760"/>
            <a:ext cx="4214842" cy="1643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20482" name="AutoShape 2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4" name="AutoShape 4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6" name="AutoShape 6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8" name="AutoShape 8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90" name="AutoShape 10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2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/>
          <a:srcRect b="13333"/>
          <a:stretch>
            <a:fillRect/>
          </a:stretch>
        </p:blipFill>
        <p:spPr bwMode="auto">
          <a:xfrm>
            <a:off x="0" y="5000636"/>
            <a:ext cx="2857488" cy="18573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4929198"/>
            <a:ext cx="1145825" cy="1130748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946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584376"/>
            <a:ext cx="1290606" cy="1273624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 userDrawn="1"/>
        </p:nvSpPr>
        <p:spPr>
          <a:xfrm>
            <a:off x="714348" y="2928934"/>
            <a:ext cx="7786742" cy="142876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00037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1145825" cy="1130748"/>
          </a:xfrm>
          <a:prstGeom prst="rect">
            <a:avLst/>
          </a:prstGeom>
          <a:noFill/>
        </p:spPr>
      </p:pic>
      <p:pic>
        <p:nvPicPr>
          <p:cNvPr id="7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584376"/>
            <a:ext cx="1290606" cy="1273624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альтернативный процесс 9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 userDrawn="1"/>
        </p:nvSpPr>
        <p:spPr>
          <a:xfrm>
            <a:off x="4643438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 userDrawn="1"/>
        </p:nvSpPr>
        <p:spPr>
          <a:xfrm>
            <a:off x="428596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5991"/>
            <a:ext cx="4040188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85991"/>
            <a:ext cx="4041775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6000" contrast="-24000"/>
          </a:blip>
          <a:srcRect/>
          <a:stretch>
            <a:fillRect/>
          </a:stretch>
        </p:blipFill>
        <p:spPr bwMode="auto">
          <a:xfrm>
            <a:off x="0" y="1"/>
            <a:ext cx="2214546" cy="3286123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9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>
            <a:lum bright="7000"/>
          </a:blip>
          <a:srcRect b="20000"/>
          <a:stretch>
            <a:fillRect/>
          </a:stretch>
        </p:blipFill>
        <p:spPr bwMode="auto">
          <a:xfrm>
            <a:off x="0" y="5143512"/>
            <a:ext cx="2857488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 l="12472" t="-6318"/>
          <a:stretch>
            <a:fillRect/>
          </a:stretch>
        </p:blipFill>
        <p:spPr bwMode="auto">
          <a:xfrm>
            <a:off x="0" y="5000636"/>
            <a:ext cx="1002917" cy="1202186"/>
          </a:xfrm>
          <a:prstGeom prst="rect">
            <a:avLst/>
          </a:prstGeom>
          <a:noFill/>
        </p:spPr>
      </p:pic>
      <p:pic>
        <p:nvPicPr>
          <p:cNvPr id="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 b="21475"/>
          <a:stretch>
            <a:fillRect/>
          </a:stretch>
        </p:blipFill>
        <p:spPr bwMode="auto">
          <a:xfrm>
            <a:off x="285720" y="5857892"/>
            <a:ext cx="1290606" cy="100010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730032"/>
            <a:ext cx="1143008" cy="1127968"/>
          </a:xfrm>
          <a:prstGeom prst="rect">
            <a:avLst/>
          </a:prstGeom>
          <a:noFill/>
        </p:spPr>
      </p:pic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 r="12503" b="11335"/>
          <a:stretch>
            <a:fillRect/>
          </a:stretch>
        </p:blipFill>
        <p:spPr bwMode="auto">
          <a:xfrm>
            <a:off x="8143900" y="5857892"/>
            <a:ext cx="1000100" cy="10001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aviamaster.com/uploads/images/plane/Yak-18_pic1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qrok.net/uploads/posts/2010-03/thumbs/1267555604_su17m2-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hyperlink" Target="http://img1.liveinternet.ru/images/attach/c/2/68/106/68106355_su17m32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15510/212433154.61/0_135c3f_c7b7f036_L.jpg" TargetMode="External"/><Relationship Id="rId2" Type="http://schemas.openxmlformats.org/officeDocument/2006/relationships/hyperlink" Target="http://mkrf.ru/upload/iblock/b84/b84664730cff49343133bf821797387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laycast.ru/uploads/2016/05/20/18719641.png" TargetMode="External"/><Relationship Id="rId4" Type="http://schemas.openxmlformats.org/officeDocument/2006/relationships/hyperlink" Target="http://www.promopharma.it/wp-content/uploads/2014/11/margh-lacrimilla-2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131840" y="404664"/>
            <a:ext cx="5400600" cy="1368152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11071"/>
            <a:ext cx="7958166" cy="2304256"/>
          </a:xfrm>
        </p:spPr>
        <p:txBody>
          <a:bodyPr>
            <a:normAutofit/>
          </a:bodyPr>
          <a:lstStyle/>
          <a:p>
            <a:r>
              <a:rPr lang="ru-RU" sz="3200" b="1" i="1" dirty="0"/>
              <a:t>Номинация: «</a:t>
            </a:r>
            <a:r>
              <a:rPr lang="ru-RU" sz="3200" b="1" dirty="0" smtClean="0"/>
              <a:t>Родословие</a:t>
            </a:r>
            <a:r>
              <a:rPr lang="ru-RU" sz="3200" b="1" i="1" dirty="0" smtClean="0"/>
              <a:t>»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i="1" dirty="0"/>
              <a:t> </a:t>
            </a:r>
            <a:r>
              <a:rPr lang="ru-RU" sz="3200" b="1" i="1" dirty="0" smtClean="0"/>
              <a:t>Тема:</a:t>
            </a:r>
            <a:r>
              <a:rPr lang="ru-RU" sz="3200" dirty="0"/>
              <a:t> </a:t>
            </a:r>
            <a:r>
              <a:rPr lang="ru-RU" sz="3200" b="1" dirty="0" smtClean="0"/>
              <a:t>«</a:t>
            </a:r>
            <a:r>
              <a:rPr lang="ru-RU" sz="3200" b="1" dirty="0"/>
              <a:t>История трёх поколений»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072074"/>
            <a:ext cx="4286280" cy="1214446"/>
          </a:xfrm>
        </p:spPr>
        <p:txBody>
          <a:bodyPr>
            <a:normAutofit fontScale="40000" lnSpcReduction="20000"/>
          </a:bodyPr>
          <a:lstStyle/>
          <a:p>
            <a:endParaRPr lang="ru-RU" b="1" dirty="0" smtClean="0">
              <a:solidFill>
                <a:srgbClr val="311211"/>
              </a:solidFill>
            </a:endParaRPr>
          </a:p>
          <a:p>
            <a:r>
              <a:rPr lang="ru-RU" sz="4200" b="1" dirty="0" smtClean="0">
                <a:solidFill>
                  <a:srgbClr val="311211"/>
                </a:solidFill>
              </a:rPr>
              <a:t>Автор: Лобанов Илья Николаевич, </a:t>
            </a:r>
          </a:p>
          <a:p>
            <a:r>
              <a:rPr lang="ru-RU" sz="4200" b="1" dirty="0" smtClean="0">
                <a:solidFill>
                  <a:srgbClr val="311211"/>
                </a:solidFill>
              </a:rPr>
              <a:t>ученик </a:t>
            </a:r>
            <a:r>
              <a:rPr lang="ru-RU" sz="4200" b="1" dirty="0" smtClean="0">
                <a:solidFill>
                  <a:srgbClr val="311211"/>
                </a:solidFill>
              </a:rPr>
              <a:t>9«А</a:t>
            </a:r>
            <a:r>
              <a:rPr lang="ru-RU" sz="4200" b="1" dirty="0" smtClean="0">
                <a:solidFill>
                  <a:srgbClr val="311211"/>
                </a:solidFill>
              </a:rPr>
              <a:t>» класса МБОУ «СОШ № 4»,</a:t>
            </a:r>
          </a:p>
          <a:p>
            <a:r>
              <a:rPr lang="ru-RU" sz="4200" b="1" dirty="0" smtClean="0">
                <a:solidFill>
                  <a:srgbClr val="311211"/>
                </a:solidFill>
              </a:rPr>
              <a:t>г. Менделеевск.</a:t>
            </a:r>
            <a:endParaRPr lang="ru-RU" sz="4200" b="1" dirty="0">
              <a:solidFill>
                <a:srgbClr val="31121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42919"/>
            <a:ext cx="55121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конференция исследовательских краеведческих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«Жить, помня о корнях своих…»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30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июля 1943 года прадедушка был тяжело ранен разрывной пулей в левую голень, с последующей ампутацией ноги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провел несколько мучительно тянувшихся месяцев на больничной койке в госпитале.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8310" algn="just" fontAlgn="base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1944 году после длительного лечения вернулся к себе на родину и работал шофёром в автотранспортном цехе на химическом заводе имени Л.Я. Карпова.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Алла\Downloads\сидетельство об освобождении воинской обязанности 1943г. титульник.bmp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8" t="31836" r="35856" b="36791"/>
          <a:stretch/>
        </p:blipFill>
        <p:spPr bwMode="auto">
          <a:xfrm>
            <a:off x="1115616" y="2132856"/>
            <a:ext cx="3384376" cy="424847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Алла\Downloads\свидетельство обосвобожд. воинс. обяз-ти.bmp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0" t="33936" r="40505" b="34575"/>
          <a:stretch/>
        </p:blipFill>
        <p:spPr bwMode="auto">
          <a:xfrm>
            <a:off x="4469369" y="2132856"/>
            <a:ext cx="3384376" cy="424847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19189215"/>
      </p:ext>
    </p:extLst>
  </p:cSld>
  <p:clrMapOvr>
    <a:masterClrMapping/>
  </p:clrMapOvr>
  <p:transition spd="slow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714876" y="357167"/>
            <a:ext cx="4071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мужество и героизм, проявленные в годы Великой Отечественной войны, прадедушка был награждён орденом Славы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степени, орденом Отечественной войны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степени и другими медалями. </a:t>
            </a:r>
          </a:p>
        </p:txBody>
      </p:sp>
      <p:pic>
        <p:nvPicPr>
          <p:cNvPr id="1026" name="Picture 2" descr="C:\Users\User\Desktop\Илья конкурс наследие\ABA_2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3929090" cy="3702896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User\Desktop\002.jpg"/>
          <p:cNvPicPr/>
          <p:nvPr/>
        </p:nvPicPr>
        <p:blipFill>
          <a:blip r:embed="rId3"/>
          <a:srcRect l="16836" t="16899" r="15169" b="48069"/>
          <a:stretch>
            <a:fillRect/>
          </a:stretch>
        </p:blipFill>
        <p:spPr bwMode="auto">
          <a:xfrm>
            <a:off x="5143504" y="2428868"/>
            <a:ext cx="3643338" cy="258127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C:\Users\User\Desktop\133.jpg"/>
          <p:cNvPicPr/>
          <p:nvPr/>
        </p:nvPicPr>
        <p:blipFill>
          <a:blip r:embed="rId4"/>
          <a:srcRect l="24532" t="18415" r="5238" b="44872"/>
          <a:stretch>
            <a:fillRect/>
          </a:stretch>
        </p:blipFill>
        <p:spPr bwMode="auto">
          <a:xfrm>
            <a:off x="2071670" y="4071942"/>
            <a:ext cx="3500462" cy="264318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Илья конкурс наследие\DSC_0004.JPG"/>
          <p:cNvPicPr>
            <a:picLocks noChangeAspect="1" noChangeArrowheads="1"/>
          </p:cNvPicPr>
          <p:nvPr/>
        </p:nvPicPr>
        <p:blipFill>
          <a:blip r:embed="rId2" cstate="print"/>
          <a:srcRect l="1562" r="3125" b="2777"/>
          <a:stretch>
            <a:fillRect/>
          </a:stretch>
        </p:blipFill>
        <p:spPr bwMode="auto">
          <a:xfrm>
            <a:off x="142844" y="1428736"/>
            <a:ext cx="8839976" cy="5072098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Илья конкурс наследие\DSC_0001.JPG"/>
          <p:cNvPicPr/>
          <p:nvPr/>
        </p:nvPicPr>
        <p:blipFill>
          <a:blip r:embed="rId3" cstate="print"/>
          <a:srcRect l="8756" t="5593" r="7337" b="6177"/>
          <a:stretch>
            <a:fillRect/>
          </a:stretch>
        </p:blipFill>
        <p:spPr bwMode="auto">
          <a:xfrm rot="5400000">
            <a:off x="3113334" y="4173286"/>
            <a:ext cx="2988770" cy="178595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214291"/>
            <a:ext cx="7929618" cy="1092607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г. Менделеевске на Аллее Героев установлены стенды «Бессмертный полк» с размещением фотографий ветеранов Великой Отечественной войны, призванных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Бондюжским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райвоенкоматом. На одном из этих стендов находится фотография и моего прадедушки.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143240" y="1214422"/>
            <a:ext cx="5715040" cy="550072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  Наша семья глубоко чтит воинские традиции, память моего дедушки, ветерана авиации лётчика-истребителя, майора -  Лобанова Николая Васильевича. История страны и рассказы отца о Великой Отечественной войне определили судьбу дедушки, романтик по характеру, решил связать свою жизнь с небом и военными самолетами.</a:t>
            </a:r>
          </a:p>
          <a:p>
            <a:pPr algn="just">
              <a:buNone/>
            </a:pPr>
            <a:r>
              <a:rPr lang="ru-RU" sz="1600" b="1" dirty="0" smtClean="0"/>
              <a:t>       </a:t>
            </a:r>
            <a:endParaRPr lang="ru-RU" sz="16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28596" y="5857875"/>
            <a:ext cx="2928958" cy="428625"/>
          </a:xfr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/>
              <a:t>16.05.1935г. – 16.02.2015г.</a:t>
            </a:r>
            <a:endParaRPr lang="ru-RU" sz="1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357166"/>
            <a:ext cx="8143932" cy="64294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В мирное время военная династия продолжается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8358246" cy="714380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C:\Users\Аленушка\Desktop\31 001.jpg"/>
          <p:cNvPicPr>
            <a:picLocks noChangeAspect="1" noChangeArrowheads="1"/>
          </p:cNvPicPr>
          <p:nvPr/>
        </p:nvPicPr>
        <p:blipFill rotWithShape="1"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" t="9145" r="2173"/>
          <a:stretch/>
        </p:blipFill>
        <p:spPr bwMode="auto">
          <a:xfrm>
            <a:off x="428596" y="1428736"/>
            <a:ext cx="2928958" cy="413657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нушка\Desktop\3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214686"/>
            <a:ext cx="4526580" cy="3275775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143240" y="1214422"/>
            <a:ext cx="5715040" cy="550072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  </a:t>
            </a:r>
            <a:r>
              <a:rPr lang="ru-RU" sz="1700" b="1" dirty="0" smtClean="0"/>
              <a:t>Как и многие бондюжские мальчишки, дедушка мечтал стать лётчиком. Только в отличие от других его мечта не осталась в далёком детстве, а получила реальное воплощение и стала делом жизни. </a:t>
            </a:r>
          </a:p>
          <a:p>
            <a:pPr algn="just">
              <a:buNone/>
            </a:pPr>
            <a:r>
              <a:rPr lang="ru-RU" sz="1700" b="1" dirty="0" smtClean="0"/>
              <a:t>            Большое влияние на него оказал учитель истории Бондюжской школы № 1 (ныне «СОШ № 4» г. Менделеевска) Николай Иванович Балобанов, фронтовой лётчик-истребитель.  Именно он разглядел в юноше черты, без которых не состояться авиатору – смелость, упорство и сильный, не по годам целеустремлённый характер.</a:t>
            </a:r>
          </a:p>
          <a:p>
            <a:pPr algn="just">
              <a:buNone/>
            </a:pPr>
            <a:r>
              <a:rPr lang="ru-RU" sz="1700" b="1" dirty="0" smtClean="0"/>
              <a:t>          После школы у Николая, выпускника 1952 года, был шанс стать студентом Казанского зенитно-артиллерийского училища, Ленинградского института точного авиаприборостроения. Но желание летать было сильнее. В Петроградском военкомате пошли на встречу настойчивому 17-летнему бондюжцу и дали направление в первоначальную школу обучения лётчиков, располагавшуюся в Пензенской области.</a:t>
            </a:r>
          </a:p>
          <a:p>
            <a:pPr algn="just">
              <a:buNone/>
            </a:pPr>
            <a:endParaRPr lang="ru-RU" sz="1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357166"/>
            <a:ext cx="8143932" cy="64294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В мирное время военная династия продолжается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8358246" cy="714380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AA4C704C"/>
          <p:cNvPicPr>
            <a:picLocks noChangeAspect="1" noChangeArrowheads="1"/>
          </p:cNvPicPr>
          <p:nvPr/>
        </p:nvPicPr>
        <p:blipFill>
          <a:blip r:embed="rId2" cstate="print"/>
          <a:srcRect l="66495" t="18816" r="5374" b="26671"/>
          <a:stretch>
            <a:fillRect/>
          </a:stretch>
        </p:blipFill>
        <p:spPr bwMode="auto">
          <a:xfrm>
            <a:off x="428596" y="1357298"/>
            <a:ext cx="2952328" cy="417646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-main-pic" descr="Картинка 57 из 993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3714776" cy="1876198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14" y="285729"/>
            <a:ext cx="7015186" cy="64294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Лётчик-истребитель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714744" y="1214422"/>
            <a:ext cx="5000660" cy="53578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 </a:t>
            </a:r>
            <a:r>
              <a:rPr lang="ru-RU" sz="1800" b="1" dirty="0" smtClean="0"/>
              <a:t>Первым самолётом, на котором дедушка поднялся в небо, был учебно-тренировочный. Как лучшего курсанта его направляют в </a:t>
            </a:r>
            <a:r>
              <a:rPr lang="ru-RU" sz="1800" b="1" dirty="0" err="1" smtClean="0"/>
              <a:t>Качинское</a:t>
            </a:r>
            <a:r>
              <a:rPr lang="ru-RU" sz="1800" b="1" dirty="0" smtClean="0"/>
              <a:t> высшее военное авиационное училище лётчиков г.  Сталинград (ныне г. Волгоград). </a:t>
            </a:r>
          </a:p>
          <a:p>
            <a:pPr algn="just">
              <a:buNone/>
            </a:pPr>
            <a:r>
              <a:rPr lang="ru-RU" sz="1800" b="1" dirty="0" smtClean="0"/>
              <a:t>         Здесь дедушка упорно изучал непростую теорию лётного дела, технику пилотирования, воздушную стрельбу и другие науки.</a:t>
            </a:r>
          </a:p>
          <a:p>
            <a:pPr algn="just">
              <a:buNone/>
            </a:pPr>
            <a:r>
              <a:rPr lang="ru-RU" sz="1800" b="1" dirty="0" smtClean="0"/>
              <a:t>          Систематические тренировки, анализ полётов, жёсткий разбор ошибок, высокие требования преподавателей и инструкторов были продиктованы спецификой военной профессии.</a:t>
            </a:r>
          </a:p>
          <a:p>
            <a:pPr algn="just">
              <a:buNone/>
            </a:pPr>
            <a:r>
              <a:rPr lang="ru-RU" sz="1600" b="1" dirty="0" smtClean="0"/>
              <a:t>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85728"/>
            <a:ext cx="8858280" cy="128588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b="1" dirty="0" smtClean="0"/>
              <a:t>             В том, насколько рискованную профессию он выбрал, вскоре мой дедушка убедился на собственном опыте. Во время учебного полёта загорелась аварийная лампочка, что означало отсутствие давления в гидросистеме. Выпустить шасси не удалось ни обычным, ни аварийным способом. По команде инструктора дедушка посадил самолёт на одну точку – а это опасная задача даже для самого опытного лётчика. Чтобы выполнить  её,  понадобилась ювелирная точность, концентрация сил и мужество. Именно под таким заголовком – «Мужество» в газете «Красное Знамя» (22.07.1955г.)  вышла статья о дедушке и его сложной посадке.                                                        </a:t>
            </a:r>
          </a:p>
        </p:txBody>
      </p:sp>
      <p:pic>
        <p:nvPicPr>
          <p:cNvPr id="10" name="Рисунок 9" descr="C:\Users\User\Desktop\56.jpg"/>
          <p:cNvPicPr/>
          <p:nvPr/>
        </p:nvPicPr>
        <p:blipFill>
          <a:blip r:embed="rId2"/>
          <a:srcRect l="5200" t="19852" r="3412" b="11746"/>
          <a:stretch>
            <a:fillRect/>
          </a:stretch>
        </p:blipFill>
        <p:spPr bwMode="auto">
          <a:xfrm>
            <a:off x="357158" y="1928802"/>
            <a:ext cx="4214842" cy="4714908"/>
          </a:xfrm>
          <a:prstGeom prst="rect">
            <a:avLst/>
          </a:prstGeom>
          <a:noFill/>
          <a:ln w="2857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C:\Users\User\Desktop\57.jpg"/>
          <p:cNvPicPr/>
          <p:nvPr/>
        </p:nvPicPr>
        <p:blipFill>
          <a:blip r:embed="rId3"/>
          <a:srcRect l="2730" t="18990" r="8417" b="11845"/>
          <a:stretch>
            <a:fillRect/>
          </a:stretch>
        </p:blipFill>
        <p:spPr bwMode="auto">
          <a:xfrm>
            <a:off x="4572000" y="1928802"/>
            <a:ext cx="4071966" cy="4714908"/>
          </a:xfrm>
          <a:prstGeom prst="rect">
            <a:avLst/>
          </a:prstGeom>
          <a:noFill/>
          <a:ln w="2857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E6761F21"/>
          <p:cNvPicPr>
            <a:picLocks/>
          </p:cNvPicPr>
          <p:nvPr/>
        </p:nvPicPr>
        <p:blipFill>
          <a:blip r:embed="rId2" cstate="print"/>
          <a:srcRect l="24180" t="24472" r="24588" b="23696"/>
          <a:stretch>
            <a:fillRect/>
          </a:stretch>
        </p:blipFill>
        <p:spPr bwMode="auto">
          <a:xfrm>
            <a:off x="395536" y="1214422"/>
            <a:ext cx="3676398" cy="2928958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14" y="285729"/>
            <a:ext cx="7015186" cy="64294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Лётчик-истребитель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214422"/>
            <a:ext cx="8786874" cy="53578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  После училища лейтенанта, одного из лучших       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выпускников, направляют в Прикарпатский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военный округ. В приграничном Мукачёве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базировались полки первой линии,  в составе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которой служили первоклассные лётчики-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истребители.  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- Мы всегда находились в состоянии    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боеготовности, в любое время дня и ночи быть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готовыми к воздушному бою с противником,- 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вспоминал дедушка.  </a:t>
            </a:r>
          </a:p>
          <a:p>
            <a:pPr algn="just">
              <a:buNone/>
            </a:pPr>
            <a:r>
              <a:rPr lang="ru-RU" sz="1600" b="1" dirty="0" smtClean="0"/>
              <a:t>              Благодаря техническому прогрессу на смену поршневым самолётам пришли реактивные, а затем сверхзвуковые, способные развивать максимальную скорость в 2,5 тысячи километров в час на высотах 18-20км. Это было поколение истребителей, требующее  от пилотов качественно нового уровня лётного мастерства и соответствующей подготовки. </a:t>
            </a:r>
          </a:p>
          <a:p>
            <a:pPr algn="just">
              <a:buNone/>
            </a:pPr>
            <a:r>
              <a:rPr lang="ru-RU" sz="1600" b="1" dirty="0" smtClean="0"/>
              <a:t>             Боевые задачи Н. Лобанов вместе с товарищами выполнял во время известных венгерских событий и во многих других операциях, в которых проявлялась и проверялась боеспособность советской армии, уровень подготовки пилотов.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7EC7C19"/>
          <p:cNvPicPr/>
          <p:nvPr/>
        </p:nvPicPr>
        <p:blipFill>
          <a:blip r:embed="rId2" cstate="print"/>
          <a:srcRect l="9302" t="871" r="11542" b="56998"/>
          <a:stretch>
            <a:fillRect/>
          </a:stretch>
        </p:blipFill>
        <p:spPr bwMode="auto">
          <a:xfrm>
            <a:off x="285720" y="500042"/>
            <a:ext cx="3429024" cy="264320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00430" y="428604"/>
            <a:ext cx="5429288" cy="271464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1800" b="1" dirty="0" smtClean="0"/>
              <a:t>               </a:t>
            </a:r>
            <a:r>
              <a:rPr lang="ru-RU" sz="1900" b="1" dirty="0" smtClean="0"/>
              <a:t>В августе 1963 года он поднялся в небо на                                                                 сверхзвуковом истребителе-перехватчике МИГ-21                                                                            ПФМ. На высоте 10000 метров отказал двигатель.                                                                              После третьей попытки его запуска начался пожар,                                                                            дым стал поступать в кабину. От  руководителя                                                                 полёта поступает приказ катапультироваться, но                                                                           катапульта не сработала. Дедушке пришлось сесть на  вынужденную посадку. </a:t>
            </a:r>
          </a:p>
          <a:p>
            <a:pPr algn="just">
              <a:buNone/>
            </a:pPr>
            <a:r>
              <a:rPr lang="ru-RU" sz="1800" b="1" dirty="0" smtClean="0"/>
              <a:t>              </a:t>
            </a:r>
          </a:p>
          <a:p>
            <a:pPr algn="just">
              <a:buNone/>
            </a:pPr>
            <a:r>
              <a:rPr lang="ru-RU" sz="1800" b="1" dirty="0" smtClean="0"/>
              <a:t>               </a:t>
            </a:r>
            <a:r>
              <a:rPr lang="ru-RU" sz="1600" b="1" dirty="0" smtClean="0"/>
              <a:t>             </a:t>
            </a:r>
          </a:p>
        </p:txBody>
      </p:sp>
      <p:pic>
        <p:nvPicPr>
          <p:cNvPr id="8" name="Рисунок 7" descr="C:\Users\User\Desktop\Илья конкурс наследие\4.jpg"/>
          <p:cNvPicPr/>
          <p:nvPr/>
        </p:nvPicPr>
        <p:blipFill>
          <a:blip r:embed="rId3"/>
          <a:srcRect l="24691" t="2275" r="32601" b="53093"/>
          <a:stretch>
            <a:fillRect/>
          </a:stretch>
        </p:blipFill>
        <p:spPr bwMode="auto">
          <a:xfrm rot="5400000">
            <a:off x="785786" y="2857496"/>
            <a:ext cx="2428892" cy="3429024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19" y="5929330"/>
            <a:ext cx="34290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Истребитель МИГ-21 после вынужденной посадки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User\Desktop\001.jpg"/>
          <p:cNvPicPr/>
          <p:nvPr/>
        </p:nvPicPr>
        <p:blipFill>
          <a:blip r:embed="rId4"/>
          <a:srcRect l="28220" t="55548" r="18101" b="23230"/>
          <a:stretch>
            <a:fillRect/>
          </a:stretch>
        </p:blipFill>
        <p:spPr bwMode="auto">
          <a:xfrm>
            <a:off x="4214810" y="3000372"/>
            <a:ext cx="4572032" cy="2786082"/>
          </a:xfrm>
          <a:prstGeom prst="rect">
            <a:avLst/>
          </a:prstGeom>
          <a:noFill/>
          <a:ln w="2857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14810" y="285728"/>
            <a:ext cx="4572032" cy="292895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1800" b="1" dirty="0" smtClean="0"/>
              <a:t>              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6400" b="1" dirty="0" smtClean="0"/>
              <a:t>        Позже в полковом боевом листке будет написано: Лётчик второго класса командир звена Лобанов,   действуя грамотно и хладнокровно, проявив  спокойствие и мужество, посадил машину без шасси на выбранную площадку,  продемонстрировав высокое лётное мастерство. Так в сложной обстановке поступают советские офицеры – герои боевых будней.</a:t>
            </a:r>
          </a:p>
          <a:p>
            <a:pPr algn="just">
              <a:buNone/>
            </a:pPr>
            <a:r>
              <a:rPr lang="ru-RU" sz="4900" b="1" dirty="0" smtClean="0"/>
              <a:t>                            </a:t>
            </a:r>
          </a:p>
        </p:txBody>
      </p:sp>
      <p:pic>
        <p:nvPicPr>
          <p:cNvPr id="10" name="Рисунок 9" descr="C:\Users\User\Desktop\IMG_20170925_200826.jpg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1415" t="12854" r="5911" b="2070"/>
          <a:stretch>
            <a:fillRect/>
          </a:stretch>
        </p:blipFill>
        <p:spPr bwMode="auto">
          <a:xfrm>
            <a:off x="357158" y="428604"/>
            <a:ext cx="4071966" cy="564360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C:\Users\User\Desktop\Илья конкурс наследие\4.jpg"/>
          <p:cNvPicPr/>
          <p:nvPr/>
        </p:nvPicPr>
        <p:blipFill>
          <a:blip r:embed="rId3"/>
          <a:srcRect l="24691" t="2275" r="32601" b="53093"/>
          <a:stretch>
            <a:fillRect/>
          </a:stretch>
        </p:blipFill>
        <p:spPr bwMode="auto">
          <a:xfrm rot="5400000">
            <a:off x="5786446" y="2357430"/>
            <a:ext cx="2643206" cy="3786214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10" descr="C:\Users\User\Desktop\001.jpg"/>
          <p:cNvPicPr/>
          <p:nvPr/>
        </p:nvPicPr>
        <p:blipFill>
          <a:blip r:embed="rId4"/>
          <a:srcRect l="25490" t="12048" r="12010" b="58289"/>
          <a:stretch>
            <a:fillRect/>
          </a:stretch>
        </p:blipFill>
        <p:spPr bwMode="auto">
          <a:xfrm>
            <a:off x="4143372" y="4286256"/>
            <a:ext cx="3286148" cy="2357430"/>
          </a:xfrm>
          <a:prstGeom prst="rect">
            <a:avLst/>
          </a:prstGeom>
          <a:ln w="28575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0" y="714357"/>
            <a:ext cx="8143932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 </a:t>
            </a:r>
          </a:p>
          <a:p>
            <a:pPr>
              <a:buNone/>
            </a:pPr>
            <a:r>
              <a:rPr lang="ru-RU" b="1" i="1" dirty="0" smtClean="0"/>
              <a:t>    Семья — источник радости и счастья,</a:t>
            </a:r>
            <a:br>
              <a:rPr lang="ru-RU" b="1" i="1" dirty="0" smtClean="0"/>
            </a:br>
            <a:r>
              <a:rPr lang="ru-RU" b="1" i="1" dirty="0" smtClean="0"/>
              <a:t>Любви неиссякаемый родник.</a:t>
            </a:r>
            <a:br>
              <a:rPr lang="ru-RU" b="1" i="1" dirty="0" smtClean="0"/>
            </a:br>
            <a:r>
              <a:rPr lang="ru-RU" b="1" i="1" dirty="0" smtClean="0"/>
              <a:t>И в ясную погоду, и в ненастье</a:t>
            </a:r>
            <a:br>
              <a:rPr lang="ru-RU" b="1" i="1" dirty="0" smtClean="0"/>
            </a:br>
            <a:r>
              <a:rPr lang="ru-RU" b="1" i="1" dirty="0" smtClean="0"/>
              <a:t>Хранит семья и ценит жизни миг.</a:t>
            </a:r>
            <a:br>
              <a:rPr lang="ru-RU" b="1" i="1" dirty="0" smtClean="0"/>
            </a:br>
            <a:r>
              <a:rPr lang="ru-RU" b="1" i="1" dirty="0" smtClean="0"/>
              <a:t>Семья — оплот и сила государства,</a:t>
            </a:r>
            <a:br>
              <a:rPr lang="ru-RU" b="1" i="1" dirty="0" smtClean="0"/>
            </a:br>
            <a:r>
              <a:rPr lang="ru-RU" b="1" i="1" dirty="0" smtClean="0"/>
              <a:t>Хранящая традиции веков.</a:t>
            </a:r>
            <a:br>
              <a:rPr lang="ru-RU" b="1" i="1" dirty="0" smtClean="0"/>
            </a:br>
            <a:r>
              <a:rPr lang="ru-RU" b="1" i="1" dirty="0" smtClean="0"/>
              <a:t>В семье ребёнок — главное богатство,</a:t>
            </a:r>
            <a:br>
              <a:rPr lang="ru-RU" b="1" i="1" dirty="0" smtClean="0"/>
            </a:br>
            <a:r>
              <a:rPr lang="ru-RU" b="1" i="1" dirty="0" smtClean="0"/>
              <a:t>Луч света, как маяк для моряков.</a:t>
            </a:r>
            <a:endParaRPr lang="ru-RU" b="1" i="1" dirty="0"/>
          </a:p>
        </p:txBody>
      </p:sp>
      <p:pic>
        <p:nvPicPr>
          <p:cNvPr id="7170" name="Picture 2" descr="https://08.img.avito.st/140x105/19508475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142852"/>
            <a:ext cx="1844902" cy="13573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786182" y="428604"/>
            <a:ext cx="5143536" cy="614364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1800" b="1" dirty="0" smtClean="0"/>
              <a:t>           В это время 28-летний лётчик-истребитель, получивший компрессионный перелом позвоночника, находился в госпитале. С такой травмой вероятной перспективой было списание с лётной работы. </a:t>
            </a:r>
          </a:p>
          <a:p>
            <a:pPr algn="just">
              <a:buNone/>
            </a:pPr>
            <a:r>
              <a:rPr lang="ru-RU" sz="1800" b="1" dirty="0" smtClean="0"/>
              <a:t>              Дедушке потребовалось несколько месяцев, невероятные усилия над собой, чтобы подняться на ноги. Нужно было доказать, что после такой серьёзной травмы он может летать. Упорство дедушки было вознаграждено – после многочисленных обследований и испытаний в московском центре подготовки космонавтов он получает допуск в транспортную авиацию – на все типы транспортных самолётов.</a:t>
            </a:r>
          </a:p>
          <a:p>
            <a:pPr algn="just">
              <a:buNone/>
            </a:pPr>
            <a:r>
              <a:rPr lang="ru-RU" sz="1800" b="1" dirty="0" smtClean="0"/>
              <a:t>              Дальнейшим  местом службы стали Черновцы. На самолётах Ил-14, Ан-30 его экипаж проводил аэрофотосъёмку территории всей страны – от северных рубежей до южных, включая границу с воющим Афганистаном, где опыт и принципиальность Н. Лобанова в очередной раз уберегли экипаж от трагедии.</a:t>
            </a:r>
          </a:p>
          <a:p>
            <a:pPr algn="just"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             </a:t>
            </a:r>
          </a:p>
        </p:txBody>
      </p:sp>
      <p:pic>
        <p:nvPicPr>
          <p:cNvPr id="7" name="Рисунок 6" descr="C:\Users\User\Desktop\и.jpg"/>
          <p:cNvPicPr/>
          <p:nvPr/>
        </p:nvPicPr>
        <p:blipFill>
          <a:blip r:embed="rId2"/>
          <a:srcRect l="19719" t="7400" r="28808" b="66667"/>
          <a:stretch>
            <a:fillRect/>
          </a:stretch>
        </p:blipFill>
        <p:spPr bwMode="auto">
          <a:xfrm rot="5400000">
            <a:off x="428596" y="928670"/>
            <a:ext cx="3286148" cy="228601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User\Desktop\Илья конкурс наследие\т.jpg"/>
          <p:cNvPicPr/>
          <p:nvPr/>
        </p:nvPicPr>
        <p:blipFill>
          <a:blip r:embed="rId3">
            <a:lum bright="-10000" contrast="20000"/>
          </a:blip>
          <a:srcRect l="26617" t="18182" r="15820" b="55128"/>
          <a:stretch>
            <a:fillRect/>
          </a:stretch>
        </p:blipFill>
        <p:spPr bwMode="auto">
          <a:xfrm>
            <a:off x="285720" y="3857628"/>
            <a:ext cx="3643338" cy="2428892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14" y="285729"/>
            <a:ext cx="7015186" cy="64294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Лётчик-истребитель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214422"/>
            <a:ext cx="4500562" cy="53578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Более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тридцати одного года службы </a:t>
            </a:r>
            <a:r>
              <a:rPr lang="ru-RU" sz="1600" b="1" dirty="0" smtClean="0"/>
              <a:t>за плечами моего дедушки, который считал себя счастливым человеком. В двух лётных книжках отражён его путь от начинающего лётчика до командира экипажа,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лётчика первого класса</a:t>
            </a:r>
            <a:r>
              <a:rPr lang="ru-RU" sz="1600" b="1" dirty="0" smtClean="0"/>
              <a:t>, за плечами которого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5 800 </a:t>
            </a:r>
            <a:r>
              <a:rPr lang="ru-RU" sz="1600" b="1" dirty="0" smtClean="0"/>
              <a:t>посадок,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5 100 </a:t>
            </a:r>
            <a:r>
              <a:rPr lang="ru-RU" sz="1600" b="1" dirty="0" smtClean="0"/>
              <a:t>лётных часов,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первый разряд </a:t>
            </a:r>
            <a:r>
              <a:rPr lang="ru-RU" sz="1600" b="1" dirty="0" smtClean="0"/>
              <a:t>по парашютному спорту и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80 </a:t>
            </a:r>
            <a:r>
              <a:rPr lang="ru-RU" sz="1600" b="1" dirty="0" smtClean="0"/>
              <a:t>прыжков.</a:t>
            </a:r>
          </a:p>
          <a:p>
            <a:pPr algn="just">
              <a:buNone/>
            </a:pPr>
            <a:r>
              <a:rPr lang="ru-RU" sz="1600" b="1" dirty="0" smtClean="0"/>
              <a:t>       На его пути было много замечательных людей – настоящих командиров, верных друзей, истинных профессионалов. Ему также посчастливилось встречаться со знаменитыми личностями – с трижды Героем Советского Союза Александром </a:t>
            </a:r>
            <a:r>
              <a:rPr lang="ru-RU" sz="1600" b="1" dirty="0" err="1" smtClean="0"/>
              <a:t>Покрышкиным</a:t>
            </a:r>
            <a:r>
              <a:rPr lang="ru-RU" sz="1600" b="1" dirty="0" smtClean="0"/>
              <a:t>, он учился на одном курсе с будущим космонавтом  Валерием Быковским, встречался с Георгием Гречко, </a:t>
            </a:r>
            <a:r>
              <a:rPr lang="ru-RU" sz="1600" b="1" dirty="0" err="1" smtClean="0"/>
              <a:t>Андрияном</a:t>
            </a:r>
            <a:r>
              <a:rPr lang="ru-RU" sz="1600" b="1" dirty="0" smtClean="0"/>
              <a:t> Николаевым, Валентиной Терешковой и другими. </a:t>
            </a:r>
          </a:p>
          <a:p>
            <a:pPr algn="just">
              <a:buNone/>
            </a:pPr>
            <a:r>
              <a:rPr lang="ru-RU" sz="1600" b="1" dirty="0" smtClean="0"/>
              <a:t>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User\Desktop\2.jpg"/>
          <p:cNvPicPr/>
          <p:nvPr/>
        </p:nvPicPr>
        <p:blipFill>
          <a:blip r:embed="rId2"/>
          <a:srcRect l="20363" t="9907" r="26386" b="34091"/>
          <a:stretch>
            <a:fillRect/>
          </a:stretch>
        </p:blipFill>
        <p:spPr bwMode="auto">
          <a:xfrm rot="5400000">
            <a:off x="5848370" y="652432"/>
            <a:ext cx="2590796" cy="357190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User\Desktop\22.jpg"/>
          <p:cNvPicPr/>
          <p:nvPr/>
        </p:nvPicPr>
        <p:blipFill>
          <a:blip r:embed="rId3">
            <a:lum bright="-20000"/>
          </a:blip>
          <a:srcRect l="33632" t="33851" r="27465" b="35069"/>
          <a:stretch>
            <a:fillRect/>
          </a:stretch>
        </p:blipFill>
        <p:spPr bwMode="auto">
          <a:xfrm rot="5400000">
            <a:off x="4714875" y="3500439"/>
            <a:ext cx="3000398" cy="3286148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14" y="285729"/>
            <a:ext cx="7015186" cy="64294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Лётчик-истребитель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928926" y="1214422"/>
            <a:ext cx="6072230" cy="12858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dirty="0" smtClean="0"/>
              <a:t>            Мундир ветерана авиации лётчика-истребителя, майора Н.В. Лобанова украшают медали «За безупречную службу» трёх степеней, «За боевые заслуги» и многие другие.</a:t>
            </a:r>
          </a:p>
          <a:p>
            <a:pPr algn="just">
              <a:buNone/>
            </a:pPr>
            <a:endParaRPr lang="ru-RU" sz="1600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C:\Users\Аленушка\Desktop\31 001.jpg"/>
          <p:cNvPicPr>
            <a:picLocks noChangeAspect="1" noChangeArrowheads="1"/>
          </p:cNvPicPr>
          <p:nvPr/>
        </p:nvPicPr>
        <p:blipFill rotWithShape="1"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" t="9145" r="2173"/>
          <a:stretch/>
        </p:blipFill>
        <p:spPr bwMode="auto">
          <a:xfrm>
            <a:off x="285720" y="1214422"/>
            <a:ext cx="2928958" cy="413657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Илья конкурс наследие\ABA_29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643182"/>
            <a:ext cx="4267918" cy="395626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001.jpg"/>
          <p:cNvPicPr/>
          <p:nvPr/>
        </p:nvPicPr>
        <p:blipFill>
          <a:blip r:embed="rId2"/>
          <a:srcRect l="17637" t="14452" r="13736" b="18415"/>
          <a:stretch>
            <a:fillRect/>
          </a:stretch>
        </p:blipFill>
        <p:spPr bwMode="auto">
          <a:xfrm rot="10800000">
            <a:off x="285720" y="1643050"/>
            <a:ext cx="3286148" cy="4572032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Посвящается 80-летию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Качинского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высшего военного авиационного училища лётчиков, где учился мой дедушка.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00430" y="1714488"/>
            <a:ext cx="515776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dirty="0" smtClean="0"/>
              <a:t>           В 1990 г. в г. Волгограде был выпущен сборник воспоминаний выпускников и ветеранов </a:t>
            </a:r>
            <a:r>
              <a:rPr lang="ru-RU" sz="1800" b="1" dirty="0" err="1" smtClean="0"/>
              <a:t>Качинского</a:t>
            </a:r>
            <a:r>
              <a:rPr lang="ru-RU" sz="1800" b="1" dirty="0" smtClean="0"/>
              <a:t> ВВАУЛ (автор – полковник запаса Ю.А. Мансуров, кандидат исторических наук, доцент). </a:t>
            </a:r>
          </a:p>
          <a:p>
            <a:pPr algn="just">
              <a:buNone/>
            </a:pPr>
            <a:r>
              <a:rPr lang="ru-RU" sz="1800" b="1" dirty="0" smtClean="0"/>
              <a:t>          Основную часть сборника составили рукописные воспоминания, письма, хранящиеся в музее истории </a:t>
            </a:r>
            <a:r>
              <a:rPr lang="ru-RU" sz="1800" b="1" dirty="0" err="1" smtClean="0"/>
              <a:t>Качинского</a:t>
            </a:r>
            <a:r>
              <a:rPr lang="ru-RU" sz="1800" b="1" dirty="0" smtClean="0"/>
              <a:t> ВВАУЛ. Расположенные в хронологической последовательности, они раскрывают историю училища, многие неизвестные ранее события и факты. На 198 странице этой книги написаны воспоминания и о моём дедушке.</a:t>
            </a:r>
            <a:endParaRPr lang="ru-RU" sz="1800" b="1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4D788D78"/>
          <p:cNvPicPr/>
          <p:nvPr/>
        </p:nvPicPr>
        <p:blipFill rotWithShape="1">
          <a:blip r:embed="rId2">
            <a:lum bright="-10000"/>
          </a:blip>
          <a:srcRect l="14714" t="537" r="17622" b="65590"/>
          <a:stretch/>
        </p:blipFill>
        <p:spPr bwMode="auto">
          <a:xfrm>
            <a:off x="2857488" y="214290"/>
            <a:ext cx="6072198" cy="414338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2EF446C7"/>
          <p:cNvPicPr/>
          <p:nvPr/>
        </p:nvPicPr>
        <p:blipFill rotWithShape="1">
          <a:blip r:embed="rId3">
            <a:lum bright="-20000"/>
          </a:blip>
          <a:srcRect l="21898" t="2913" r="29453" b="66957"/>
          <a:stretch/>
        </p:blipFill>
        <p:spPr bwMode="auto">
          <a:xfrm>
            <a:off x="142844" y="3270104"/>
            <a:ext cx="3929090" cy="3443289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4286280" cy="12858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ВСТРЕЧА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ветеранов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Качинского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училища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14" y="285729"/>
            <a:ext cx="7015186" cy="64294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Лётчик-истребитель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714876" y="1214422"/>
            <a:ext cx="4143404" cy="264320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b="1" dirty="0" smtClean="0"/>
              <a:t>            </a:t>
            </a:r>
            <a:r>
              <a:rPr lang="ru-RU" sz="1800" b="1" dirty="0" smtClean="0"/>
              <a:t>Особое место в жизни дедушки занимала его жена – моя бабушка Лобанова Вера Павловна, которую он называл надёжным тылом и боевой подругой. В их семье росли дочь Ирина и сын Николай – мой папа, который был назван в честь своего отца – Лобанова Николая Васильевича.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C:\Users\Аленушка\Desktop\Фото конкурс\31 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4736103" cy="323533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423C6A6A"/>
          <p:cNvPicPr/>
          <p:nvPr/>
        </p:nvPicPr>
        <p:blipFill>
          <a:blip r:embed="rId3" cstate="print">
            <a:lum bright="-10000"/>
          </a:blip>
          <a:srcRect l="14698" t="4521" r="23652" b="73493"/>
          <a:stretch>
            <a:fillRect/>
          </a:stretch>
        </p:blipFill>
        <p:spPr bwMode="auto">
          <a:xfrm>
            <a:off x="4000496" y="4000504"/>
            <a:ext cx="4857784" cy="2581458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5786" y="274639"/>
            <a:ext cx="7643866" cy="582593"/>
          </a:xfrm>
          <a:ln w="19050"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Продолжение военной династии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285720" y="5072074"/>
            <a:ext cx="8501122" cy="157163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/>
              <a:t>              </a:t>
            </a:r>
            <a:r>
              <a:rPr lang="ru-RU" sz="1700" b="1" dirty="0" smtClean="0"/>
              <a:t>Мой папа Лобанов Николай Николаевич родился 25 апреля 1964г. и продолжил военную династию семьи Лобановых. Он с детства мечтал служить </a:t>
            </a:r>
            <a:r>
              <a:rPr lang="ru-RU" sz="1700" b="1" smtClean="0"/>
              <a:t>в военно-воздушных </a:t>
            </a:r>
            <a:r>
              <a:rPr lang="ru-RU" sz="1700" b="1" dirty="0" smtClean="0"/>
              <a:t>силах. После окончания школы поступил в Васильковское военное авиационно-техническое училище, и окончив его прослужил в авиации 15 лет старшим авиационным техником - механиком по эксплуатации самолётов и двигателей.</a:t>
            </a:r>
          </a:p>
          <a:p>
            <a:pPr algn="just">
              <a:buNone/>
            </a:pPr>
            <a:r>
              <a:rPr lang="ru-RU" sz="1800" b="1" dirty="0" smtClean="0"/>
              <a:t>               </a:t>
            </a:r>
          </a:p>
        </p:txBody>
      </p:sp>
      <p:pic>
        <p:nvPicPr>
          <p:cNvPr id="6" name="Рисунок 5" descr="C80FA915"/>
          <p:cNvPicPr/>
          <p:nvPr/>
        </p:nvPicPr>
        <p:blipFill>
          <a:blip r:embed="rId2">
            <a:lum bright="-30000"/>
          </a:blip>
          <a:srcRect l="28309" t="3706" r="30861" b="67850"/>
          <a:stretch>
            <a:fillRect/>
          </a:stretch>
        </p:blipFill>
        <p:spPr bwMode="auto">
          <a:xfrm>
            <a:off x="500034" y="1142984"/>
            <a:ext cx="3643338" cy="3673483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4" descr="DE1F91D7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72091" t="17604" r="1425" b="32273"/>
          <a:stretch>
            <a:fillRect/>
          </a:stretch>
        </p:blipFill>
        <p:spPr bwMode="auto">
          <a:xfrm>
            <a:off x="5715008" y="1142984"/>
            <a:ext cx="2965868" cy="378621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14282" y="3857628"/>
            <a:ext cx="3429024" cy="27400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 обслуживал такие самолёты как: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Су-17М2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Су-17М3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Су-24МР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Су-25 и ставил последнюю подпись в журнале подготовки самолётов к полёту.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i-main-pic" descr="Картинка 2 из 4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764704"/>
            <a:ext cx="4752528" cy="2376264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057980" y="3244334"/>
            <a:ext cx="4402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Су-17М2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i-main-pic" descr="Картинка 2 из 9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645024"/>
            <a:ext cx="4824535" cy="2130177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972412" y="5884346"/>
            <a:ext cx="291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Су-17М3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User\Desktop\20.jpg"/>
          <p:cNvPicPr/>
          <p:nvPr/>
        </p:nvPicPr>
        <p:blipFill>
          <a:blip r:embed="rId6">
            <a:lum bright="-10000"/>
          </a:blip>
          <a:srcRect l="32309" t="13753" r="14377" b="57925"/>
          <a:stretch>
            <a:fillRect/>
          </a:stretch>
        </p:blipFill>
        <p:spPr bwMode="auto">
          <a:xfrm rot="5400000">
            <a:off x="145229" y="997723"/>
            <a:ext cx="3167060" cy="2314575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500166" y="285728"/>
            <a:ext cx="6429420" cy="785818"/>
          </a:xfrm>
          <a:ln w="19050"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 полётом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7EF9E275"/>
          <p:cNvPicPr/>
          <p:nvPr/>
        </p:nvPicPr>
        <p:blipFill>
          <a:blip r:embed="rId2" cstate="print">
            <a:lum bright="-10000"/>
          </a:blip>
          <a:srcRect l="15408" t="696" r="30569" b="70370"/>
          <a:stretch>
            <a:fillRect/>
          </a:stretch>
        </p:blipFill>
        <p:spPr bwMode="auto">
          <a:xfrm>
            <a:off x="214282" y="1285860"/>
            <a:ext cx="4752528" cy="3445554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A72D09D9"/>
          <p:cNvPicPr/>
          <p:nvPr/>
        </p:nvPicPr>
        <p:blipFill>
          <a:blip r:embed="rId3" cstate="print">
            <a:lum bright="-10000"/>
          </a:blip>
          <a:srcRect l="9779" t="1498" r="29478" b="65815"/>
          <a:stretch>
            <a:fillRect/>
          </a:stretch>
        </p:blipFill>
        <p:spPr bwMode="auto">
          <a:xfrm>
            <a:off x="4643438" y="3000372"/>
            <a:ext cx="4248472" cy="321471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428992" y="2643182"/>
            <a:ext cx="642942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001158" y="3071016"/>
            <a:ext cx="857256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644100" y="3071810"/>
            <a:ext cx="856462" cy="79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28992" y="3500438"/>
            <a:ext cx="642942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429388" y="4071942"/>
            <a:ext cx="500066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144430" y="4356900"/>
            <a:ext cx="571504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6644496" y="4357694"/>
            <a:ext cx="570710" cy="79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429388" y="4643446"/>
            <a:ext cx="500066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2928926" y="1285875"/>
            <a:ext cx="5929354" cy="2214563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000" b="1" dirty="0" smtClean="0"/>
              <a:t>            </a:t>
            </a:r>
            <a:r>
              <a:rPr lang="ru-RU" sz="2600" b="1" dirty="0" smtClean="0"/>
              <a:t>В  связи с переездом его родителей на родину, папе пришлось оставить любимую профессию и продолжить свою трудовую деятельность в родном городе Менделеевске. Вот уже более 12 лет он трудиться на Химическом заводе им. Л.Я. Карпова в Цехе производства реактивных солей слесарем-ремонтником 6 разряда. </a:t>
            </a:r>
          </a:p>
          <a:p>
            <a:pPr>
              <a:buNone/>
            </a:pPr>
            <a:endParaRPr lang="ru-RU" sz="1600" b="1" dirty="0"/>
          </a:p>
        </p:txBody>
      </p:sp>
      <p:pic>
        <p:nvPicPr>
          <p:cNvPr id="1027" name="Picture 3" descr="C:\Users\User\Desktop\ИЛЬЯ ШКОЛА\ролик\11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357157" y="1357298"/>
            <a:ext cx="2869097" cy="335758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214414" y="285728"/>
            <a:ext cx="7000924" cy="64294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Возвращение на Родину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upload.wikimedia.org/wikipedia/commons/9/93/I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500438"/>
            <a:ext cx="5572132" cy="2877948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357158" y="285728"/>
            <a:ext cx="8429684" cy="59547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b="1" dirty="0" smtClean="0"/>
              <a:t>             Семья – это слово много значит для каждого человека. Среди человеческих чувств одно из самых добрых – чувство любви к своей семье, её прошлому. </a:t>
            </a:r>
          </a:p>
          <a:p>
            <a:pPr algn="just">
              <a:buNone/>
            </a:pPr>
            <a:r>
              <a:rPr lang="ru-RU" sz="2000" b="1" dirty="0" smtClean="0"/>
              <a:t>            Выдающийся русский педагог К.Д. Ушинский был убежден, что истинно воспитанный и культурный человек может быть в той среде, в которой чтят традиции и обычаи поколений, где есть преемственность между прошлым, настоящим и будущим.</a:t>
            </a:r>
          </a:p>
          <a:p>
            <a:pPr algn="just">
              <a:buNone/>
            </a:pPr>
            <a:r>
              <a:rPr lang="ru-RU" sz="2000" b="1" dirty="0" smtClean="0"/>
              <a:t>            Изучение своей родословной, сохранение семейных традиций – актуальная проблема, потому что является важной составляющей в деле формирования личности гражданина и патриота России с собственными ценностями, взглядами, интересами, мотивами деятельности и поведения.</a:t>
            </a:r>
          </a:p>
          <a:p>
            <a:pPr algn="just">
              <a:buNone/>
            </a:pPr>
            <a:r>
              <a:rPr lang="ru-RU" sz="2000" i="1" dirty="0" smtClean="0"/>
              <a:t>     </a:t>
            </a: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</a:rPr>
              <a:t>Гипотеза:</a:t>
            </a:r>
            <a:r>
              <a:rPr lang="ru-RU" sz="2000" b="1" i="1" dirty="0" smtClean="0"/>
              <a:t> </a:t>
            </a:r>
            <a:r>
              <a:rPr lang="ru-RU" sz="2000" b="1" dirty="0" smtClean="0"/>
              <a:t>предполагаем, что семейные традиции и ценности влияют на формирование профессионального выбора человека. </a:t>
            </a:r>
          </a:p>
          <a:p>
            <a:pPr algn="just">
              <a:buNone/>
            </a:pPr>
            <a:r>
              <a:rPr lang="ru-RU" sz="2000" b="1" i="1" dirty="0" smtClean="0"/>
              <a:t>     </a:t>
            </a: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</a:rPr>
              <a:t>Объектом исследования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/>
              <a:t>является семья Лобановых. </a:t>
            </a:r>
          </a:p>
          <a:p>
            <a:pPr algn="just">
              <a:buNone/>
            </a:pPr>
            <a:r>
              <a:rPr lang="ru-RU" sz="2000" b="1" dirty="0" smtClean="0"/>
              <a:t>     </a:t>
            </a: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</a:rPr>
              <a:t>Предметом исследования: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smtClean="0"/>
              <a:t>выступает её состав, профессиональная деятельность, а также личностные характеристики представителей семьи.</a:t>
            </a:r>
            <a:endParaRPr lang="ru-RU" sz="2000" b="1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285720" y="5786454"/>
            <a:ext cx="8429684" cy="857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600" b="1" dirty="0" smtClean="0"/>
              <a:t>             </a:t>
            </a:r>
            <a:r>
              <a:rPr lang="ru-RU" sz="1800" b="1" dirty="0" smtClean="0"/>
              <a:t>За многолетний и добросовестный труд папа награждён почётными грамотами администрации завода и не раз о нём писали в газете «Заводская трибуна». </a:t>
            </a:r>
            <a:endParaRPr lang="ru-RU" sz="1600" b="1" dirty="0" smtClean="0"/>
          </a:p>
          <a:p>
            <a:pPr>
              <a:buNone/>
            </a:pPr>
            <a:endParaRPr lang="ru-RU" sz="1600" b="1" dirty="0"/>
          </a:p>
        </p:txBody>
      </p:sp>
      <p:pic>
        <p:nvPicPr>
          <p:cNvPr id="1026" name="Picture 2" descr="C:\Users\User\Desktop\7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l="7022" t="2083" r="7022" b="5208"/>
          <a:stretch>
            <a:fillRect/>
          </a:stretch>
        </p:blipFill>
        <p:spPr bwMode="auto">
          <a:xfrm>
            <a:off x="214282" y="357166"/>
            <a:ext cx="3143272" cy="466252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9" name="Picture 1" descr="C:\Users\User\Desktop\8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 l="9887" t="2083" r="7022" b="7291"/>
          <a:stretch>
            <a:fillRect/>
          </a:stretch>
        </p:blipFill>
        <p:spPr bwMode="auto">
          <a:xfrm>
            <a:off x="2786050" y="857232"/>
            <a:ext cx="3214710" cy="4822064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User\Desktop\Илья конкурс наследие\9.jpg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 l="18483" t="5208" r="1291" b="7291"/>
          <a:stretch>
            <a:fillRect/>
          </a:stretch>
        </p:blipFill>
        <p:spPr bwMode="auto">
          <a:xfrm flipH="1" flipV="1">
            <a:off x="5572132" y="357166"/>
            <a:ext cx="3286148" cy="4929222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1571604" y="5357826"/>
            <a:ext cx="7000924" cy="12858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     </a:t>
            </a:r>
            <a:r>
              <a:rPr lang="ru-RU" sz="2000" b="1" dirty="0" smtClean="0"/>
              <a:t>В свободное от работы время папа занимается вокалом. Больше всего он любит петь песни на военную тему.</a:t>
            </a:r>
          </a:p>
          <a:p>
            <a:pPr algn="just">
              <a:buNone/>
            </a:pPr>
            <a:r>
              <a:rPr lang="ru-RU" sz="1800" b="1" dirty="0" smtClean="0"/>
              <a:t>       </a:t>
            </a:r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/>
          </a:p>
        </p:txBody>
      </p:sp>
      <p:pic>
        <p:nvPicPr>
          <p:cNvPr id="40962" name="Picture 2" descr="C:\Users\User\Desktop\30.jpg"/>
          <p:cNvPicPr>
            <a:picLocks noChangeAspect="1" noChangeArrowheads="1"/>
          </p:cNvPicPr>
          <p:nvPr/>
        </p:nvPicPr>
        <p:blipFill>
          <a:blip r:embed="rId2"/>
          <a:srcRect l="28715" t="27083" r="24793" b="42708"/>
          <a:stretch>
            <a:fillRect/>
          </a:stretch>
        </p:blipFill>
        <p:spPr bwMode="auto">
          <a:xfrm>
            <a:off x="5429256" y="373185"/>
            <a:ext cx="3357586" cy="300039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User\Desktop\ветераны ВОВ\DSC_1394.JPG"/>
          <p:cNvPicPr>
            <a:picLocks noChangeAspect="1" noChangeArrowheads="1"/>
          </p:cNvPicPr>
          <p:nvPr/>
        </p:nvPicPr>
        <p:blipFill>
          <a:blip r:embed="rId3" cstate="print"/>
          <a:srcRect l="4749"/>
          <a:stretch>
            <a:fillRect/>
          </a:stretch>
        </p:blipFill>
        <p:spPr bwMode="auto">
          <a:xfrm>
            <a:off x="214282" y="1000108"/>
            <a:ext cx="5731043" cy="4000528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214290"/>
            <a:ext cx="8572560" cy="57150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85729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своё вокальное умение папа награждён дипломами администрации города.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14.jpg"/>
          <p:cNvPicPr>
            <a:picLocks noChangeAspect="1" noChangeArrowheads="1"/>
          </p:cNvPicPr>
          <p:nvPr/>
        </p:nvPicPr>
        <p:blipFill>
          <a:blip r:embed="rId2" cstate="print"/>
          <a:srcRect l="2724" r="1291" b="1587"/>
          <a:stretch>
            <a:fillRect/>
          </a:stretch>
        </p:blipFill>
        <p:spPr bwMode="auto">
          <a:xfrm>
            <a:off x="214282" y="928670"/>
            <a:ext cx="2857520" cy="4029360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User\Desktop\10.jpg"/>
          <p:cNvPicPr>
            <a:picLocks noChangeAspect="1" noChangeArrowheads="1"/>
          </p:cNvPicPr>
          <p:nvPr/>
        </p:nvPicPr>
        <p:blipFill>
          <a:blip r:embed="rId3" cstate="print"/>
          <a:srcRect l="1291" r="2724" b="2083"/>
          <a:stretch>
            <a:fillRect/>
          </a:stretch>
        </p:blipFill>
        <p:spPr bwMode="auto">
          <a:xfrm>
            <a:off x="1500166" y="1071546"/>
            <a:ext cx="2857520" cy="4009044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User\Desktop\12.jpg"/>
          <p:cNvPicPr>
            <a:picLocks noChangeAspect="1" noChangeArrowheads="1"/>
          </p:cNvPicPr>
          <p:nvPr/>
        </p:nvPicPr>
        <p:blipFill>
          <a:blip r:embed="rId4" cstate="print"/>
          <a:srcRect l="4157" t="2083" r="2724" b="2083"/>
          <a:stretch>
            <a:fillRect/>
          </a:stretch>
        </p:blipFill>
        <p:spPr bwMode="auto">
          <a:xfrm>
            <a:off x="6072198" y="928670"/>
            <a:ext cx="2857520" cy="4044490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User\Desktop\11.jpg"/>
          <p:cNvPicPr>
            <a:picLocks noChangeAspect="1" noChangeArrowheads="1"/>
          </p:cNvPicPr>
          <p:nvPr/>
        </p:nvPicPr>
        <p:blipFill>
          <a:blip r:embed="rId5" cstate="print"/>
          <a:srcRect l="2724" r="2724" b="2083"/>
          <a:stretch>
            <a:fillRect/>
          </a:stretch>
        </p:blipFill>
        <p:spPr bwMode="auto">
          <a:xfrm>
            <a:off x="5143504" y="1071546"/>
            <a:ext cx="2658415" cy="3786214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User\Desktop\15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3286116" y="1428736"/>
            <a:ext cx="2856891" cy="3929066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User\Desktop\13.jpg"/>
          <p:cNvPicPr>
            <a:picLocks noChangeAspect="1" noChangeArrowheads="1"/>
          </p:cNvPicPr>
          <p:nvPr/>
        </p:nvPicPr>
        <p:blipFill>
          <a:blip r:embed="rId7" cstate="print">
            <a:lum bright="-20000"/>
          </a:blip>
          <a:srcRect l="4157" t="3125" r="7022" b="2083"/>
          <a:stretch>
            <a:fillRect/>
          </a:stretch>
        </p:blipFill>
        <p:spPr bwMode="auto">
          <a:xfrm rot="5400000">
            <a:off x="5329556" y="3314386"/>
            <a:ext cx="2628291" cy="3857652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C:\Users\User\Desktop\19.jpg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 r="4157" b="2083"/>
          <a:stretch>
            <a:fillRect/>
          </a:stretch>
        </p:blipFill>
        <p:spPr bwMode="auto">
          <a:xfrm>
            <a:off x="928662" y="2714620"/>
            <a:ext cx="2745566" cy="3857652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Семейные традиции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071934" y="1714488"/>
            <a:ext cx="485778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dirty="0" smtClean="0"/>
              <a:t>          </a:t>
            </a:r>
            <a:r>
              <a:rPr lang="ru-RU" sz="2000" b="1" dirty="0" smtClean="0"/>
              <a:t>В нашей семье есть праздники, которые мы ждем с нетерпением, и это не только дни рождения и новый год, это 9 мая, просмотр парада по телевидению в Москве на Красной площади, 23 февраля -  поздравление защитников Отечества и день авиации 18 августа.</a:t>
            </a:r>
          </a:p>
          <a:p>
            <a:pPr algn="just">
              <a:buNone/>
            </a:pPr>
            <a:r>
              <a:rPr lang="ru-RU" sz="2000" b="1" dirty="0" smtClean="0"/>
              <a:t>          Одна из замечательных  традиций нашей семьи – хранить память о своих предках: фотоальбомы со старыми снимками, вырезки из газет, а особенно их награды за боевые заслуги.</a:t>
            </a:r>
            <a:endParaRPr lang="ru-RU" sz="2000" b="1" dirty="0"/>
          </a:p>
        </p:txBody>
      </p:sp>
      <p:pic>
        <p:nvPicPr>
          <p:cNvPr id="10244" name="Picture 4" descr="http://www.zagony.ru/admin_new/foto/2008-5-12/1210590898/parad_pobedy_9_maja_54_foto_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877433" cy="2581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https://files1.armyman.info/uploads/posts/2015-05/LC3V90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57158" y="4071942"/>
            <a:ext cx="3900450" cy="26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Заключение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ownloads\Scan881---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7"/>
            <a:ext cx="3214710" cy="4438417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868" y="1785926"/>
            <a:ext cx="52149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 нового и интересного я узнал о своей военной династии. В моей душе возросла гордость за достойный пример трёх поколений, которые посвятили свою жизнь самоотверженному служению Родине. 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Проведённое исследование подтвердило выдвинутую гипотезу. Работа может быть продолжена в направлении изучения предков по маминой линии для составления генеалогического дерева и сохранения семейной истории.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Заключение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1571612"/>
            <a:ext cx="5214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Кем буду я в будущем, и чем буду заниматься ещё не известно. Но я твёрдо уверен, что постараюсь сохранить семейные традиции и быть достойной сменой военной династии своей семьи.</a:t>
            </a:r>
          </a:p>
        </p:txBody>
      </p:sp>
      <p:pic>
        <p:nvPicPr>
          <p:cNvPr id="4098" name="Picture 2" descr="C:\Users\User\Desktop\Илья конкурс наследие\27.jpg"/>
          <p:cNvPicPr>
            <a:picLocks noChangeAspect="1" noChangeArrowheads="1"/>
          </p:cNvPicPr>
          <p:nvPr/>
        </p:nvPicPr>
        <p:blipFill>
          <a:blip r:embed="rId2"/>
          <a:srcRect l="15617" t="30208" r="18483" b="38542"/>
          <a:stretch>
            <a:fillRect/>
          </a:stretch>
        </p:blipFill>
        <p:spPr bwMode="auto">
          <a:xfrm>
            <a:off x="3643306" y="3286124"/>
            <a:ext cx="4929222" cy="321471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User\Desktop\Илья конкурс наследие\28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 l="30293" t="21257" r="30921" b="30814"/>
          <a:stretch>
            <a:fillRect/>
          </a:stretch>
        </p:blipFill>
        <p:spPr bwMode="auto">
          <a:xfrm>
            <a:off x="428596" y="1714488"/>
            <a:ext cx="2786082" cy="47349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501122" cy="485778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Шаблон презентации «Патриотический». Автор: Погодаева Оксана Викторовна, педагог дополнительного образования МБУ ДО «СЮН» г. Новокузнецка</a:t>
            </a:r>
          </a:p>
          <a:p>
            <a:r>
              <a:rPr lang="ru-RU" sz="1600" dirty="0" smtClean="0"/>
              <a:t>Флаг России </a:t>
            </a:r>
            <a:r>
              <a:rPr lang="en-US" sz="1600" dirty="0" smtClean="0">
                <a:hlinkClick r:id="rId2"/>
              </a:rPr>
              <a:t>http://mkrf.ru/upload/iblock/b84/b84664730cff49343133bf8217973877.jpg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Ветка березы </a:t>
            </a:r>
            <a:r>
              <a:rPr lang="en-US" sz="1600" dirty="0" smtClean="0">
                <a:hlinkClick r:id="rId3"/>
              </a:rPr>
              <a:t>https://img-fotki.yandex.ru/get/15510/212433154.61/0_135c3f_c7b7f036_L.jpg</a:t>
            </a:r>
            <a:endParaRPr lang="ru-RU" sz="1600" dirty="0" smtClean="0"/>
          </a:p>
          <a:p>
            <a:r>
              <a:rPr lang="ru-RU" sz="1600" dirty="0" smtClean="0"/>
              <a:t>Ромашки </a:t>
            </a:r>
            <a:r>
              <a:rPr lang="en-US" sz="1600" dirty="0" smtClean="0">
                <a:hlinkClick r:id="rId4"/>
              </a:rPr>
              <a:t>http://www.promopharma.it/wp-content/uploads/2014/11/margh-lacrimilla-2.png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Ромашка </a:t>
            </a:r>
            <a:r>
              <a:rPr lang="en-US" sz="1600" dirty="0" smtClean="0">
                <a:hlinkClick r:id="rId5"/>
              </a:rPr>
              <a:t>http://www.playcast.ru/uploads/2016/05/20/18719641.png</a:t>
            </a:r>
            <a:r>
              <a:rPr lang="ru-RU" sz="1600" dirty="0" smtClean="0"/>
              <a:t> </a:t>
            </a:r>
          </a:p>
          <a:p>
            <a:endParaRPr lang="ru-RU" sz="16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428604"/>
            <a:ext cx="8429684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данной работы:</a:t>
            </a: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узнать, как возникла династия военных в своей семье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задачи исследования: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расширить свой кругозор;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познакомиться с историей жизни своих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родственников;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выявить новые факты из истории семьи;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проследить связь поколений через профессию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 исследования: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семейных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документов и архивов, материалов СМИ по проблеме     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исследования.</a:t>
            </a:r>
            <a:endParaRPr lang="ru-RU" sz="28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74638"/>
            <a:ext cx="8572560" cy="1082660"/>
          </a:xfrm>
        </p:spPr>
        <p:txBody>
          <a:bodyPr>
            <a:normAutofit fontScale="90000"/>
          </a:bodyPr>
          <a:lstStyle/>
          <a:p>
            <a:pPr indent="450850" algn="just" fontAlgn="base">
              <a:spcAft>
                <a:spcPct val="0"/>
              </a:spcAft>
            </a:pPr>
            <a:r>
              <a:rPr lang="ru-RU" sz="1800" b="1" dirty="0" smtClean="0">
                <a:ea typeface="Calibri" pitchFamily="34" charset="0"/>
              </a:rPr>
              <a:t/>
            </a:r>
            <a:br>
              <a:rPr lang="ru-RU" sz="1800" b="1" dirty="0" smtClean="0">
                <a:ea typeface="Calibri" pitchFamily="34" charset="0"/>
              </a:rPr>
            </a:br>
            <a:r>
              <a:rPr lang="ru-RU" sz="1800" b="1" dirty="0" smtClean="0">
                <a:ea typeface="Calibri" pitchFamily="34" charset="0"/>
              </a:rPr>
              <a:t/>
            </a:r>
            <a:br>
              <a:rPr lang="ru-RU" sz="1800" b="1" dirty="0" smtClean="0">
                <a:ea typeface="Calibri" pitchFamily="34" charset="0"/>
              </a:rPr>
            </a:br>
            <a:r>
              <a:rPr lang="ru-RU" sz="1800" b="1" dirty="0" smtClean="0">
                <a:ea typeface="Calibri" pitchFamily="34" charset="0"/>
              </a:rPr>
              <a:t>      </a:t>
            </a:r>
            <a:br>
              <a:rPr lang="ru-RU" sz="1800" b="1" dirty="0" smtClean="0">
                <a:ea typeface="Calibri" pitchFamily="34" charset="0"/>
              </a:rPr>
            </a:br>
            <a:r>
              <a:rPr lang="ru-RU" sz="1800" b="1" dirty="0" smtClean="0">
                <a:ea typeface="Calibri" pitchFamily="34" charset="0"/>
              </a:rPr>
              <a:t/>
            </a:r>
            <a:br>
              <a:rPr lang="ru-RU" sz="1800" b="1" dirty="0" smtClean="0">
                <a:ea typeface="Calibri" pitchFamily="34" charset="0"/>
              </a:rPr>
            </a:br>
            <a:r>
              <a:rPr lang="ru-RU" sz="1800" b="1" dirty="0" smtClean="0">
                <a:ea typeface="Calibri" pitchFamily="34" charset="0"/>
              </a:rPr>
              <a:t/>
            </a:r>
            <a:br>
              <a:rPr lang="ru-RU" sz="1800" b="1" dirty="0" smtClean="0">
                <a:ea typeface="Calibri" pitchFamily="34" charset="0"/>
              </a:rPr>
            </a:br>
            <a:r>
              <a:rPr lang="ru-RU" sz="1800" b="1" dirty="0" smtClean="0">
                <a:ea typeface="Calibri" pitchFamily="34" charset="0"/>
              </a:rPr>
              <a:t>       </a:t>
            </a:r>
            <a:r>
              <a:rPr lang="ru-RU" sz="1700" b="1" dirty="0" smtClean="0">
                <a:ea typeface="Calibri" pitchFamily="34" charset="0"/>
              </a:rPr>
              <a:t>Для познания себя, своих способностей, талантов, которые заложены генетически, </a:t>
            </a:r>
            <a:br>
              <a:rPr lang="ru-RU" sz="1700" b="1" dirty="0" smtClean="0">
                <a:ea typeface="Calibri" pitchFamily="34" charset="0"/>
              </a:rPr>
            </a:br>
            <a:r>
              <a:rPr lang="ru-RU" sz="1700" b="1" dirty="0" smtClean="0">
                <a:ea typeface="Calibri" pitchFamily="34" charset="0"/>
              </a:rPr>
              <a:t>для определения будущей профессии нужно знать историю семьи.</a:t>
            </a:r>
            <a:r>
              <a:rPr lang="ru-RU" sz="1700" b="1" dirty="0" smtClean="0"/>
              <a:t> Просматривая </a:t>
            </a:r>
            <a:br>
              <a:rPr lang="ru-RU" sz="1700" b="1" dirty="0" smtClean="0"/>
            </a:br>
            <a:r>
              <a:rPr lang="ru-RU" sz="1700" b="1" dirty="0" smtClean="0"/>
              <a:t>фотографии и беседуя с родными, я многое узнал о своих предках и близких  </a:t>
            </a:r>
            <a:br>
              <a:rPr lang="ru-RU" sz="1700" b="1" dirty="0" smtClean="0"/>
            </a:br>
            <a:r>
              <a:rPr lang="ru-RU" sz="1700" b="1" dirty="0" smtClean="0"/>
              <a:t>родственниках. Особенно мне интересно было узнать о военной династии моей семьи. </a:t>
            </a: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122" name="Picture 2" descr="C:\Users\User\Desktop\Илья конкурс наследие\3.jpg"/>
          <p:cNvPicPr>
            <a:picLocks noChangeAspect="1" noChangeArrowheads="1"/>
          </p:cNvPicPr>
          <p:nvPr/>
        </p:nvPicPr>
        <p:blipFill>
          <a:blip r:embed="rId2" cstate="print"/>
          <a:srcRect l="24213" t="12500" r="18483" b="28125"/>
          <a:stretch>
            <a:fillRect/>
          </a:stretch>
        </p:blipFill>
        <p:spPr bwMode="auto">
          <a:xfrm rot="6233694">
            <a:off x="5506714" y="1143531"/>
            <a:ext cx="2540208" cy="36197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Илья конкурс наследие\5.jpg"/>
          <p:cNvPicPr/>
          <p:nvPr/>
        </p:nvPicPr>
        <p:blipFill>
          <a:blip r:embed="rId3"/>
          <a:srcRect l="26296" t="19580" r="22154" b="30594"/>
          <a:stretch>
            <a:fillRect/>
          </a:stretch>
        </p:blipFill>
        <p:spPr bwMode="auto">
          <a:xfrm rot="4771786">
            <a:off x="927386" y="1085803"/>
            <a:ext cx="2601117" cy="361482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User\Desktop\Илья конкурс наследие\31.jpg"/>
          <p:cNvPicPr>
            <a:picLocks noChangeAspect="1" noChangeArrowheads="1"/>
          </p:cNvPicPr>
          <p:nvPr/>
        </p:nvPicPr>
        <p:blipFill>
          <a:blip r:embed="rId4"/>
          <a:srcRect l="31376" t="20833" r="24213" b="30208"/>
          <a:stretch>
            <a:fillRect/>
          </a:stretch>
        </p:blipFill>
        <p:spPr bwMode="auto">
          <a:xfrm rot="21108083">
            <a:off x="490893" y="3428256"/>
            <a:ext cx="2214578" cy="33575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A7FA4B87"/>
          <p:cNvPicPr/>
          <p:nvPr/>
        </p:nvPicPr>
        <p:blipFill>
          <a:blip r:embed="rId5">
            <a:lum bright="20000"/>
          </a:blip>
          <a:srcRect l="36492" t="29889" r="50305" b="43859"/>
          <a:stretch>
            <a:fillRect/>
          </a:stretch>
        </p:blipFill>
        <p:spPr bwMode="auto">
          <a:xfrm rot="948432">
            <a:off x="5729004" y="3892612"/>
            <a:ext cx="1643062" cy="24288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D0DE2077"/>
          <p:cNvPicPr>
            <a:picLocks noChangeAspect="1" noChangeArrowheads="1"/>
          </p:cNvPicPr>
          <p:nvPr/>
        </p:nvPicPr>
        <p:blipFill>
          <a:blip r:embed="rId6">
            <a:lum bright="-20000"/>
          </a:blip>
          <a:srcRect l="53053" t="15858" r="12961" b="14992"/>
          <a:stretch>
            <a:fillRect/>
          </a:stretch>
        </p:blipFill>
        <p:spPr bwMode="auto">
          <a:xfrm rot="793481">
            <a:off x="7072785" y="3884528"/>
            <a:ext cx="1791650" cy="26517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://www.bookin.org.ru/book/150362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2643182"/>
            <a:ext cx="3000396" cy="4000528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714348" y="274638"/>
            <a:ext cx="8072494" cy="796908"/>
          </a:xfrm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Начало военной династии семьи Лобановых во время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Великой Отечественной войны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6143655" y="5458345"/>
            <a:ext cx="2643187" cy="428625"/>
          </a:xfr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700" b="1" dirty="0" smtClean="0"/>
              <a:t>14.06.1909г. - 11.05.1997г.</a:t>
            </a:r>
            <a:endParaRPr lang="ru-RU" sz="17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1500174"/>
            <a:ext cx="52149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моей семьи в погонах начинается с прадеда - Лобанова Василия Григорьевича, ветерана Великой Отечественной войны.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 родился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1909г. в рабочем поселке Бондюга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Окончив школу, прадедушка работал шофером на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Бондюжском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химическом заводе имени Л.Я. Карпова. Утром 22 июня кончилась беззаботная жизнь. В едином порыве все встали на защиту своей Родины. Оставив жену и шестилетнего сына Николая, в числе первых прадедушка отправляется на защиту Родины. 24 июня 1941г. прадедушка был призван по мобилизации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Бондюжским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РВК и направлен в 185 Запасный стрелковый полк - шофёром.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5" descr="D0DE2077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 l="53053" t="15858" r="12961" b="14992"/>
          <a:stretch>
            <a:fillRect/>
          </a:stretch>
        </p:blipFill>
        <p:spPr bwMode="auto">
          <a:xfrm>
            <a:off x="6143636" y="1357298"/>
            <a:ext cx="2633667" cy="3897995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-22232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Командование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военкомата отправило мобилизованных под город Казань, где они находились около месяца. 185зсп был сформирован из Ивановских и Казанских призывников, переименован из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Дороховского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запасного стрелкового полка 43-й армии, а затем передан с 10.09.41 г. - в 49-ю Армию до конца войны. Данное формирование, прошедшее подготовку и принявшее присягу, путем маршевого пополнения прибыли в действующую Армию Резервного фронта под Вязьму. В самую гущу событий на московском направлении. Здесь скопилась значительная часть противника.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detboxfon.ru/uploads/images/s/_/v/s_velikoj_otechestvennoj_vojni_foto_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50337"/>
            <a:ext cx="6018851" cy="417646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0001716"/>
      </p:ext>
    </p:extLst>
  </p:cSld>
  <p:clrMapOvr>
    <a:masterClrMapping/>
  </p:clrMapOvr>
  <p:transition spd="slow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503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войска в какой - то мере  сдерживали противника, мешали преследованию разбитых сил Западного и Резервных фронтов. Но это не помешало немецкому командованию перегруппировать главные силы и в средине октября они начали новое наступление. Немцы дошли до Можайской линии обороны Москвы, создав тем самым необходимые условия для дальнейшего продвижения операции «Тайфун». Положение в октябре 1941 года было очень сложным. Гитлеровцы рвались к Москве, особенно Калужское направление, где оборона была возложена на 49-ю Армию генерал-лейтенанта И.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Захаркина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куда и входил 185зсп моего прадедушки. Благодаря мужеству и самоотверженности советских солдат гитлеровский план молниеносной войны был сорван, был рассеян миф о непобедимости немецких войск. </a:t>
            </a:r>
            <a:endParaRPr lang="ru-RU" sz="1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900363"/>
      </p:ext>
    </p:extLst>
  </p:cSld>
  <p:clrMapOvr>
    <a:masterClrMapping/>
  </p:clrMapOvr>
  <p:transition spd="slow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3816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июля 1943 года наступлением немецко-фашистских войск в направлении Курска из района Белгорода и Орла началась Курская битва. Земля содрогнулась от разрывов бомб, мин и снарядов. Прадед вспоминал, что была изматывающая жара, нечем было дышать, 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долевала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жажда. И все же гитлеровцы были встречены плотным огнем, и наши войска выдержали мощный натиск противника.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cdn.ruvr.ru/2013/07/12/1142666108/01.jpg.1460x249x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684" y="476672"/>
            <a:ext cx="3960440" cy="5191541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7901741"/>
      </p:ext>
    </p:extLst>
  </p:cSld>
  <p:clrMapOvr>
    <a:masterClrMapping/>
  </p:clrMapOvr>
  <p:transition spd="slow">
    <p:diamond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2200</Words>
  <Application>Microsoft Office PowerPoint</Application>
  <PresentationFormat>Экран (4:3)</PresentationFormat>
  <Paragraphs>118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Тема Office</vt:lpstr>
      <vt:lpstr>Номинация: «Родословие»  Тема: «История трёх поколений»</vt:lpstr>
      <vt:lpstr>Презентация PowerPoint</vt:lpstr>
      <vt:lpstr>Презентация PowerPoint</vt:lpstr>
      <vt:lpstr>Презентация PowerPoint</vt:lpstr>
      <vt:lpstr>                  Для познания себя, своих способностей, талантов, которые заложены генетически,  для определения будущей профессии нужно знать историю семьи. Просматривая  фотографии и беседуя с родными, я многое узнал о своих предках и близких   родственниках. Особенно мне интересно было узнать о военной династии моей семьи.   </vt:lpstr>
      <vt:lpstr>Начало военной династии семьи Лобановых во время  Великой Отечественной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мирное время военная династия продолжается </vt:lpstr>
      <vt:lpstr> В мирное время военная династия продолжается </vt:lpstr>
      <vt:lpstr> Лётчик-истребитель </vt:lpstr>
      <vt:lpstr>Презентация PowerPoint</vt:lpstr>
      <vt:lpstr> Лётчик-истребитель </vt:lpstr>
      <vt:lpstr>Презентация PowerPoint</vt:lpstr>
      <vt:lpstr>Презентация PowerPoint</vt:lpstr>
      <vt:lpstr>Презентация PowerPoint</vt:lpstr>
      <vt:lpstr> Лётчик-истребитель </vt:lpstr>
      <vt:lpstr> Лётчик-истребитель </vt:lpstr>
      <vt:lpstr>Посвящается 80-летию Качинского высшего военного авиационного училища лётчиков, где учился мой дедушка.</vt:lpstr>
      <vt:lpstr>ВСТРЕЧА ветеранов Качинского училища</vt:lpstr>
      <vt:lpstr> Лётчик-истребитель </vt:lpstr>
      <vt:lpstr>Продолжение военной династии</vt:lpstr>
      <vt:lpstr>Он обслуживал такие самолёты как: Су-17М2 Су-17М3 Су-24МР Су-25 и ставил последнюю подпись в журнале подготовки самолётов к полёту. </vt:lpstr>
      <vt:lpstr>Перед полётом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Семейные традиции</vt:lpstr>
      <vt:lpstr>Заключение</vt:lpstr>
      <vt:lpstr>Заключение</vt:lpstr>
      <vt:lpstr>Источники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183</cp:revision>
  <dcterms:modified xsi:type="dcterms:W3CDTF">2020-01-15T18:31:34Z</dcterms:modified>
</cp:coreProperties>
</file>