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8" r:id="rId3"/>
    <p:sldId id="284" r:id="rId4"/>
    <p:sldId id="285" r:id="rId5"/>
    <p:sldId id="259" r:id="rId6"/>
    <p:sldId id="260" r:id="rId7"/>
    <p:sldId id="261" r:id="rId8"/>
    <p:sldId id="262" r:id="rId9"/>
    <p:sldId id="266" r:id="rId10"/>
    <p:sldId id="264" r:id="rId11"/>
    <p:sldId id="265" r:id="rId12"/>
    <p:sldId id="272" r:id="rId13"/>
    <p:sldId id="268" r:id="rId14"/>
    <p:sldId id="267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6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31432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базовых учебных действий у обучающихся с умственной отсталостью и ТМНР - основа усвоения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СИПР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941168"/>
            <a:ext cx="7772400" cy="1296144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И.В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Книги — Картинки для презентаций | Всё о Prezi-презентаци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8"/>
            <a:ext cx="2571768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23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003232" cy="1080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 2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Данил Е.</a:t>
            </a:r>
            <a:r>
              <a:rPr lang="ru-RU" sz="2000" dirty="0" smtClean="0"/>
              <a:t>     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6840674"/>
              </p:ext>
            </p:extLst>
          </p:nvPr>
        </p:nvGraphicFramePr>
        <p:xfrm>
          <a:off x="827584" y="2780928"/>
          <a:ext cx="756083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014"/>
                <a:gridCol w="2455657"/>
                <a:gridCol w="2197167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отсутствует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0, 16 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Пассивное 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(0, 92)</a:t>
                      </a:r>
                    </a:p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5093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8003232" cy="792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БУД у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РАС 1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 класса (третий год обучения) 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 П. 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dirty="0" smtClean="0"/>
              <a:t>     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9312680"/>
              </p:ext>
            </p:extLst>
          </p:nvPr>
        </p:nvGraphicFramePr>
        <p:xfrm>
          <a:off x="395536" y="1196752"/>
          <a:ext cx="8352928" cy="5488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2928"/>
              </a:tblGrid>
              <a:tr h="4895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 и содержание:</a:t>
                      </a:r>
                    </a:p>
                  </a:txBody>
                  <a:tcPr/>
                </a:tc>
              </a:tr>
              <a:tr h="4381499">
                <a:tc>
                  <a:txBody>
                    <a:bodyPr/>
                    <a:lstStyle/>
                    <a:p>
                      <a:pPr lvl="0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Создание благоприятной обстановки, способствующей формированию положительной мотивации пребывания в образовательной организации и эмоциональному конструктивному взаимодействию со взрослыми и сверстниками: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принятие контакта, инициированного взрослым;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установление контакта с педагогом и другими взрослыми, участвующими в организации учебного процесса;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совместное с педагогом планирование этапов занятий, их последовательности в соответствии с  условным обозначением (сигнальными карточками-опорами), следование совместному планированию (визуальное расписание). </a:t>
                      </a:r>
                    </a:p>
                    <a:p>
                      <a:pPr lvl="0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Формирование учебного поведения: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направленность взгляда на лицо взрослого, на выполняемое задание;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речевых инструкций (дай, возьми, встань, сядь, подними и др.);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соотнесения предмета с соответствующим изображением (по образцу);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действий по наглядным алгоритмам (визуальные опоры) (по образцу);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использование по назначению учебных материалов с помощью взрослого;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сидение за столом в течение определенного периода времени на занятии;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движений и действий с предметами, картинками по подражанию и по образцу, 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словесной инструкции;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принятие помощи учителя.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Формирование умения выполнять задания в соответствии с определенными  характеристиками: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задания полностью (от начала до конца);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переход от одного задания (операции, действия) к другому в соответствии с этапами занятия,  алгоритмом действия и т.д.</a:t>
                      </a: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43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003232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      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836711"/>
            <a:ext cx="777686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базовых учебных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0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действие не выполняет, обучающийся не понимает его смысл, не позволяет что-либо сделать с ним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балл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смысл действия понимает частично, ситуативно; действие выполняется взрослым, ребёнок позволяет что-либо сделать с ним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 балла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действие выполняется ребёнком: выполняет действие только по прямому указанию педагога, требуется оказание различных видов помощи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 балла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действие выполняется ребёнком: преимущественно выполняет действие по указанию педагога, в отдельных ситуациях способен выполнить самостоятельно с оказанием частичной помощи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4 балла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действие выполняется ребёнком: способен самостоятельно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выполнить действие в определённой ситуации, допускает ошибки, которые исправляет по  прямому указанию педагога.</a:t>
            </a:r>
          </a:p>
        </p:txBody>
      </p:sp>
    </p:spTree>
    <p:extLst>
      <p:ext uri="{BB962C8B-B14F-4D97-AF65-F5344CB8AC3E}">
        <p14:creationId xmlns:p14="http://schemas.microsoft.com/office/powerpoint/2010/main" xmlns="" val="4157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582132"/>
            <a:ext cx="70470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Уровни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</a:t>
            </a: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9149589"/>
              </p:ext>
            </p:extLst>
          </p:nvPr>
        </p:nvGraphicFramePr>
        <p:xfrm>
          <a:off x="755576" y="1556792"/>
          <a:ext cx="7632848" cy="4826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2952328"/>
              </a:tblGrid>
              <a:tr h="4073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30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отсутствует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30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Пассивное участие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43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 участие со значительной помощью взрослого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43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 участие с частичной помощью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взрослого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43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Произвольно выполняет действие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008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003232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  на конец  2018-2019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года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 П.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5172037"/>
              </p:ext>
            </p:extLst>
          </p:nvPr>
        </p:nvGraphicFramePr>
        <p:xfrm>
          <a:off x="395536" y="1124744"/>
          <a:ext cx="8280920" cy="557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4816"/>
                <a:gridCol w="936104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бал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Создание благоприятной обстановки, способствующей формированию положительной мотивации пребывания в образовательной организации и эмоциональному конструктивному взаимодействию со взрослыми и сверстниками: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принятие контакта, инициированного взрослым;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установление контакта с педагогом и другими взрослыми, участвующими в организации учебного процесса;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совместное с педагогом планирование этапов занятий, их последовательности в соответствии с  условным обозначением (сигнальными карточками-опорами), следование совместному планированию (визуальное расписание). </a:t>
                      </a:r>
                    </a:p>
                    <a:p>
                      <a:pPr lvl="0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Формирование учебного поведения: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направленность взгляда на лицо взрослого, на выполняемое задание;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речевых инструкций (дай, возьми, встань, сядь, подними и др.);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соотнесения предмета с соответствующим изображением (по образцу);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действий по наглядным алгоритмам (визуальные опоры) (по образцу);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использование по назначению учебных материалов с помощью взрослого;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сидение за столом в течение определенного периода времени на занятии;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движений и действий с предметами, картинками по подражанию и по образцу, 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словесной инструкции;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принятие помощи учителя.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Формирование умения выполнять задания в соответствии с определенными  характеристиками: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задания полностью (от начала до конца);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переход от одного задания (операции, действия) к другому в соответствии с этапами занятия,  алгоритмом действия и т.д.</a:t>
                      </a:r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587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003232" cy="1224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результаты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 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полугодие 2018-2019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года</a:t>
            </a:r>
          </a:p>
          <a:p>
            <a:pPr marL="0" indent="0" algn="ctr">
              <a:buNone/>
            </a:pP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Пиндюрин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1534699"/>
              </p:ext>
            </p:extLst>
          </p:nvPr>
        </p:nvGraphicFramePr>
        <p:xfrm>
          <a:off x="571472" y="1071547"/>
          <a:ext cx="8136904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1034"/>
                <a:gridCol w="707557"/>
                <a:gridCol w="778313"/>
              </a:tblGrid>
              <a:tr h="5201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полу-годие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полу-годие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13519">
                <a:tc>
                  <a:txBody>
                    <a:bodyPr/>
                    <a:lstStyle/>
                    <a:p>
                      <a:pPr lvl="0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Создание благоприятной обстановки, способствующей формированию положительной мотивации пребывания в образовательной организации и эмоциональному конструктивному взаимодействию со взрослыми и сверстниками: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принятие контакта, инициированного взрослым;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установление контакта с педагогом и другими взрослыми, участвующими в организации учебного процесса;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совместное с педагогом планирование этапов занятий, их последовательности в соответствии с  условным обозначением (сигнальными карточками-опорами), следование совместному планированию (визуальное расписание). </a:t>
                      </a:r>
                    </a:p>
                    <a:p>
                      <a:pPr lvl="0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Формирование учебного поведения: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направленность взгляда на лицо взрослого, на выполняемое задание;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речевых инструкций (дай, возьми, встань, сядь, подними и др.);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соотнесения предмета с соответствующим изображением (по образцу);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простых действий по наглядным алгоритмам (визуальные опоры) (по образцу);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использование по назначению учебных материалов с помощью взрослого;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сидение за столом в течение определенного периода времени на занятии;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движений и действий с предметами, картинками по подражанию и по образцу,  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словесной инструкции;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принятие помощи учителя.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Формирование умения выполнять задания в соответствии с определенными  характеристиками: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выполнение задания полностью (от начала до конца);</a:t>
                      </a:r>
                    </a:p>
                    <a:p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переход от одного задания (операции, действия) к другому в соответствии с этапами занятия,  алгоритмом действия и т.д.</a:t>
                      </a:r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371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003232" cy="1224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БУД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полугодие 2018-2019 учебного года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 П. (РАС)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0564341"/>
              </p:ext>
            </p:extLst>
          </p:nvPr>
        </p:nvGraphicFramePr>
        <p:xfrm>
          <a:off x="755576" y="2420888"/>
          <a:ext cx="756083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915399"/>
                <a:gridCol w="219716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полугодие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отсутствует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0,38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полугодие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Пассивное участие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39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090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специальная индивидуальная программа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обретение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(воспитанником) жизненных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достигать максимально возможной самостоятельности в решении повседневных жизненных задач,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включение в жизнь общества на основе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поэтапного, планомерного расширения жизненного опыта и повседневных социальных контактов в доступных 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СИПР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 и оптимально организовать целостный процесс обучения ребенка с учетом его актуального и ближайшего развития, соответствующий его состоянию здоровья, а также адаптировать учебную нагрузку к его индивидуальным возможностям. Программа учитывает личностно-ориентированную направленность обучения, организованного в соответствии с учебным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9715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Nakvasina\Desktop\Фото CИПР\IMGP44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500306"/>
            <a:ext cx="4929222" cy="3498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596" y="642919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воспитанниками, обучающимися по СИПР,  направлена на  приобщение их к социальному миру, которая включает целенаправленную    педагогическую    работу    по    формированию  практических умений и навыков коммуникативного поведения, способствующих бытовой и социальной адаптации.</a:t>
            </a:r>
          </a:p>
        </p:txBody>
      </p:sp>
      <p:pic>
        <p:nvPicPr>
          <p:cNvPr id="7" name="Picture 6" descr="C:\Users\TNakvasina\Desktop\Фото CИПР\IMGP44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3000372"/>
            <a:ext cx="3857652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Базовые учебные действия (БУД)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воспитанников, обучающихся по СИПР – это самые простые, элементарные единицы учебной деятельности, формирование которых обеспечивает усвоение содержания СИПР.</a:t>
            </a:r>
          </a:p>
          <a:p>
            <a:endParaRPr lang="ru-RU" dirty="0"/>
          </a:p>
        </p:txBody>
      </p:sp>
      <p:pic>
        <p:nvPicPr>
          <p:cNvPr id="4" name="Picture 3" descr="C:\Users\TNakvasina\Desktop\Фото CИПР\IMGP4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643182"/>
            <a:ext cx="4888564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TNakvasina\Desktop\Фото CИПР\IMGP44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214554"/>
            <a:ext cx="4286280" cy="330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TNakvasina\Desktop\Фото CИПР\IMGP4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804" y="2677454"/>
            <a:ext cx="4888564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учебных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у обучающегося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«В» класса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Данила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</a:t>
            </a:r>
          </a:p>
          <a:p>
            <a:pPr marL="0" indent="0"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 содержание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БУД:</a:t>
            </a:r>
          </a:p>
          <a:p>
            <a:pPr marL="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благоприятной обстановки, способствующей эмоциональному конструктивному взаимодействию: </a:t>
            </a:r>
          </a:p>
          <a:p>
            <a:pPr marL="347472" lvl="1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принятие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контакта, инициированного взрослым;</a:t>
            </a:r>
          </a:p>
          <a:p>
            <a:pPr marL="347472" lvl="1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продуктивного контакта с педагогом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buFontTx/>
              <a:buChar char="-"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учебного поведения: 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направленность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взгляда (на говорящего взрослого и на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lv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простейшие инструкции педагога;</a:t>
            </a:r>
          </a:p>
          <a:p>
            <a:pPr marL="0" lv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назначению учебных материалов;</a:t>
            </a:r>
          </a:p>
          <a:p>
            <a:pPr marL="0" lv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действия по подражанию.</a:t>
            </a:r>
          </a:p>
          <a:p>
            <a:pPr marL="0" indent="0" algn="ctr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80801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базовых учебных действий</a:t>
            </a:r>
          </a:p>
          <a:p>
            <a:pPr marL="0" indent="0">
              <a:buNone/>
            </a:pPr>
            <a:endParaRPr lang="ru-RU" sz="1800" dirty="0"/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баллов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действие не выполняет, обучающийся не понимает его смысл, не позволяет что-либо сделать с 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балл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смысл действия понимает частично, ситуативно; действие выполняется взрослым, ребёнок позволяет что-либо сделать с 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2 балла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действие выполняется ребёнком: выполняет действие только по прямому указанию педагога, требуется оказание различных видов помощи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3 балла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действие выполняется ребёнком: преимущественно выполняет действие по указанию педагога, в отдельных ситуациях способен выполнить самостоятельно с оказанием частичной помощи.</a:t>
            </a:r>
          </a:p>
          <a:p>
            <a:pPr marL="0" indent="0" algn="ctr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1277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 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1182297"/>
            <a:ext cx="4722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БУД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459944"/>
              </p:ext>
            </p:extLst>
          </p:nvPr>
        </p:nvGraphicFramePr>
        <p:xfrm>
          <a:off x="899592" y="1844824"/>
          <a:ext cx="7488832" cy="352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2016224"/>
              </a:tblGrid>
              <a:tr h="69532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Уровни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Баллы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858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отсутствует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1858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Пассивное участие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 участие со значительной помощью взрослого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 участие с частичной помощью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взрослого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407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30352"/>
            <a:ext cx="8003232" cy="1026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 smtClean="0"/>
              <a:t>    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 результаты 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БУД 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полугодие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2018-2019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года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Данил  Е.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7666345"/>
              </p:ext>
            </p:extLst>
          </p:nvPr>
        </p:nvGraphicFramePr>
        <p:xfrm>
          <a:off x="395536" y="1658107"/>
          <a:ext cx="8424937" cy="4202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3"/>
                <a:gridCol w="1224136"/>
                <a:gridCol w="1152128"/>
              </a:tblGrid>
              <a:tr h="6893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: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полу-годие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полу-годие</a:t>
                      </a:r>
                      <a:endParaRPr lang="ru-RU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43555">
                <a:tc>
                  <a:txBody>
                    <a:bodyPr/>
                    <a:lstStyle/>
                    <a:p>
                      <a:pPr marL="5715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благоприятной обстановки, способствующей эмоциональному конструктивному взаимодействию:</a:t>
                      </a:r>
                    </a:p>
                    <a:p>
                      <a:pPr marL="5143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контакта, инициированного взрослым;</a:t>
                      </a:r>
                    </a:p>
                    <a:p>
                      <a:pPr marL="5143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установление продуктивного контакта с педагогом.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561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учебного поведения: 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направленность взгляда (на говорящего взрослого и на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задание);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умение выполнять простейшие инструкции педагога;</a:t>
                      </a:r>
                    </a:p>
                    <a:p>
                      <a:pPr marL="0" marR="74930" lvl="0" indent="0" algn="just">
                        <a:lnSpc>
                          <a:spcPct val="1150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  <a:buSzPts val="1400"/>
                        <a:buFont typeface="Symbol"/>
                        <a:buNone/>
                        <a:tabLst>
                          <a:tab pos="521335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использование по назначению учебных материалов;</a:t>
                      </a:r>
                    </a:p>
                    <a:p>
                      <a:pPr marL="0" marR="74930" lvl="0" indent="0" algn="just">
                        <a:lnSpc>
                          <a:spcPct val="115000"/>
                        </a:lnSpc>
                        <a:spcBef>
                          <a:spcPts val="805"/>
                        </a:spcBef>
                        <a:spcAft>
                          <a:spcPts val="0"/>
                        </a:spcAft>
                        <a:buSzPts val="1400"/>
                        <a:buFont typeface="Symbol"/>
                        <a:buNone/>
                        <a:tabLst>
                          <a:tab pos="521335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умение выполнять действия по подражанию.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</a:t>
                      </a:r>
                    </a:p>
                    <a:p>
                      <a:pPr algn="ctr"/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2574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30352"/>
            <a:ext cx="8003232" cy="88242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400" dirty="0" smtClean="0"/>
              <a:t>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Сравнительные результаты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 2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Данил Е.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131115"/>
              </p:ext>
            </p:extLst>
          </p:nvPr>
        </p:nvGraphicFramePr>
        <p:xfrm>
          <a:off x="395536" y="1412775"/>
          <a:ext cx="8352928" cy="449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3"/>
                <a:gridCol w="1224136"/>
                <a:gridCol w="1080119"/>
              </a:tblGrid>
              <a:tr h="7509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2класс</a:t>
                      </a:r>
                      <a:endParaRPr lang="ru-RU" sz="16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49249">
                <a:tc>
                  <a:txBody>
                    <a:bodyPr/>
                    <a:lstStyle/>
                    <a:p>
                      <a:pPr marL="57150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благоприятной обстановки, способствующей эмоциональному конструктивному взаимодействию:</a:t>
                      </a:r>
                    </a:p>
                    <a:p>
                      <a:pPr marL="5143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контакта, инициированного взрослым;</a:t>
                      </a:r>
                    </a:p>
                    <a:p>
                      <a:pPr marL="514350" indent="-2857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установление продуктивного контакта с педагогом.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9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Формирование учебного поведения: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направленность взгляда (на говорящего взрослого и на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задание);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умение выполнять простейшие инструкции педагога;</a:t>
                      </a:r>
                    </a:p>
                    <a:p>
                      <a:pPr marL="0" marR="74930" lvl="0" indent="0" algn="just">
                        <a:lnSpc>
                          <a:spcPct val="1150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  <a:buSzPts val="1400"/>
                        <a:buFont typeface="Symbol"/>
                        <a:buNone/>
                        <a:tabLst>
                          <a:tab pos="521335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использование по назначению учебных материалов;</a:t>
                      </a:r>
                    </a:p>
                    <a:p>
                      <a:pPr marL="0" marR="74930" lvl="0" indent="0" algn="just">
                        <a:lnSpc>
                          <a:spcPct val="115000"/>
                        </a:lnSpc>
                        <a:spcBef>
                          <a:spcPts val="805"/>
                        </a:spcBef>
                        <a:spcAft>
                          <a:spcPts val="0"/>
                        </a:spcAft>
                        <a:buSzPts val="1400"/>
                        <a:buFont typeface="Symbol"/>
                        <a:buNone/>
                        <a:tabLst>
                          <a:tab pos="521335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умение выполнять действия по подражанию.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539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424</TotalTime>
  <Words>1646</Words>
  <Application>Microsoft Office PowerPoint</Application>
  <PresentationFormat>Экран (4:3)</PresentationFormat>
  <Paragraphs>332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Формирование  базовых учебных действий у обучающихся с умственной отсталостью и ТМНР - основа усвоения  содержания СИПР  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базовых учебных действий у обучающихся (воспитанников)  по СИПР</dc:title>
  <dc:creator>Тамара Наквасина</dc:creator>
  <cp:lastModifiedBy>Ирина</cp:lastModifiedBy>
  <cp:revision>49</cp:revision>
  <dcterms:created xsi:type="dcterms:W3CDTF">2019-03-20T07:55:31Z</dcterms:created>
  <dcterms:modified xsi:type="dcterms:W3CDTF">2022-10-02T13:13:05Z</dcterms:modified>
</cp:coreProperties>
</file>