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handoutMasterIdLst>
    <p:handoutMasterId r:id="rId40"/>
  </p:handoutMasterIdLst>
  <p:sldIdLst>
    <p:sldId id="304" r:id="rId5"/>
    <p:sldId id="307" r:id="rId6"/>
    <p:sldId id="334" r:id="rId7"/>
    <p:sldId id="308" r:id="rId8"/>
    <p:sldId id="309" r:id="rId9"/>
    <p:sldId id="310" r:id="rId10"/>
    <p:sldId id="311" r:id="rId11"/>
    <p:sldId id="302" r:id="rId12"/>
    <p:sldId id="321" r:id="rId13"/>
    <p:sldId id="306" r:id="rId14"/>
    <p:sldId id="312" r:id="rId15"/>
    <p:sldId id="313" r:id="rId16"/>
    <p:sldId id="314" r:id="rId17"/>
    <p:sldId id="315" r:id="rId18"/>
    <p:sldId id="316" r:id="rId19"/>
    <p:sldId id="319" r:id="rId20"/>
    <p:sldId id="317" r:id="rId21"/>
    <p:sldId id="318" r:id="rId22"/>
    <p:sldId id="303" r:id="rId23"/>
    <p:sldId id="322" r:id="rId24"/>
    <p:sldId id="335" r:id="rId25"/>
    <p:sldId id="336" r:id="rId26"/>
    <p:sldId id="323" r:id="rId27"/>
    <p:sldId id="326" r:id="rId28"/>
    <p:sldId id="327" r:id="rId29"/>
    <p:sldId id="328" r:id="rId30"/>
    <p:sldId id="329" r:id="rId31"/>
    <p:sldId id="320" r:id="rId32"/>
    <p:sldId id="324" r:id="rId33"/>
    <p:sldId id="337" r:id="rId34"/>
    <p:sldId id="332" r:id="rId35"/>
    <p:sldId id="330" r:id="rId36"/>
    <p:sldId id="331" r:id="rId37"/>
    <p:sldId id="333" r:id="rId38"/>
    <p:sldId id="325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576" userDrawn="1">
          <p15:clr>
            <a:srgbClr val="A4A3A4"/>
          </p15:clr>
        </p15:guide>
        <p15:guide id="8" orient="horz" pos="3744" userDrawn="1">
          <p15:clr>
            <a:srgbClr val="A4A3A4"/>
          </p15:clr>
        </p15:guide>
        <p15:guide id="9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4" autoAdjust="0"/>
    <p:restoredTop sz="93725" autoAdjust="0"/>
  </p:normalViewPr>
  <p:slideViewPr>
    <p:cSldViewPr snapToGrid="0" showGuides="1">
      <p:cViewPr varScale="1">
        <p:scale>
          <a:sx n="82" d="100"/>
          <a:sy n="82" d="100"/>
        </p:scale>
        <p:origin x="667" y="67"/>
      </p:cViewPr>
      <p:guideLst>
        <p:guide orient="horz" pos="1344"/>
        <p:guide pos="576"/>
        <p:guide orient="horz" pos="3744"/>
        <p:guide pos="3840"/>
      </p:guideLst>
    </p:cSldViewPr>
  </p:slideViewPr>
  <p:outlineViewPr>
    <p:cViewPr>
      <p:scale>
        <a:sx n="33" d="100"/>
        <a:sy n="33" d="100"/>
      </p:scale>
      <p:origin x="0" y="-59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29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5DC31D-6BBA-1E40-9A7E-1FE0A421F3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09E10C-1649-9148-9887-C4B5DF38CE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65657-3F36-724B-A332-D448C4527D30}" type="datetimeFigureOut">
              <a:rPr lang="ru-RU"/>
              <a:pPr/>
              <a:t>02.10.2022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9E7DC-2FE3-FA48-929A-C3D3179E1E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40692-4B9B-A444-A85B-911AF05DE3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0D8CC-6079-CB40-AF25-90B118481BE2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16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0ADDF-D82C-4780-9143-87E5F529D8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98648" y="813816"/>
            <a:ext cx="64008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2B550A-AB53-4D15-A89E-6EEBB5151B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41448" y="1655064"/>
            <a:ext cx="7315200" cy="11430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DE1EB1-91FE-4CB8-81BD-5BBBFC22C6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8648" y="3027707"/>
            <a:ext cx="68580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60281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11DAB-71A2-44C9-B830-25E19DC58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9B5FD0-EA88-4EA1-89FF-A0346C36D9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2203704"/>
            <a:ext cx="6400800" cy="420624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5711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EE24C-B229-452F-B387-BA3429761C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CEFA7B-7934-4EAA-8C20-7D9B03B9E5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1981933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93050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3E35BBCA-FB90-42AF-995A-AA6CE87B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b="13643"/>
          <a:stretch>
            <a:fillRect/>
          </a:stretch>
        </p:blipFill>
        <p:spPr>
          <a:xfrm>
            <a:off x="914400" y="466647"/>
            <a:ext cx="10563726" cy="6391353"/>
          </a:xfrm>
          <a:custGeom>
            <a:avLst/>
            <a:gdLst>
              <a:gd name="connsiteX0" fmla="*/ 0 w 10563726"/>
              <a:gd name="connsiteY0" fmla="*/ 0 h 6391353"/>
              <a:gd name="connsiteX1" fmla="*/ 10563726 w 10563726"/>
              <a:gd name="connsiteY1" fmla="*/ 0 h 6391353"/>
              <a:gd name="connsiteX2" fmla="*/ 10563726 w 10563726"/>
              <a:gd name="connsiteY2" fmla="*/ 6391353 h 6391353"/>
              <a:gd name="connsiteX3" fmla="*/ 0 w 10563726"/>
              <a:gd name="connsiteY3" fmla="*/ 6391353 h 6391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3726" h="6391353">
                <a:moveTo>
                  <a:pt x="0" y="0"/>
                </a:moveTo>
                <a:lnTo>
                  <a:pt x="10563726" y="0"/>
                </a:lnTo>
                <a:lnTo>
                  <a:pt x="10563726" y="6391353"/>
                </a:lnTo>
                <a:lnTo>
                  <a:pt x="0" y="6391353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F399BE-6A96-4D58-AF62-861F9AE20C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AE12991-70DA-442D-98F3-6739146463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724912"/>
            <a:ext cx="7772401" cy="36576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F778D16-894A-4379-8B5B-DC24234515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5106A418-68CC-4D3D-9032-696498842F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93C440-01C8-4E08-A98E-D76F10D08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913064"/>
            <a:ext cx="6858001" cy="427939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56047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7AA20A23-A33B-4A1B-9162-707282E53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b="15602"/>
          <a:stretch>
            <a:fillRect/>
          </a:stretch>
        </p:blipFill>
        <p:spPr>
          <a:xfrm>
            <a:off x="1066800" y="523183"/>
            <a:ext cx="10058400" cy="6334817"/>
          </a:xfrm>
          <a:custGeom>
            <a:avLst/>
            <a:gdLst>
              <a:gd name="connsiteX0" fmla="*/ 0 w 10058400"/>
              <a:gd name="connsiteY0" fmla="*/ 0 h 6334817"/>
              <a:gd name="connsiteX1" fmla="*/ 10058400 w 10058400"/>
              <a:gd name="connsiteY1" fmla="*/ 0 h 6334817"/>
              <a:gd name="connsiteX2" fmla="*/ 10058400 w 10058400"/>
              <a:gd name="connsiteY2" fmla="*/ 6334817 h 6334817"/>
              <a:gd name="connsiteX3" fmla="*/ 0 w 10058400"/>
              <a:gd name="connsiteY3" fmla="*/ 6334817 h 633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58400" h="6334817">
                <a:moveTo>
                  <a:pt x="0" y="0"/>
                </a:moveTo>
                <a:lnTo>
                  <a:pt x="10058400" y="0"/>
                </a:lnTo>
                <a:lnTo>
                  <a:pt x="10058400" y="6334817"/>
                </a:lnTo>
                <a:lnTo>
                  <a:pt x="0" y="6334817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136F446-5EA3-48C4-AA8D-AB9850B03B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6B70600-CFB5-4805-BC68-5AE22166B5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951305"/>
            <a:ext cx="7772400" cy="3456432"/>
          </a:xfrm>
        </p:spPr>
        <p:txBody>
          <a:bodyPr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9C8060D-32CA-4A3C-9EAF-A2D3801AB8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022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2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CC92641-A8C8-41F9-8E1C-7C929693C6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7CC55B6-E9DA-4B68-A0D8-957F46B465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2062956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63045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C6103AFC-AC4C-4756-AEEE-B0D669AC8C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b="44880"/>
          <a:stretch>
            <a:fillRect/>
          </a:stretch>
        </p:blipFill>
        <p:spPr>
          <a:xfrm>
            <a:off x="878302" y="469222"/>
            <a:ext cx="10424160" cy="6388778"/>
          </a:xfrm>
          <a:custGeom>
            <a:avLst/>
            <a:gdLst>
              <a:gd name="connsiteX0" fmla="*/ 0 w 10424160"/>
              <a:gd name="connsiteY0" fmla="*/ 0 h 6388778"/>
              <a:gd name="connsiteX1" fmla="*/ 10424160 w 10424160"/>
              <a:gd name="connsiteY1" fmla="*/ 0 h 6388778"/>
              <a:gd name="connsiteX2" fmla="*/ 10424160 w 10424160"/>
              <a:gd name="connsiteY2" fmla="*/ 6388778 h 6388778"/>
              <a:gd name="connsiteX3" fmla="*/ 0 w 10424160"/>
              <a:gd name="connsiteY3" fmla="*/ 6388778 h 6388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4160" h="6388778">
                <a:moveTo>
                  <a:pt x="0" y="0"/>
                </a:moveTo>
                <a:lnTo>
                  <a:pt x="10424160" y="0"/>
                </a:lnTo>
                <a:lnTo>
                  <a:pt x="10424160" y="6388778"/>
                </a:lnTo>
                <a:lnTo>
                  <a:pt x="0" y="6388778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4604EF9-570E-48F5-BA06-DEB9EB7F7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599" y="1460692"/>
            <a:ext cx="6857999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0B30880-FB83-4FD8-B7A4-675D68A479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438570"/>
            <a:ext cx="6858000" cy="395020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838183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9775E2-26ED-4CEF-94F6-7C85D113D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46653"/>
            <a:ext cx="100584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32AB5-76E2-49F4-96EE-B419AF1F0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294859"/>
            <a:ext cx="10058400" cy="3720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7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76" userDrawn="1">
          <p15:clr>
            <a:srgbClr val="F26B43"/>
          </p15:clr>
        </p15:guide>
        <p15:guide id="2" pos="576" userDrawn="1">
          <p15:clr>
            <a:srgbClr val="F26B43"/>
          </p15:clr>
        </p15:guide>
        <p15:guide id="3" pos="7104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pos="2760" userDrawn="1">
          <p15:clr>
            <a:srgbClr val="F26B43"/>
          </p15:clr>
        </p15:guide>
        <p15:guide id="6" pos="4944" userDrawn="1">
          <p15:clr>
            <a:srgbClr val="F26B43"/>
          </p15:clr>
        </p15:guide>
        <p15:guide id="7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2.svg"/><Relationship Id="rId4" Type="http://schemas.openxmlformats.org/officeDocument/2006/relationships/image" Target="../media/image6.png"/><Relationship Id="rId9" Type="http://schemas.openxmlformats.org/officeDocument/2006/relationships/image" Target="../media/image16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2.svg"/><Relationship Id="rId4" Type="http://schemas.openxmlformats.org/officeDocument/2006/relationships/image" Target="../media/image6.png"/><Relationship Id="rId9" Type="http://schemas.openxmlformats.org/officeDocument/2006/relationships/image" Target="../media/image16.sv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2.svg"/><Relationship Id="rId4" Type="http://schemas.openxmlformats.org/officeDocument/2006/relationships/image" Target="../media/image6.png"/><Relationship Id="rId9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2.svg"/><Relationship Id="rId4" Type="http://schemas.openxmlformats.org/officeDocument/2006/relationships/image" Target="../media/image6.png"/><Relationship Id="rId9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512D6-1B42-4E1C-AEE3-478A340AC1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781" y="1899804"/>
            <a:ext cx="11725274" cy="2543174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The present simple </a:t>
            </a:r>
            <a:r>
              <a:rPr lang="en-US" sz="6000" dirty="0" smtClean="0">
                <a:latin typeface="Comic Sans MS" pitchFamily="66" charset="0"/>
              </a:rPr>
              <a:t>tense</a:t>
            </a:r>
            <a:endParaRPr lang="en-US" sz="6000" dirty="0" smtClean="0">
              <a:latin typeface="Comic Sans MS" pitchFamily="66" charset="0"/>
            </a:endParaRPr>
          </a:p>
        </p:txBody>
      </p:sp>
      <p:pic>
        <p:nvPicPr>
          <p:cNvPr id="12" name="Graphic 11" descr="Illustration of a pencil character ">
            <a:extLst>
              <a:ext uri="{FF2B5EF4-FFF2-40B4-BE49-F238E27FC236}">
                <a16:creationId xmlns:a16="http://schemas.microsoft.com/office/drawing/2014/main" id="{937FAC84-23F1-401F-A313-68AD63D60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21077964">
            <a:off x="1811563" y="4144102"/>
            <a:ext cx="1155789" cy="1971643"/>
          </a:xfrm>
          <a:prstGeom prst="rect">
            <a:avLst/>
          </a:prstGeom>
        </p:spPr>
      </p:pic>
      <p:pic>
        <p:nvPicPr>
          <p:cNvPr id="8" name="Graphic 7" descr="Illustration of a blue bag of school supplies character ">
            <a:extLst>
              <a:ext uri="{FF2B5EF4-FFF2-40B4-BE49-F238E27FC236}">
                <a16:creationId xmlns:a16="http://schemas.microsoft.com/office/drawing/2014/main" id="{F3A63EAE-D921-4D74-B1C8-6D0E847DF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422560" y="4391095"/>
            <a:ext cx="2483858" cy="1709233"/>
          </a:xfrm>
          <a:prstGeom prst="rect">
            <a:avLst/>
          </a:prstGeom>
        </p:spPr>
      </p:pic>
      <p:pic>
        <p:nvPicPr>
          <p:cNvPr id="10" name="Graphic 9" descr="Illustration of a purple book character ">
            <a:extLst>
              <a:ext uri="{FF2B5EF4-FFF2-40B4-BE49-F238E27FC236}">
                <a16:creationId xmlns:a16="http://schemas.microsoft.com/office/drawing/2014/main" id="{8A4FC9B1-AAE5-49E7-9209-B1CD7DC8CD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flipH="1">
            <a:off x="6269620" y="4059937"/>
            <a:ext cx="1775352" cy="2059055"/>
          </a:xfrm>
          <a:prstGeom prst="rect">
            <a:avLst/>
          </a:prstGeom>
        </p:spPr>
      </p:pic>
      <p:pic>
        <p:nvPicPr>
          <p:cNvPr id="6" name="Graphic 5" descr="Illustration of a globe character ">
            <a:extLst>
              <a:ext uri="{FF2B5EF4-FFF2-40B4-BE49-F238E27FC236}">
                <a16:creationId xmlns:a16="http://schemas.microsoft.com/office/drawing/2014/main" id="{A1CF0450-3738-4D52-BF18-A90C1F16AC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408174" y="4442978"/>
            <a:ext cx="2213723" cy="1748841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419600" y="2133600"/>
            <a:ext cx="325755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755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9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563" y="354563"/>
            <a:ext cx="10892555" cy="1245637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72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485191" y="1600200"/>
            <a:ext cx="11262049" cy="4615405"/>
          </a:xfrm>
        </p:spPr>
        <p:txBody>
          <a:bodyPr/>
          <a:lstStyle/>
          <a:p>
            <a:pPr fontAlgn="base"/>
            <a:r>
              <a:rPr lang="ru-RU" sz="3200" b="1" dirty="0">
                <a:latin typeface="Comic Sans MS" panose="030F0702030302020204" pitchFamily="66" charset="0"/>
              </a:rPr>
              <a:t>Действие происходит прямо сейчас, в момент речи. </a:t>
            </a:r>
            <a:r>
              <a:rPr lang="ru-RU" sz="3200" dirty="0">
                <a:latin typeface="Comic Sans MS" panose="030F0702030302020204" pitchFamily="66" charset="0"/>
              </a:rPr>
              <a:t>Также можно употреблять конструкцию </a:t>
            </a:r>
            <a:r>
              <a:rPr lang="ru-RU" sz="3200" dirty="0" err="1" smtClean="0">
                <a:latin typeface="Comic Sans MS" panose="030F0702030302020204" pitchFamily="66" charset="0"/>
              </a:rPr>
              <a:t>Present</a:t>
            </a:r>
            <a:r>
              <a:rPr lang="ru-RU" sz="3200" dirty="0" smtClean="0">
                <a:latin typeface="Comic Sans MS" panose="030F0702030302020204" pitchFamily="66" charset="0"/>
              </a:rPr>
              <a:t> </a:t>
            </a:r>
            <a:r>
              <a:rPr lang="ru-RU" sz="3200" dirty="0" err="1" smtClean="0">
                <a:latin typeface="Comic Sans MS" panose="030F0702030302020204" pitchFamily="66" charset="0"/>
              </a:rPr>
              <a:t>Continuous</a:t>
            </a:r>
            <a:r>
              <a:rPr lang="ru-RU" sz="3200" dirty="0">
                <a:latin typeface="Comic Sans MS" panose="030F0702030302020204" pitchFamily="66" charset="0"/>
              </a:rPr>
              <a:t> для нескольких происходящих одновременно в настоящем действий. Слова-маркеры: </a:t>
            </a:r>
            <a:r>
              <a:rPr lang="ru-RU" sz="3200" dirty="0" err="1">
                <a:latin typeface="Comic Sans MS" panose="030F0702030302020204" pitchFamily="66" charset="0"/>
              </a:rPr>
              <a:t>now</a:t>
            </a:r>
            <a:r>
              <a:rPr lang="ru-RU" sz="3200" dirty="0">
                <a:latin typeface="Comic Sans MS" panose="030F0702030302020204" pitchFamily="66" charset="0"/>
              </a:rPr>
              <a:t> (сейчас), </a:t>
            </a:r>
            <a:r>
              <a:rPr lang="ru-RU" sz="3200" dirty="0" err="1">
                <a:latin typeface="Comic Sans MS" panose="030F0702030302020204" pitchFamily="66" charset="0"/>
              </a:rPr>
              <a:t>at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the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moment</a:t>
            </a:r>
            <a:r>
              <a:rPr lang="ru-RU" sz="3200" dirty="0">
                <a:latin typeface="Comic Sans MS" panose="030F0702030302020204" pitchFamily="66" charset="0"/>
              </a:rPr>
              <a:t> (в данный момент).</a:t>
            </a:r>
          </a:p>
          <a:p>
            <a:pPr fontAlgn="base"/>
            <a:r>
              <a:rPr lang="ru-RU" sz="3200" dirty="0">
                <a:latin typeface="Comic Sans MS" panose="030F0702030302020204" pitchFamily="66" charset="0"/>
              </a:rPr>
              <a:t>Пример: </a:t>
            </a:r>
            <a:r>
              <a:rPr lang="ru-RU" sz="3200" dirty="0" err="1">
                <a:latin typeface="Comic Sans MS" panose="030F0702030302020204" pitchFamily="66" charset="0"/>
              </a:rPr>
              <a:t>She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is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eating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apple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while</a:t>
            </a:r>
            <a:r>
              <a:rPr lang="ru-RU" sz="3200" dirty="0">
                <a:latin typeface="Comic Sans MS" panose="030F0702030302020204" pitchFamily="66" charset="0"/>
              </a:rPr>
              <a:t> I </a:t>
            </a:r>
            <a:r>
              <a:rPr lang="ru-RU" sz="3200" dirty="0" err="1">
                <a:latin typeface="Comic Sans MS" panose="030F0702030302020204" pitchFamily="66" charset="0"/>
              </a:rPr>
              <a:t>am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drinking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juice</a:t>
            </a:r>
            <a:r>
              <a:rPr lang="ru-RU" sz="3200" dirty="0">
                <a:latin typeface="Comic Sans MS" panose="030F0702030302020204" pitchFamily="66" charset="0"/>
              </a:rPr>
              <a:t> - Она ест яблоко, пока я пью сок. (два действия совершаются одновременно)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475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547" y="65316"/>
            <a:ext cx="10836571" cy="1329612"/>
          </a:xfrm>
        </p:spPr>
        <p:txBody>
          <a:bodyPr>
            <a:normAutofit/>
          </a:bodyPr>
          <a:lstStyle/>
          <a:p>
            <a:r>
              <a:rPr lang="ru-RU" sz="7200" dirty="0">
                <a:latin typeface="Comic Sans MS" panose="030F0702030302020204" pitchFamily="66" charset="0"/>
              </a:rPr>
              <a:t>Случаи употребления: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410545" y="1254968"/>
            <a:ext cx="10836573" cy="511784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Comic Sans MS" panose="030F0702030302020204" pitchFamily="66" charset="0"/>
              </a:rPr>
              <a:t>Действие растянуто во времени и происходит в настоящем, но не ограничивается настоящей секундой</a:t>
            </a:r>
            <a:r>
              <a:rPr lang="ru-RU" sz="2800" dirty="0">
                <a:latin typeface="Comic Sans MS" panose="030F0702030302020204" pitchFamily="66" charset="0"/>
              </a:rPr>
              <a:t>. Оно началось какое-то время назад и будет продолжаться еще некоторое время. В течение этого отрезка времени выполняется обозначенное действие.</a:t>
            </a:r>
          </a:p>
          <a:p>
            <a:endParaRPr lang="ru-RU" sz="2800" dirty="0">
              <a:latin typeface="Comic Sans MS" panose="030F0702030302020204" pitchFamily="66" charset="0"/>
            </a:endParaRPr>
          </a:p>
          <a:p>
            <a:r>
              <a:rPr lang="ru-RU" sz="2800" dirty="0">
                <a:latin typeface="Comic Sans MS" panose="030F0702030302020204" pitchFamily="66" charset="0"/>
              </a:rPr>
              <a:t>Слова-маркеры: </a:t>
            </a:r>
            <a:r>
              <a:rPr lang="ru-RU" sz="2800" dirty="0" err="1">
                <a:latin typeface="Comic Sans MS" panose="030F0702030302020204" pitchFamily="66" charset="0"/>
              </a:rPr>
              <a:t>now</a:t>
            </a:r>
            <a:r>
              <a:rPr lang="ru-RU" sz="2800" dirty="0">
                <a:latin typeface="Comic Sans MS" panose="030F0702030302020204" pitchFamily="66" charset="0"/>
              </a:rPr>
              <a:t> (сейчас), </a:t>
            </a:r>
            <a:r>
              <a:rPr lang="ru-RU" sz="2800" dirty="0" err="1">
                <a:latin typeface="Comic Sans MS" panose="030F0702030302020204" pitchFamily="66" charset="0"/>
              </a:rPr>
              <a:t>currently</a:t>
            </a:r>
            <a:r>
              <a:rPr lang="ru-RU" sz="2800" dirty="0">
                <a:latin typeface="Comic Sans MS" panose="030F0702030302020204" pitchFamily="66" charset="0"/>
              </a:rPr>
              <a:t> (сейчас, теперь), </a:t>
            </a:r>
            <a:r>
              <a:rPr lang="ru-RU" sz="2800" dirty="0" err="1">
                <a:latin typeface="Comic Sans MS" panose="030F0702030302020204" pitchFamily="66" charset="0"/>
              </a:rPr>
              <a:t>these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days</a:t>
            </a:r>
            <a:r>
              <a:rPr lang="ru-RU" sz="2800" dirty="0">
                <a:latin typeface="Comic Sans MS" panose="030F0702030302020204" pitchFamily="66" charset="0"/>
              </a:rPr>
              <a:t> (В эти дни, на днях).</a:t>
            </a:r>
          </a:p>
          <a:p>
            <a:endParaRPr lang="ru-RU" sz="2800" dirty="0">
              <a:latin typeface="Comic Sans MS" panose="030F0702030302020204" pitchFamily="66" charset="0"/>
            </a:endParaRPr>
          </a:p>
          <a:p>
            <a:r>
              <a:rPr lang="ru-RU" sz="2800" dirty="0">
                <a:latin typeface="Comic Sans MS" panose="030F0702030302020204" pitchFamily="66" charset="0"/>
              </a:rPr>
              <a:t>Пример: </a:t>
            </a:r>
            <a:r>
              <a:rPr lang="ru-RU" sz="2800" dirty="0" err="1">
                <a:latin typeface="Comic Sans MS" panose="030F0702030302020204" pitchFamily="66" charset="0"/>
              </a:rPr>
              <a:t>We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are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moving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into</a:t>
            </a:r>
            <a:r>
              <a:rPr lang="ru-RU" sz="2800" dirty="0">
                <a:latin typeface="Comic Sans MS" panose="030F0702030302020204" pitchFamily="66" charset="0"/>
              </a:rPr>
              <a:t> a </a:t>
            </a:r>
            <a:r>
              <a:rPr lang="ru-RU" sz="2800" dirty="0" err="1">
                <a:latin typeface="Comic Sans MS" panose="030F0702030302020204" pitchFamily="66" charset="0"/>
              </a:rPr>
              <a:t>new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house</a:t>
            </a:r>
            <a:r>
              <a:rPr lang="ru-RU" sz="2800" dirty="0">
                <a:latin typeface="Comic Sans MS" panose="030F0702030302020204" pitchFamily="66" charset="0"/>
              </a:rPr>
              <a:t> - Мы переезжаем в новый дом. (Мы заняты процессом переезда и продолжим его, но в момент речи мы не заняты конкретно этим, просто находимся в состоянии переезда)</a:t>
            </a:r>
          </a:p>
        </p:txBody>
      </p:sp>
    </p:spTree>
    <p:extLst>
      <p:ext uri="{BB962C8B-B14F-4D97-AF65-F5344CB8AC3E}">
        <p14:creationId xmlns:p14="http://schemas.microsoft.com/office/powerpoint/2010/main" val="1314185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225" y="251927"/>
            <a:ext cx="10873894" cy="1348273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72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438539" y="1600200"/>
            <a:ext cx="10808581" cy="518315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</a:t>
            </a:r>
            <a:r>
              <a:rPr lang="ru-RU" sz="2800" b="1" dirty="0">
                <a:latin typeface="Comic Sans MS" panose="030F0702030302020204" pitchFamily="66" charset="0"/>
              </a:rPr>
              <a:t>Ситуация имеет временный характер.</a:t>
            </a:r>
          </a:p>
          <a:p>
            <a:endParaRPr lang="ru-RU" sz="2800" dirty="0">
              <a:latin typeface="Comic Sans MS" panose="030F0702030302020204" pitchFamily="66" charset="0"/>
            </a:endParaRPr>
          </a:p>
          <a:p>
            <a:r>
              <a:rPr lang="ru-RU" sz="2800" dirty="0">
                <a:latin typeface="Comic Sans MS" panose="030F0702030302020204" pitchFamily="66" charset="0"/>
              </a:rPr>
              <a:t>Слова-маркеры: </a:t>
            </a:r>
            <a:r>
              <a:rPr lang="ru-RU" sz="2800" dirty="0" err="1">
                <a:latin typeface="Comic Sans MS" panose="030F0702030302020204" pitchFamily="66" charset="0"/>
              </a:rPr>
              <a:t>until</a:t>
            </a:r>
            <a:r>
              <a:rPr lang="ru-RU" sz="2800" dirty="0">
                <a:latin typeface="Comic Sans MS" panose="030F0702030302020204" pitchFamily="66" charset="0"/>
              </a:rPr>
              <a:t> (пока не), </a:t>
            </a:r>
            <a:r>
              <a:rPr lang="ru-RU" sz="2800" dirty="0" err="1">
                <a:latin typeface="Comic Sans MS" panose="030F0702030302020204" pitchFamily="66" charset="0"/>
              </a:rPr>
              <a:t>for</a:t>
            </a:r>
            <a:r>
              <a:rPr lang="ru-RU" sz="2800" dirty="0">
                <a:latin typeface="Comic Sans MS" panose="030F0702030302020204" pitchFamily="66" charset="0"/>
              </a:rPr>
              <a:t> (в течение), </a:t>
            </a:r>
            <a:r>
              <a:rPr lang="ru-RU" sz="2800" dirty="0" err="1">
                <a:latin typeface="Comic Sans MS" panose="030F0702030302020204" pitchFamily="66" charset="0"/>
              </a:rPr>
              <a:t>during</a:t>
            </a:r>
            <a:r>
              <a:rPr lang="ru-RU" sz="2800" dirty="0">
                <a:latin typeface="Comic Sans MS" panose="030F0702030302020204" pitchFamily="66" charset="0"/>
              </a:rPr>
              <a:t> (в течение).</a:t>
            </a:r>
          </a:p>
          <a:p>
            <a:endParaRPr lang="ru-RU" sz="2800" dirty="0">
              <a:latin typeface="Comic Sans MS" panose="030F0702030302020204" pitchFamily="66" charset="0"/>
            </a:endParaRPr>
          </a:p>
          <a:p>
            <a:r>
              <a:rPr lang="ru-RU" sz="2800" dirty="0">
                <a:latin typeface="Comic Sans MS" panose="030F0702030302020204" pitchFamily="66" charset="0"/>
              </a:rPr>
              <a:t>Пример: </a:t>
            </a:r>
            <a:r>
              <a:rPr lang="ru-RU" sz="2800" dirty="0" err="1">
                <a:latin typeface="Comic Sans MS" panose="030F0702030302020204" pitchFamily="66" charset="0"/>
              </a:rPr>
              <a:t>He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is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staying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in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New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York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for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three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</a:rPr>
              <a:t>months</a:t>
            </a:r>
            <a:r>
              <a:rPr lang="ru-RU" sz="2800" dirty="0">
                <a:latin typeface="Comic Sans MS" panose="030F0702030302020204" pitchFamily="66" charset="0"/>
              </a:rPr>
              <a:t> - Он живет в Нью-Йорке три месяца. (через три месяца по каким-либо причинам он покинет Нью-Йорк, закончится срок его пребывания в этом городе; данная ситуация носит временный характер, постоянно он проживает, например, в Москве, а в Нью-Йорке находится по работе или в связи с учебой)</a:t>
            </a:r>
          </a:p>
        </p:txBody>
      </p:sp>
    </p:spTree>
    <p:extLst>
      <p:ext uri="{BB962C8B-B14F-4D97-AF65-F5344CB8AC3E}">
        <p14:creationId xmlns:p14="http://schemas.microsoft.com/office/powerpoint/2010/main" val="1212308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177" y="214605"/>
            <a:ext cx="10705942" cy="1385596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72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541177" y="1688841"/>
            <a:ext cx="10705943" cy="45267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Действие </a:t>
            </a:r>
            <a:r>
              <a:rPr lang="ru-RU" sz="3200" b="1" dirty="0">
                <a:latin typeface="Comic Sans MS" panose="030F0702030302020204" pitchFamily="66" charset="0"/>
              </a:rPr>
              <a:t>развивается или постоянно меняется</a:t>
            </a:r>
            <a:r>
              <a:rPr lang="ru-RU" sz="3200" dirty="0">
                <a:latin typeface="Comic Sans MS" panose="030F0702030302020204" pitchFamily="66" charset="0"/>
              </a:rPr>
              <a:t>, предложение часто содержит определенные глаголы для его обозначения. Описание процесса изменения — это случай употребления </a:t>
            </a:r>
            <a:r>
              <a:rPr lang="ru-RU" sz="3200" dirty="0" err="1">
                <a:latin typeface="Comic Sans MS" panose="030F0702030302020204" pitchFamily="66" charset="0"/>
              </a:rPr>
              <a:t>Present</a:t>
            </a:r>
            <a:r>
              <a:rPr lang="ru-RU" sz="3200" dirty="0"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latin typeface="Comic Sans MS" panose="030F0702030302020204" pitchFamily="66" charset="0"/>
              </a:rPr>
              <a:t>Continuous</a:t>
            </a:r>
            <a:r>
              <a:rPr lang="ru-RU" sz="3200" dirty="0">
                <a:latin typeface="Comic Sans MS" panose="030F0702030302020204" pitchFamily="66" charset="0"/>
              </a:rPr>
              <a:t>. Слова-маркеры: </a:t>
            </a:r>
            <a:r>
              <a:rPr lang="ru-RU" sz="3200" dirty="0" err="1">
                <a:latin typeface="Comic Sans MS" panose="030F0702030302020204" pitchFamily="66" charset="0"/>
              </a:rPr>
              <a:t>get</a:t>
            </a:r>
            <a:r>
              <a:rPr lang="ru-RU" sz="3200" dirty="0">
                <a:latin typeface="Comic Sans MS" panose="030F0702030302020204" pitchFamily="66" charset="0"/>
              </a:rPr>
              <a:t> (становиться), </a:t>
            </a:r>
            <a:r>
              <a:rPr lang="ru-RU" sz="3200" dirty="0" err="1">
                <a:latin typeface="Comic Sans MS" panose="030F0702030302020204" pitchFamily="66" charset="0"/>
              </a:rPr>
              <a:t>change</a:t>
            </a:r>
            <a:r>
              <a:rPr lang="ru-RU" sz="3200" dirty="0">
                <a:latin typeface="Comic Sans MS" panose="030F0702030302020204" pitchFamily="66" charset="0"/>
              </a:rPr>
              <a:t> (меняться), </a:t>
            </a:r>
            <a:r>
              <a:rPr lang="ru-RU" sz="3200" dirty="0" err="1">
                <a:latin typeface="Comic Sans MS" panose="030F0702030302020204" pitchFamily="66" charset="0"/>
              </a:rPr>
              <a:t>rise</a:t>
            </a:r>
            <a:r>
              <a:rPr lang="ru-RU" sz="3200" dirty="0">
                <a:latin typeface="Comic Sans MS" panose="030F0702030302020204" pitchFamily="66" charset="0"/>
              </a:rPr>
              <a:t> (подниматься), </a:t>
            </a:r>
            <a:r>
              <a:rPr lang="ru-RU" sz="3200" dirty="0" err="1">
                <a:latin typeface="Comic Sans MS" panose="030F0702030302020204" pitchFamily="66" charset="0"/>
              </a:rPr>
              <a:t>fall</a:t>
            </a:r>
            <a:r>
              <a:rPr lang="ru-RU" sz="3200" dirty="0">
                <a:latin typeface="Comic Sans MS" panose="030F0702030302020204" pitchFamily="66" charset="0"/>
              </a:rPr>
              <a:t> (падать), </a:t>
            </a:r>
            <a:r>
              <a:rPr lang="ru-RU" sz="3200" dirty="0" err="1">
                <a:latin typeface="Comic Sans MS" panose="030F0702030302020204" pitchFamily="66" charset="0"/>
              </a:rPr>
              <a:t>grow</a:t>
            </a:r>
            <a:r>
              <a:rPr lang="ru-RU" sz="3200" dirty="0">
                <a:latin typeface="Comic Sans MS" panose="030F0702030302020204" pitchFamily="66" charset="0"/>
              </a:rPr>
              <a:t> (расти), </a:t>
            </a:r>
            <a:r>
              <a:rPr lang="ru-RU" sz="3200" dirty="0" err="1">
                <a:latin typeface="Comic Sans MS" panose="030F0702030302020204" pitchFamily="66" charset="0"/>
              </a:rPr>
              <a:t>become</a:t>
            </a:r>
            <a:r>
              <a:rPr lang="ru-RU" sz="3200" dirty="0">
                <a:latin typeface="Comic Sans MS" panose="030F0702030302020204" pitchFamily="66" charset="0"/>
              </a:rPr>
              <a:t> (становиться), </a:t>
            </a:r>
            <a:r>
              <a:rPr lang="ru-RU" sz="3200" dirty="0" err="1">
                <a:latin typeface="Comic Sans MS" panose="030F0702030302020204" pitchFamily="66" charset="0"/>
              </a:rPr>
              <a:t>start</a:t>
            </a:r>
            <a:r>
              <a:rPr lang="ru-RU" sz="3200" dirty="0">
                <a:latin typeface="Comic Sans MS" panose="030F0702030302020204" pitchFamily="66" charset="0"/>
              </a:rPr>
              <a:t> (начинаться), </a:t>
            </a:r>
            <a:r>
              <a:rPr lang="ru-RU" sz="3200" dirty="0" err="1">
                <a:latin typeface="Comic Sans MS" panose="030F0702030302020204" pitchFamily="66" charset="0"/>
              </a:rPr>
              <a:t>improve</a:t>
            </a:r>
            <a:r>
              <a:rPr lang="ru-RU" sz="3200" dirty="0">
                <a:latin typeface="Comic Sans MS" panose="030F0702030302020204" pitchFamily="66" charset="0"/>
              </a:rPr>
              <a:t> (улучшаться), </a:t>
            </a:r>
            <a:r>
              <a:rPr lang="ru-RU" sz="3200" dirty="0" err="1">
                <a:latin typeface="Comic Sans MS" panose="030F0702030302020204" pitchFamily="66" charset="0"/>
              </a:rPr>
              <a:t>begin</a:t>
            </a:r>
            <a:r>
              <a:rPr lang="ru-RU" sz="3200" dirty="0">
                <a:latin typeface="Comic Sans MS" panose="030F0702030302020204" pitchFamily="66" charset="0"/>
              </a:rPr>
              <a:t> (начинаться). Пример: </a:t>
            </a:r>
            <a:r>
              <a:rPr lang="ru-RU" sz="3200" dirty="0" err="1">
                <a:latin typeface="Comic Sans MS" panose="030F0702030302020204" pitchFamily="66" charset="0"/>
              </a:rPr>
              <a:t>Your</a:t>
            </a:r>
            <a:r>
              <a:rPr lang="ru-RU" sz="3200" dirty="0"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latin typeface="Comic Sans MS" panose="030F0702030302020204" pitchFamily="66" charset="0"/>
              </a:rPr>
              <a:t>English</a:t>
            </a:r>
            <a:r>
              <a:rPr lang="ru-RU" sz="3200" dirty="0"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latin typeface="Comic Sans MS" panose="030F0702030302020204" pitchFamily="66" charset="0"/>
              </a:rPr>
              <a:t>is</a:t>
            </a:r>
            <a:r>
              <a:rPr lang="ru-RU" sz="3200" dirty="0"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latin typeface="Comic Sans MS" panose="030F0702030302020204" pitchFamily="66" charset="0"/>
              </a:rPr>
              <a:t>getting</a:t>
            </a:r>
            <a:r>
              <a:rPr lang="ru-RU" sz="3200" dirty="0"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latin typeface="Comic Sans MS" panose="030F0702030302020204" pitchFamily="66" charset="0"/>
              </a:rPr>
              <a:t>better</a:t>
            </a:r>
            <a:r>
              <a:rPr lang="ru-RU" sz="3200" dirty="0">
                <a:latin typeface="Comic Sans MS" panose="030F0702030302020204" pitchFamily="66" charset="0"/>
              </a:rPr>
              <a:t> - Твой английский становится лучше. (наблюдается постепенное повышение твоего уровня английского)</a:t>
            </a:r>
          </a:p>
        </p:txBody>
      </p:sp>
    </p:spTree>
    <p:extLst>
      <p:ext uri="{BB962C8B-B14F-4D97-AF65-F5344CB8AC3E}">
        <p14:creationId xmlns:p14="http://schemas.microsoft.com/office/powerpoint/2010/main" val="3799147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242597"/>
            <a:ext cx="10985861" cy="135760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Особые случаи употребления: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177282" y="1483567"/>
            <a:ext cx="11069838" cy="473203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Дело </a:t>
            </a:r>
            <a:r>
              <a:rPr lang="ru-RU" sz="3600" b="1" dirty="0">
                <a:latin typeface="Comic Sans MS" panose="030F0702030302020204" pitchFamily="66" charset="0"/>
              </a:rPr>
              <a:t>запланировано и обязательно будет совершено в ближайшем будущем, часто с указанием сроков, места или каких-либо других деталей.</a:t>
            </a:r>
          </a:p>
          <a:p>
            <a:endParaRPr lang="ru-RU" sz="3600" dirty="0">
              <a:latin typeface="Comic Sans MS" panose="030F0702030302020204" pitchFamily="66" charset="0"/>
            </a:endParaRPr>
          </a:p>
          <a:p>
            <a:r>
              <a:rPr lang="ru-RU" sz="3600" dirty="0">
                <a:latin typeface="Comic Sans MS" panose="030F0702030302020204" pitchFamily="66" charset="0"/>
              </a:rPr>
              <a:t>Слова-маркеры: </a:t>
            </a:r>
            <a:r>
              <a:rPr lang="ru-RU" sz="3600" dirty="0" err="1">
                <a:latin typeface="Comic Sans MS" panose="030F0702030302020204" pitchFamily="66" charset="0"/>
              </a:rPr>
              <a:t>this</a:t>
            </a:r>
            <a:r>
              <a:rPr lang="ru-RU" sz="3600" dirty="0">
                <a:latin typeface="Comic Sans MS" panose="030F0702030302020204" pitchFamily="66" charset="0"/>
              </a:rPr>
              <a:t>/</a:t>
            </a:r>
            <a:r>
              <a:rPr lang="ru-RU" sz="3600" dirty="0" err="1">
                <a:latin typeface="Comic Sans MS" panose="030F0702030302020204" pitchFamily="66" charset="0"/>
              </a:rPr>
              <a:t>next</a:t>
            </a:r>
            <a:r>
              <a:rPr lang="ru-RU" sz="3600" dirty="0">
                <a:latin typeface="Comic Sans MS" panose="030F0702030302020204" pitchFamily="66" charset="0"/>
              </a:rPr>
              <a:t> </a:t>
            </a:r>
            <a:r>
              <a:rPr lang="ru-RU" sz="3600" dirty="0" err="1">
                <a:latin typeface="Comic Sans MS" panose="030F0702030302020204" pitchFamily="66" charset="0"/>
              </a:rPr>
              <a:t>week</a:t>
            </a:r>
            <a:r>
              <a:rPr lang="ru-RU" sz="3600" dirty="0">
                <a:latin typeface="Comic Sans MS" panose="030F0702030302020204" pitchFamily="66" charset="0"/>
              </a:rPr>
              <a:t> (на этой/следующей неделе), </a:t>
            </a:r>
            <a:r>
              <a:rPr lang="ru-RU" sz="3600" dirty="0" err="1">
                <a:latin typeface="Comic Sans MS" panose="030F0702030302020204" pitchFamily="66" charset="0"/>
              </a:rPr>
              <a:t>tonight</a:t>
            </a:r>
            <a:r>
              <a:rPr lang="ru-RU" sz="3600" dirty="0">
                <a:latin typeface="Comic Sans MS" panose="030F0702030302020204" pitchFamily="66" charset="0"/>
              </a:rPr>
              <a:t> (вечером), </a:t>
            </a:r>
            <a:r>
              <a:rPr lang="ru-RU" sz="3600" dirty="0" err="1">
                <a:latin typeface="Comic Sans MS" panose="030F0702030302020204" pitchFamily="66" charset="0"/>
              </a:rPr>
              <a:t>today</a:t>
            </a:r>
            <a:r>
              <a:rPr lang="ru-RU" sz="3600" dirty="0">
                <a:latin typeface="Comic Sans MS" panose="030F0702030302020204" pitchFamily="66" charset="0"/>
              </a:rPr>
              <a:t> (сегодня), </a:t>
            </a:r>
            <a:r>
              <a:rPr lang="ru-RU" sz="3600" dirty="0" err="1">
                <a:latin typeface="Comic Sans MS" panose="030F0702030302020204" pitchFamily="66" charset="0"/>
              </a:rPr>
              <a:t>tomorrow</a:t>
            </a:r>
            <a:r>
              <a:rPr lang="ru-RU" sz="3600" dirty="0">
                <a:latin typeface="Comic Sans MS" panose="030F0702030302020204" pitchFamily="66" charset="0"/>
              </a:rPr>
              <a:t> (завтра), </a:t>
            </a:r>
            <a:r>
              <a:rPr lang="ru-RU" sz="3600" dirty="0" err="1">
                <a:latin typeface="Comic Sans MS" panose="030F0702030302020204" pitchFamily="66" charset="0"/>
              </a:rPr>
              <a:t>this</a:t>
            </a:r>
            <a:r>
              <a:rPr lang="ru-RU" sz="3600" dirty="0">
                <a:latin typeface="Comic Sans MS" panose="030F0702030302020204" pitchFamily="66" charset="0"/>
              </a:rPr>
              <a:t>/</a:t>
            </a:r>
            <a:r>
              <a:rPr lang="ru-RU" sz="3600" dirty="0" err="1">
                <a:latin typeface="Comic Sans MS" panose="030F0702030302020204" pitchFamily="66" charset="0"/>
              </a:rPr>
              <a:t>next</a:t>
            </a:r>
            <a:r>
              <a:rPr lang="ru-RU" sz="3600" dirty="0">
                <a:latin typeface="Comic Sans MS" panose="030F0702030302020204" pitchFamily="66" charset="0"/>
              </a:rPr>
              <a:t> </a:t>
            </a:r>
            <a:r>
              <a:rPr lang="ru-RU" sz="3600" dirty="0" err="1">
                <a:latin typeface="Comic Sans MS" panose="030F0702030302020204" pitchFamily="66" charset="0"/>
              </a:rPr>
              <a:t>year</a:t>
            </a:r>
            <a:r>
              <a:rPr lang="ru-RU" sz="3600" dirty="0">
                <a:latin typeface="Comic Sans MS" panose="030F0702030302020204" pitchFamily="66" charset="0"/>
              </a:rPr>
              <a:t> (в этом/следующем году), </a:t>
            </a:r>
            <a:r>
              <a:rPr lang="ru-RU" sz="3600" dirty="0" err="1">
                <a:latin typeface="Comic Sans MS" panose="030F0702030302020204" pitchFamily="66" charset="0"/>
              </a:rPr>
              <a:t>this</a:t>
            </a:r>
            <a:r>
              <a:rPr lang="ru-RU" sz="3600" dirty="0">
                <a:latin typeface="Comic Sans MS" panose="030F0702030302020204" pitchFamily="66" charset="0"/>
              </a:rPr>
              <a:t>/</a:t>
            </a:r>
            <a:r>
              <a:rPr lang="ru-RU" sz="3600" dirty="0" err="1">
                <a:latin typeface="Comic Sans MS" panose="030F0702030302020204" pitchFamily="66" charset="0"/>
              </a:rPr>
              <a:t>next</a:t>
            </a:r>
            <a:r>
              <a:rPr lang="ru-RU" sz="3600" dirty="0">
                <a:latin typeface="Comic Sans MS" panose="030F0702030302020204" pitchFamily="66" charset="0"/>
              </a:rPr>
              <a:t> </a:t>
            </a:r>
            <a:r>
              <a:rPr lang="ru-RU" sz="3600" dirty="0" err="1">
                <a:latin typeface="Comic Sans MS" panose="030F0702030302020204" pitchFamily="66" charset="0"/>
              </a:rPr>
              <a:t>weekend</a:t>
            </a:r>
            <a:r>
              <a:rPr lang="ru-RU" sz="3600" dirty="0">
                <a:latin typeface="Comic Sans MS" panose="030F0702030302020204" pitchFamily="66" charset="0"/>
              </a:rPr>
              <a:t> (в эти/следующие выходные).</a:t>
            </a:r>
          </a:p>
        </p:txBody>
      </p:sp>
    </p:spTree>
    <p:extLst>
      <p:ext uri="{BB962C8B-B14F-4D97-AF65-F5344CB8AC3E}">
        <p14:creationId xmlns:p14="http://schemas.microsoft.com/office/powerpoint/2010/main" val="3511891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959" y="205273"/>
            <a:ext cx="11495314" cy="1394927"/>
          </a:xfrm>
        </p:spPr>
        <p:txBody>
          <a:bodyPr>
            <a:noAutofit/>
          </a:bodyPr>
          <a:lstStyle/>
          <a:p>
            <a:r>
              <a:rPr lang="ru-RU" sz="6000" dirty="0">
                <a:latin typeface="Comic Sans MS" panose="030F0702030302020204" pitchFamily="66" charset="0"/>
              </a:rPr>
              <a:t>Особые случаи употребления: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98580" y="1184988"/>
            <a:ext cx="10696614" cy="446145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Comic Sans MS" panose="030F0702030302020204" pitchFamily="66" charset="0"/>
              </a:rPr>
              <a:t>Речь идет о действии в настоящем, влияющем на ближайшее будущее с употреблением глаголов, обозначающих движение.</a:t>
            </a:r>
          </a:p>
          <a:p>
            <a:endParaRPr lang="ru-RU" sz="3200" dirty="0">
              <a:latin typeface="Comic Sans MS" panose="030F0702030302020204" pitchFamily="66" charset="0"/>
            </a:endParaRPr>
          </a:p>
          <a:p>
            <a:r>
              <a:rPr lang="ru-RU" sz="3200" dirty="0">
                <a:latin typeface="Comic Sans MS" panose="030F0702030302020204" pitchFamily="66" charset="0"/>
              </a:rPr>
              <a:t>Слова-маркеры: </a:t>
            </a:r>
            <a:r>
              <a:rPr lang="ru-RU" sz="3200" dirty="0" err="1">
                <a:latin typeface="Comic Sans MS" panose="030F0702030302020204" pitchFamily="66" charset="0"/>
              </a:rPr>
              <a:t>go</a:t>
            </a:r>
            <a:r>
              <a:rPr lang="ru-RU" sz="3200" dirty="0">
                <a:latin typeface="Comic Sans MS" panose="030F0702030302020204" pitchFamily="66" charset="0"/>
              </a:rPr>
              <a:t> (идти), </a:t>
            </a:r>
            <a:r>
              <a:rPr lang="ru-RU" sz="3200" dirty="0" err="1">
                <a:latin typeface="Comic Sans MS" panose="030F0702030302020204" pitchFamily="66" charset="0"/>
              </a:rPr>
              <a:t>move</a:t>
            </a:r>
            <a:r>
              <a:rPr lang="ru-RU" sz="3200" dirty="0">
                <a:latin typeface="Comic Sans MS" panose="030F0702030302020204" pitchFamily="66" charset="0"/>
              </a:rPr>
              <a:t> (двигаться), </a:t>
            </a:r>
            <a:r>
              <a:rPr lang="ru-RU" sz="3200" dirty="0" err="1">
                <a:latin typeface="Comic Sans MS" panose="030F0702030302020204" pitchFamily="66" charset="0"/>
              </a:rPr>
              <a:t>leave</a:t>
            </a:r>
            <a:r>
              <a:rPr lang="ru-RU" sz="3200" dirty="0">
                <a:latin typeface="Comic Sans MS" panose="030F0702030302020204" pitchFamily="66" charset="0"/>
              </a:rPr>
              <a:t> (уходить), </a:t>
            </a:r>
            <a:r>
              <a:rPr lang="ru-RU" sz="3200" dirty="0" err="1">
                <a:latin typeface="Comic Sans MS" panose="030F0702030302020204" pitchFamily="66" charset="0"/>
              </a:rPr>
              <a:t>start</a:t>
            </a:r>
            <a:r>
              <a:rPr lang="ru-RU" sz="3200" dirty="0">
                <a:latin typeface="Comic Sans MS" panose="030F0702030302020204" pitchFamily="66" charset="0"/>
              </a:rPr>
              <a:t> (начинать), </a:t>
            </a:r>
            <a:r>
              <a:rPr lang="ru-RU" sz="3200" dirty="0" err="1">
                <a:latin typeface="Comic Sans MS" panose="030F0702030302020204" pitchFamily="66" charset="0"/>
              </a:rPr>
              <a:t>come</a:t>
            </a:r>
            <a:r>
              <a:rPr lang="ru-RU" sz="3200" dirty="0">
                <a:latin typeface="Comic Sans MS" panose="030F0702030302020204" pitchFamily="66" charset="0"/>
              </a:rPr>
              <a:t> (приходить), </a:t>
            </a:r>
            <a:r>
              <a:rPr lang="ru-RU" sz="3200" dirty="0" err="1">
                <a:latin typeface="Comic Sans MS" panose="030F0702030302020204" pitchFamily="66" charset="0"/>
              </a:rPr>
              <a:t>return</a:t>
            </a:r>
            <a:r>
              <a:rPr lang="ru-RU" sz="3200" dirty="0">
                <a:latin typeface="Comic Sans MS" panose="030F0702030302020204" pitchFamily="66" charset="0"/>
              </a:rPr>
              <a:t> (возвращаться).</a:t>
            </a:r>
          </a:p>
          <a:p>
            <a:endParaRPr lang="ru-RU" sz="3200" dirty="0">
              <a:latin typeface="Comic Sans MS" panose="030F0702030302020204" pitchFamily="66" charset="0"/>
            </a:endParaRPr>
          </a:p>
          <a:p>
            <a:r>
              <a:rPr lang="ru-RU" sz="3200" dirty="0">
                <a:latin typeface="Comic Sans MS" panose="030F0702030302020204" pitchFamily="66" charset="0"/>
              </a:rPr>
              <a:t>Пример: </a:t>
            </a:r>
            <a:r>
              <a:rPr lang="ru-RU" sz="3200" dirty="0" err="1">
                <a:latin typeface="Comic Sans MS" panose="030F0702030302020204" pitchFamily="66" charset="0"/>
              </a:rPr>
              <a:t>I’m</a:t>
            </a:r>
            <a:r>
              <a:rPr lang="ru-RU" sz="3200" dirty="0"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latin typeface="Comic Sans MS" panose="030F0702030302020204" pitchFamily="66" charset="0"/>
              </a:rPr>
              <a:t>tired</a:t>
            </a:r>
            <a:r>
              <a:rPr lang="ru-RU" sz="3200" dirty="0">
                <a:latin typeface="Comic Sans MS" panose="030F0702030302020204" pitchFamily="66" charset="0"/>
              </a:rPr>
              <a:t>. I </a:t>
            </a:r>
            <a:r>
              <a:rPr lang="ru-RU" sz="3200" dirty="0" err="1">
                <a:latin typeface="Comic Sans MS" panose="030F0702030302020204" pitchFamily="66" charset="0"/>
              </a:rPr>
              <a:t>am</a:t>
            </a:r>
            <a:r>
              <a:rPr lang="ru-RU" sz="3200" dirty="0"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latin typeface="Comic Sans MS" panose="030F0702030302020204" pitchFamily="66" charset="0"/>
              </a:rPr>
              <a:t>going</a:t>
            </a:r>
            <a:r>
              <a:rPr lang="ru-RU" sz="3200" dirty="0"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latin typeface="Comic Sans MS" panose="030F0702030302020204" pitchFamily="66" charset="0"/>
              </a:rPr>
              <a:t>to</a:t>
            </a:r>
            <a:r>
              <a:rPr lang="ru-RU" sz="3200" dirty="0">
                <a:latin typeface="Comic Sans MS" panose="030F0702030302020204" pitchFamily="66" charset="0"/>
              </a:rPr>
              <a:t> </a:t>
            </a:r>
            <a:r>
              <a:rPr lang="ru-RU" sz="3200" dirty="0" err="1">
                <a:latin typeface="Comic Sans MS" panose="030F0702030302020204" pitchFamily="66" charset="0"/>
              </a:rPr>
              <a:t>bed</a:t>
            </a:r>
            <a:r>
              <a:rPr lang="ru-RU" sz="3200" dirty="0">
                <a:latin typeface="Comic Sans MS" panose="030F0702030302020204" pitchFamily="66" charset="0"/>
              </a:rPr>
              <a:t>. - Я устал. Я иду спать. (прямо сейчас я чувствую усталость и пойду спать сразу после того, как сообщу об этом)</a:t>
            </a:r>
          </a:p>
        </p:txBody>
      </p:sp>
    </p:spTree>
    <p:extLst>
      <p:ext uri="{BB962C8B-B14F-4D97-AF65-F5344CB8AC3E}">
        <p14:creationId xmlns:p14="http://schemas.microsoft.com/office/powerpoint/2010/main" val="228211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242597"/>
            <a:ext cx="11041845" cy="1357604"/>
          </a:xfrm>
        </p:spPr>
        <p:txBody>
          <a:bodyPr>
            <a:normAutofit/>
          </a:bodyPr>
          <a:lstStyle/>
          <a:p>
            <a:r>
              <a:rPr lang="ru-RU" sz="5400" dirty="0">
                <a:latin typeface="Comic Sans MS" panose="030F0702030302020204" pitchFamily="66" charset="0"/>
              </a:rPr>
              <a:t>Особые случаи употребления: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531845" y="1362269"/>
            <a:ext cx="10715275" cy="485333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Речь эмоционально окрашена, говорящий испытывает недовольство, раздражен или возмущен чем-то, что постоянно случается.</a:t>
            </a:r>
          </a:p>
          <a:p>
            <a:endParaRPr lang="ru-RU" sz="3200" dirty="0" smtClean="0">
              <a:latin typeface="Comic Sans MS" panose="030F0702030302020204" pitchFamily="66" charset="0"/>
            </a:endParaRPr>
          </a:p>
          <a:p>
            <a:r>
              <a:rPr lang="ru-RU" sz="3200" dirty="0" smtClean="0">
                <a:latin typeface="Comic Sans MS" panose="030F0702030302020204" pitchFamily="66" charset="0"/>
              </a:rPr>
              <a:t>Слова-маркеры: </a:t>
            </a:r>
            <a:r>
              <a:rPr lang="ru-RU" sz="3200" dirty="0" err="1" smtClean="0">
                <a:latin typeface="Comic Sans MS" panose="030F0702030302020204" pitchFamily="66" charset="0"/>
              </a:rPr>
              <a:t>all</a:t>
            </a:r>
            <a:r>
              <a:rPr lang="ru-RU" sz="3200" dirty="0" smtClean="0">
                <a:latin typeface="Comic Sans MS" panose="030F0702030302020204" pitchFamily="66" charset="0"/>
              </a:rPr>
              <a:t> </a:t>
            </a:r>
            <a:r>
              <a:rPr lang="ru-RU" sz="3200" dirty="0" err="1" smtClean="0">
                <a:latin typeface="Comic Sans MS" panose="030F0702030302020204" pitchFamily="66" charset="0"/>
              </a:rPr>
              <a:t>the</a:t>
            </a:r>
            <a:r>
              <a:rPr lang="ru-RU" sz="3200" dirty="0" smtClean="0">
                <a:latin typeface="Comic Sans MS" panose="030F0702030302020204" pitchFamily="66" charset="0"/>
              </a:rPr>
              <a:t> </a:t>
            </a:r>
            <a:r>
              <a:rPr lang="ru-RU" sz="3200" dirty="0" err="1" smtClean="0">
                <a:latin typeface="Comic Sans MS" panose="030F0702030302020204" pitchFamily="66" charset="0"/>
              </a:rPr>
              <a:t>time</a:t>
            </a:r>
            <a:r>
              <a:rPr lang="ru-RU" sz="3200" dirty="0" smtClean="0">
                <a:latin typeface="Comic Sans MS" panose="030F0702030302020204" pitchFamily="66" charset="0"/>
              </a:rPr>
              <a:t> (все время), </a:t>
            </a:r>
            <a:r>
              <a:rPr lang="ru-RU" sz="3200" dirty="0" err="1" smtClean="0">
                <a:latin typeface="Comic Sans MS" panose="030F0702030302020204" pitchFamily="66" charset="0"/>
              </a:rPr>
              <a:t>always</a:t>
            </a:r>
            <a:r>
              <a:rPr lang="ru-RU" sz="3200" dirty="0" smtClean="0">
                <a:latin typeface="Comic Sans MS" panose="030F0702030302020204" pitchFamily="66" charset="0"/>
              </a:rPr>
              <a:t> (всегда), </a:t>
            </a:r>
            <a:r>
              <a:rPr lang="ru-RU" sz="3200" dirty="0" err="1" smtClean="0">
                <a:latin typeface="Comic Sans MS" panose="030F0702030302020204" pitchFamily="66" charset="0"/>
              </a:rPr>
              <a:t>constantly</a:t>
            </a:r>
            <a:r>
              <a:rPr lang="ru-RU" sz="3200" dirty="0" smtClean="0">
                <a:latin typeface="Comic Sans MS" panose="030F0702030302020204" pitchFamily="66" charset="0"/>
              </a:rPr>
              <a:t> (постоянно)</a:t>
            </a:r>
          </a:p>
          <a:p>
            <a:endParaRPr lang="ru-RU" sz="3200" dirty="0" smtClean="0">
              <a:latin typeface="Comic Sans MS" panose="030F0702030302020204" pitchFamily="66" charset="0"/>
            </a:endParaRPr>
          </a:p>
          <a:p>
            <a:r>
              <a:rPr lang="ru-RU" sz="3200" dirty="0" smtClean="0">
                <a:latin typeface="Comic Sans MS" panose="030F0702030302020204" pitchFamily="66" charset="0"/>
              </a:rPr>
              <a:t>Пример: </a:t>
            </a:r>
            <a:r>
              <a:rPr lang="ru-RU" sz="3200" dirty="0" err="1" smtClean="0">
                <a:latin typeface="Comic Sans MS" panose="030F0702030302020204" pitchFamily="66" charset="0"/>
              </a:rPr>
              <a:t>You</a:t>
            </a:r>
            <a:r>
              <a:rPr lang="ru-RU" sz="3200" dirty="0" smtClean="0">
                <a:latin typeface="Comic Sans MS" panose="030F0702030302020204" pitchFamily="66" charset="0"/>
              </a:rPr>
              <a:t> </a:t>
            </a:r>
            <a:r>
              <a:rPr lang="ru-RU" sz="3200" dirty="0" err="1" smtClean="0">
                <a:latin typeface="Comic Sans MS" panose="030F0702030302020204" pitchFamily="66" charset="0"/>
              </a:rPr>
              <a:t>are</a:t>
            </a:r>
            <a:r>
              <a:rPr lang="ru-RU" sz="3200" dirty="0" smtClean="0">
                <a:latin typeface="Comic Sans MS" panose="030F0702030302020204" pitchFamily="66" charset="0"/>
              </a:rPr>
              <a:t> </a:t>
            </a:r>
            <a:r>
              <a:rPr lang="ru-RU" sz="3200" dirty="0" err="1" smtClean="0">
                <a:latin typeface="Comic Sans MS" panose="030F0702030302020204" pitchFamily="66" charset="0"/>
              </a:rPr>
              <a:t>always</a:t>
            </a:r>
            <a:r>
              <a:rPr lang="ru-RU" sz="3200" dirty="0" smtClean="0">
                <a:latin typeface="Comic Sans MS" panose="030F0702030302020204" pitchFamily="66" charset="0"/>
              </a:rPr>
              <a:t> </a:t>
            </a:r>
            <a:r>
              <a:rPr lang="ru-RU" sz="3200" dirty="0" err="1" smtClean="0">
                <a:latin typeface="Comic Sans MS" panose="030F0702030302020204" pitchFamily="66" charset="0"/>
              </a:rPr>
              <a:t>interrupting</a:t>
            </a:r>
            <a:r>
              <a:rPr lang="ru-RU" sz="3200" dirty="0" smtClean="0">
                <a:latin typeface="Comic Sans MS" panose="030F0702030302020204" pitchFamily="66" charset="0"/>
              </a:rPr>
              <a:t> </a:t>
            </a:r>
            <a:r>
              <a:rPr lang="ru-RU" sz="3200" dirty="0" err="1" smtClean="0">
                <a:latin typeface="Comic Sans MS" panose="030F0702030302020204" pitchFamily="66" charset="0"/>
              </a:rPr>
              <a:t>me</a:t>
            </a:r>
            <a:r>
              <a:rPr lang="ru-RU" sz="3200" dirty="0" smtClean="0">
                <a:latin typeface="Comic Sans MS" panose="030F0702030302020204" pitchFamily="66" charset="0"/>
              </a:rPr>
              <a:t>! - Ты постоянно меня перебиваешь! (ты делаешь это все время, и меня это раздражает)</a:t>
            </a:r>
            <a:endParaRPr lang="ru-RU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617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217" y="205273"/>
            <a:ext cx="10845902" cy="1394927"/>
          </a:xfrm>
        </p:spPr>
        <p:txBody>
          <a:bodyPr>
            <a:noAutofit/>
          </a:bodyPr>
          <a:lstStyle/>
          <a:p>
            <a:r>
              <a:rPr lang="ru-RU" sz="5400" dirty="0">
                <a:latin typeface="Comic Sans MS" panose="030F0702030302020204" pitchFamily="66" charset="0"/>
              </a:rPr>
              <a:t>Особые случаи употребления: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625151" y="1343608"/>
            <a:ext cx="10621969" cy="4871997"/>
          </a:xfrm>
        </p:spPr>
        <p:txBody>
          <a:bodyPr>
            <a:noAutofit/>
          </a:bodyPr>
          <a:lstStyle/>
          <a:p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err="1">
                <a:latin typeface="Comic Sans MS" panose="030F0702030302020204" pitchFamily="66" charset="0"/>
              </a:rPr>
              <a:t>Present</a:t>
            </a:r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err="1">
                <a:latin typeface="Comic Sans MS" panose="030F0702030302020204" pitchFamily="66" charset="0"/>
              </a:rPr>
              <a:t>Continuous</a:t>
            </a:r>
            <a:r>
              <a:rPr lang="ru-RU" sz="2400" dirty="0">
                <a:latin typeface="Comic Sans MS" panose="030F0702030302020204" pitchFamily="66" charset="0"/>
              </a:rPr>
              <a:t> - </a:t>
            </a:r>
            <a:r>
              <a:rPr lang="ru-RU" sz="2400" b="1" dirty="0">
                <a:latin typeface="Comic Sans MS" panose="030F0702030302020204" pitchFamily="66" charset="0"/>
              </a:rPr>
              <a:t>случаи употребления с глаголами состояния</a:t>
            </a:r>
            <a:r>
              <a:rPr lang="ru-RU" sz="2400" dirty="0">
                <a:latin typeface="Comic Sans MS" panose="030F0702030302020204" pitchFamily="66" charset="0"/>
              </a:rPr>
              <a:t>.</a:t>
            </a: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r>
              <a:rPr lang="ru-RU" sz="2400" dirty="0">
                <a:latin typeface="Comic Sans MS" panose="030F0702030302020204" pitchFamily="66" charset="0"/>
              </a:rPr>
              <a:t>Такие глаголы в английском языке по правилам не употребляются в настоящем времени, поскольку обозначают чувства, умственные процессы, которые не имеют временных пределов — эти глаголы выражают скорее состояние, чем действие.</a:t>
            </a: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r>
              <a:rPr lang="ru-RU" sz="2400" dirty="0">
                <a:latin typeface="Comic Sans MS" panose="030F0702030302020204" pitchFamily="66" charset="0"/>
              </a:rPr>
              <a:t>Однако если необходимое вам значение такого глагола — конкретное действие, имеющее начало и конец, то фраза может строиться по формуле </a:t>
            </a:r>
            <a:r>
              <a:rPr lang="ru-RU" sz="2400" dirty="0" err="1">
                <a:latin typeface="Comic Sans MS" panose="030F0702030302020204" pitchFamily="66" charset="0"/>
              </a:rPr>
              <a:t>Present</a:t>
            </a:r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err="1">
                <a:latin typeface="Comic Sans MS" panose="030F0702030302020204" pitchFamily="66" charset="0"/>
              </a:rPr>
              <a:t>Continuous</a:t>
            </a:r>
            <a:r>
              <a:rPr lang="ru-RU" sz="2400" dirty="0">
                <a:latin typeface="Comic Sans MS" panose="030F0702030302020204" pitchFamily="66" charset="0"/>
              </a:rPr>
              <a:t>.</a:t>
            </a: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r>
              <a:rPr lang="ru-RU" sz="2400" dirty="0">
                <a:latin typeface="Comic Sans MS" panose="030F0702030302020204" pitchFamily="66" charset="0"/>
              </a:rPr>
              <a:t>Слова-маркеры: </a:t>
            </a:r>
            <a:r>
              <a:rPr lang="ru-RU" sz="2400" dirty="0" err="1">
                <a:latin typeface="Comic Sans MS" panose="030F0702030302020204" pitchFamily="66" charset="0"/>
              </a:rPr>
              <a:t>to</a:t>
            </a:r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err="1">
                <a:latin typeface="Comic Sans MS" panose="030F0702030302020204" pitchFamily="66" charset="0"/>
              </a:rPr>
              <a:t>love</a:t>
            </a:r>
            <a:r>
              <a:rPr lang="ru-RU" sz="2400" dirty="0">
                <a:latin typeface="Comic Sans MS" panose="030F0702030302020204" pitchFamily="66" charset="0"/>
              </a:rPr>
              <a:t> (любить), </a:t>
            </a:r>
            <a:r>
              <a:rPr lang="ru-RU" sz="2400" dirty="0" err="1">
                <a:latin typeface="Comic Sans MS" panose="030F0702030302020204" pitchFamily="66" charset="0"/>
              </a:rPr>
              <a:t>to</a:t>
            </a:r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err="1">
                <a:latin typeface="Comic Sans MS" panose="030F0702030302020204" pitchFamily="66" charset="0"/>
              </a:rPr>
              <a:t>feel</a:t>
            </a:r>
            <a:r>
              <a:rPr lang="ru-RU" sz="2400" dirty="0">
                <a:latin typeface="Comic Sans MS" panose="030F0702030302020204" pitchFamily="66" charset="0"/>
              </a:rPr>
              <a:t> (чувствовать), </a:t>
            </a:r>
            <a:r>
              <a:rPr lang="ru-RU" sz="2400" dirty="0" err="1">
                <a:latin typeface="Comic Sans MS" panose="030F0702030302020204" pitchFamily="66" charset="0"/>
              </a:rPr>
              <a:t>to</a:t>
            </a:r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err="1">
                <a:latin typeface="Comic Sans MS" panose="030F0702030302020204" pitchFamily="66" charset="0"/>
              </a:rPr>
              <a:t>wish</a:t>
            </a:r>
            <a:r>
              <a:rPr lang="ru-RU" sz="2400" dirty="0">
                <a:latin typeface="Comic Sans MS" panose="030F0702030302020204" pitchFamily="66" charset="0"/>
              </a:rPr>
              <a:t> (желать), </a:t>
            </a:r>
            <a:r>
              <a:rPr lang="ru-RU" sz="2400" dirty="0" err="1">
                <a:latin typeface="Comic Sans MS" panose="030F0702030302020204" pitchFamily="66" charset="0"/>
              </a:rPr>
              <a:t>to</a:t>
            </a:r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err="1">
                <a:latin typeface="Comic Sans MS" panose="030F0702030302020204" pitchFamily="66" charset="0"/>
              </a:rPr>
              <a:t>think</a:t>
            </a:r>
            <a:r>
              <a:rPr lang="ru-RU" sz="2400" dirty="0">
                <a:latin typeface="Comic Sans MS" panose="030F0702030302020204" pitchFamily="66" charset="0"/>
              </a:rPr>
              <a:t> (думать), </a:t>
            </a:r>
            <a:r>
              <a:rPr lang="ru-RU" sz="2400" dirty="0" err="1">
                <a:latin typeface="Comic Sans MS" panose="030F0702030302020204" pitchFamily="66" charset="0"/>
              </a:rPr>
              <a:t>to</a:t>
            </a:r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err="1">
                <a:latin typeface="Comic Sans MS" panose="030F0702030302020204" pitchFamily="66" charset="0"/>
              </a:rPr>
              <a:t>see</a:t>
            </a:r>
            <a:r>
              <a:rPr lang="ru-RU" sz="2400" dirty="0">
                <a:latin typeface="Comic Sans MS" panose="030F0702030302020204" pitchFamily="66" charset="0"/>
              </a:rPr>
              <a:t> (видеть), </a:t>
            </a:r>
            <a:r>
              <a:rPr lang="ru-RU" sz="2400" dirty="0" err="1">
                <a:latin typeface="Comic Sans MS" panose="030F0702030302020204" pitchFamily="66" charset="0"/>
              </a:rPr>
              <a:t>to</a:t>
            </a:r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err="1">
                <a:latin typeface="Comic Sans MS" panose="030F0702030302020204" pitchFamily="66" charset="0"/>
              </a:rPr>
              <a:t>look</a:t>
            </a:r>
            <a:r>
              <a:rPr lang="ru-RU" sz="2400" dirty="0">
                <a:latin typeface="Comic Sans MS" panose="030F0702030302020204" pitchFamily="66" charset="0"/>
              </a:rPr>
              <a:t> (выглядеть), </a:t>
            </a:r>
            <a:r>
              <a:rPr lang="ru-RU" sz="2400" dirty="0" err="1">
                <a:latin typeface="Comic Sans MS" panose="030F0702030302020204" pitchFamily="66" charset="0"/>
              </a:rPr>
              <a:t>to</a:t>
            </a:r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err="1">
                <a:latin typeface="Comic Sans MS" panose="030F0702030302020204" pitchFamily="66" charset="0"/>
              </a:rPr>
              <a:t>smell</a:t>
            </a:r>
            <a:r>
              <a:rPr lang="ru-RU" sz="2400" dirty="0">
                <a:latin typeface="Comic Sans MS" panose="030F0702030302020204" pitchFamily="66" charset="0"/>
              </a:rPr>
              <a:t> (пахнуть), </a:t>
            </a:r>
            <a:r>
              <a:rPr lang="ru-RU" sz="2400" dirty="0" err="1">
                <a:latin typeface="Comic Sans MS" panose="030F0702030302020204" pitchFamily="66" charset="0"/>
              </a:rPr>
              <a:t>to</a:t>
            </a:r>
            <a:r>
              <a:rPr lang="ru-RU" sz="2400" dirty="0">
                <a:latin typeface="Comic Sans MS" panose="030F0702030302020204" pitchFamily="66" charset="0"/>
              </a:rPr>
              <a:t> </a:t>
            </a:r>
            <a:r>
              <a:rPr lang="ru-RU" sz="2400" dirty="0" err="1">
                <a:latin typeface="Comic Sans MS" panose="030F0702030302020204" pitchFamily="66" charset="0"/>
              </a:rPr>
              <a:t>have</a:t>
            </a:r>
            <a:r>
              <a:rPr lang="ru-RU" sz="2400" dirty="0">
                <a:latin typeface="Comic Sans MS" panose="030F0702030302020204" pitchFamily="66" charset="0"/>
              </a:rPr>
              <a:t> (иметь) и другие</a:t>
            </a:r>
          </a:p>
        </p:txBody>
      </p:sp>
    </p:spTree>
    <p:extLst>
      <p:ext uri="{BB962C8B-B14F-4D97-AF65-F5344CB8AC3E}">
        <p14:creationId xmlns:p14="http://schemas.microsoft.com/office/powerpoint/2010/main" val="1951886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2074" y="1460692"/>
            <a:ext cx="9039225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Сигналы </a:t>
            </a:r>
            <a:r>
              <a:rPr lang="en-US" dirty="0" smtClean="0">
                <a:latin typeface="Comic Sans MS" pitchFamily="66" charset="0"/>
              </a:rPr>
              <a:t>the present progressive tense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</a:rPr>
              <a:t> Now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</a:rPr>
              <a:t> At the moment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</a:rPr>
              <a:t> Nowadays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</a:rPr>
              <a:t> These days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</a:rPr>
              <a:t> At present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</a:rPr>
              <a:t> Still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755778" y="830425"/>
            <a:ext cx="10655559" cy="457181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512D6-1B42-4E1C-AEE3-478A340AC1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781" y="1899804"/>
            <a:ext cx="11725274" cy="2543174"/>
          </a:xfrm>
        </p:spPr>
        <p:txBody>
          <a:bodyPr>
            <a:noAutofit/>
          </a:bodyPr>
          <a:lstStyle/>
          <a:p>
            <a:r>
              <a:rPr lang="en-US" sz="6000" dirty="0">
                <a:latin typeface="Comic Sans MS" pitchFamily="66" charset="0"/>
              </a:rPr>
              <a:t>The </a:t>
            </a:r>
            <a:r>
              <a:rPr lang="en-US" sz="6000" dirty="0" smtClean="0">
                <a:latin typeface="Comic Sans MS" pitchFamily="66" charset="0"/>
              </a:rPr>
              <a:t>past simple </a:t>
            </a:r>
            <a:r>
              <a:rPr lang="en-US" sz="6000" dirty="0">
                <a:latin typeface="Comic Sans MS" pitchFamily="66" charset="0"/>
              </a:rPr>
              <a:t>tense</a:t>
            </a:r>
            <a:endParaRPr lang="en-US" sz="6000" dirty="0">
              <a:latin typeface="Comic Sans MS" pitchFamily="66" charset="0"/>
            </a:endParaRPr>
          </a:p>
        </p:txBody>
      </p:sp>
      <p:pic>
        <p:nvPicPr>
          <p:cNvPr id="12" name="Graphic 11" descr="Illustration of a pencil character ">
            <a:extLst>
              <a:ext uri="{FF2B5EF4-FFF2-40B4-BE49-F238E27FC236}">
                <a16:creationId xmlns:a16="http://schemas.microsoft.com/office/drawing/2014/main" id="{937FAC84-23F1-401F-A313-68AD63D60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21077964">
            <a:off x="1811563" y="4144102"/>
            <a:ext cx="1155789" cy="1971643"/>
          </a:xfrm>
          <a:prstGeom prst="rect">
            <a:avLst/>
          </a:prstGeom>
        </p:spPr>
      </p:pic>
      <p:pic>
        <p:nvPicPr>
          <p:cNvPr id="8" name="Graphic 7" descr="Illustration of a blue bag of school supplies character ">
            <a:extLst>
              <a:ext uri="{FF2B5EF4-FFF2-40B4-BE49-F238E27FC236}">
                <a16:creationId xmlns:a16="http://schemas.microsoft.com/office/drawing/2014/main" id="{F3A63EAE-D921-4D74-B1C8-6D0E847DF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422560" y="4391095"/>
            <a:ext cx="2483858" cy="1709233"/>
          </a:xfrm>
          <a:prstGeom prst="rect">
            <a:avLst/>
          </a:prstGeom>
        </p:spPr>
      </p:pic>
      <p:pic>
        <p:nvPicPr>
          <p:cNvPr id="10" name="Graphic 9" descr="Illustration of a purple book character ">
            <a:extLst>
              <a:ext uri="{FF2B5EF4-FFF2-40B4-BE49-F238E27FC236}">
                <a16:creationId xmlns:a16="http://schemas.microsoft.com/office/drawing/2014/main" id="{8A4FC9B1-AAE5-49E7-9209-B1CD7DC8CD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flipH="1">
            <a:off x="6269620" y="4059937"/>
            <a:ext cx="1775352" cy="2059055"/>
          </a:xfrm>
          <a:prstGeom prst="rect">
            <a:avLst/>
          </a:prstGeom>
        </p:spPr>
      </p:pic>
      <p:pic>
        <p:nvPicPr>
          <p:cNvPr id="6" name="Graphic 5" descr="Illustration of a globe character ">
            <a:extLst>
              <a:ext uri="{FF2B5EF4-FFF2-40B4-BE49-F238E27FC236}">
                <a16:creationId xmlns:a16="http://schemas.microsoft.com/office/drawing/2014/main" id="{A1CF0450-3738-4D52-BF18-A90C1F16AC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408174" y="4442978"/>
            <a:ext cx="2213723" cy="1748841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419600" y="2133600"/>
            <a:ext cx="325755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96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968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05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242597"/>
            <a:ext cx="11041845" cy="720789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Образование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4728288" y="0"/>
            <a:ext cx="11660155" cy="4853336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+   П + V2 </a:t>
            </a:r>
          </a:p>
          <a:p>
            <a:r>
              <a:rPr lang="en-US" sz="3200" dirty="0" smtClean="0">
                <a:latin typeface="Comic Sans MS" panose="030F0702030302020204" pitchFamily="66" charset="0"/>
              </a:rPr>
              <a:t>He walked his dog yesterday</a:t>
            </a:r>
          </a:p>
          <a:p>
            <a:r>
              <a:rPr lang="en-US" sz="3200" dirty="0" smtClean="0">
                <a:latin typeface="Comic Sans MS" panose="030F0702030302020204" pitchFamily="66" charset="0"/>
              </a:rPr>
              <a:t>They went to the cinema 2 days ago</a:t>
            </a:r>
          </a:p>
          <a:p>
            <a:r>
              <a:rPr lang="en-US" sz="3200" dirty="0" smtClean="0">
                <a:latin typeface="Comic Sans MS" panose="030F0702030302020204" pitchFamily="66" charset="0"/>
              </a:rPr>
              <a:t> - П +did +not +V1</a:t>
            </a:r>
          </a:p>
          <a:p>
            <a:r>
              <a:rPr lang="en-US" sz="3200" dirty="0" smtClean="0">
                <a:latin typeface="Comic Sans MS" panose="030F0702030302020204" pitchFamily="66" charset="0"/>
              </a:rPr>
              <a:t>He didn`t walk his dog yesterday</a:t>
            </a:r>
          </a:p>
          <a:p>
            <a:r>
              <a:rPr lang="en-US" sz="3200" dirty="0" smtClean="0">
                <a:latin typeface="Comic Sans MS" panose="030F0702030302020204" pitchFamily="66" charset="0"/>
              </a:rPr>
              <a:t>They didn`t go to the cinema 2 days ago</a:t>
            </a:r>
          </a:p>
          <a:p>
            <a:endParaRPr lang="en-US" sz="3200" dirty="0" smtClean="0">
              <a:latin typeface="Comic Sans MS" panose="030F0702030302020204" pitchFamily="66" charset="0"/>
            </a:endParaRPr>
          </a:p>
          <a:p>
            <a:r>
              <a:rPr lang="en-US" sz="3200" dirty="0" smtClean="0">
                <a:latin typeface="Comic Sans MS" panose="030F0702030302020204" pitchFamily="66" charset="0"/>
              </a:rPr>
              <a:t>?  When</a:t>
            </a:r>
          </a:p>
          <a:p>
            <a:r>
              <a:rPr lang="en-US" sz="3200" dirty="0" smtClean="0">
                <a:latin typeface="Comic Sans MS" panose="030F0702030302020204" pitchFamily="66" charset="0"/>
              </a:rPr>
              <a:t>      What   Did +П + V1</a:t>
            </a:r>
          </a:p>
          <a:p>
            <a:r>
              <a:rPr lang="en-US" sz="3200" dirty="0" smtClean="0">
                <a:latin typeface="Comic Sans MS" panose="030F0702030302020204" pitchFamily="66" charset="0"/>
              </a:rPr>
              <a:t>      Why…</a:t>
            </a:r>
          </a:p>
          <a:p>
            <a:r>
              <a:rPr lang="en-US" sz="3200" dirty="0" smtClean="0">
                <a:latin typeface="Comic Sans MS" panose="030F0702030302020204" pitchFamily="66" charset="0"/>
              </a:rPr>
              <a:t>Did he walk his dog yesterday?</a:t>
            </a:r>
          </a:p>
          <a:p>
            <a:r>
              <a:rPr lang="en-US" sz="3200" dirty="0" smtClean="0">
                <a:latin typeface="Comic Sans MS" panose="030F0702030302020204" pitchFamily="66" charset="0"/>
              </a:rPr>
              <a:t>When did they go to the cinema?</a:t>
            </a:r>
          </a:p>
          <a:p>
            <a:endParaRPr lang="ru-RU" sz="32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825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242597"/>
            <a:ext cx="11041845" cy="720789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05273" y="1289957"/>
            <a:ext cx="11660155" cy="4853336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Comic Sans MS" panose="030F0702030302020204" pitchFamily="66" charset="0"/>
              </a:rPr>
              <a:t>Действие, которое вы (или кто-то другой) регулярно совершали в прошлом. </a:t>
            </a:r>
            <a:r>
              <a:rPr lang="ru-RU" sz="3600" dirty="0">
                <a:latin typeface="Comic Sans MS" panose="030F0702030302020204" pitchFamily="66" charset="0"/>
              </a:rPr>
              <a:t>Насколько часто - неважно. Хоть каждую минуту, хоть раз в тысячелетие. Главное, что действие время от времени повторялось в прошлом. Вот как здесь: </a:t>
            </a:r>
            <a:endParaRPr lang="ru-RU" sz="3600" dirty="0" smtClean="0">
              <a:latin typeface="Comic Sans MS" panose="030F0702030302020204" pitchFamily="66" charset="0"/>
            </a:endParaRPr>
          </a:p>
          <a:p>
            <a:endParaRPr lang="ru-RU" sz="3600" dirty="0">
              <a:latin typeface="Comic Sans MS" panose="030F0702030302020204" pitchFamily="66" charset="0"/>
            </a:endParaRPr>
          </a:p>
          <a:p>
            <a:r>
              <a:rPr lang="ru-RU" sz="3600" dirty="0" err="1" smtClean="0">
                <a:latin typeface="Comic Sans MS" panose="030F0702030302020204" pitchFamily="66" charset="0"/>
              </a:rPr>
              <a:t>He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often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visited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us</a:t>
            </a:r>
            <a:r>
              <a:rPr lang="ru-RU" sz="3600" dirty="0">
                <a:latin typeface="Comic Sans MS" panose="030F0702030302020204" pitchFamily="66" charset="0"/>
              </a:rPr>
              <a:t> (часто навещал), </a:t>
            </a:r>
            <a:r>
              <a:rPr lang="ru-RU" sz="3600" dirty="0" err="1">
                <a:latin typeface="Comic Sans MS" panose="030F0702030302020204" pitchFamily="66" charset="0"/>
              </a:rPr>
              <a:t>when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we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lived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there</a:t>
            </a:r>
            <a:r>
              <a:rPr lang="ru-RU" sz="3600" dirty="0">
                <a:latin typeface="Comic Sans MS" panose="030F0702030302020204" pitchFamily="66" charset="0"/>
              </a:rPr>
              <a:t>.</a:t>
            </a:r>
          </a:p>
          <a:p>
            <a:endParaRPr lang="ru-RU" sz="32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772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242597"/>
            <a:ext cx="11041845" cy="720789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05273" y="1289957"/>
            <a:ext cx="11660155" cy="4853336"/>
          </a:xfrm>
        </p:spPr>
        <p:txBody>
          <a:bodyPr>
            <a:noAutofit/>
          </a:bodyPr>
          <a:lstStyle/>
          <a:p>
            <a:r>
              <a:rPr lang="ru-RU" sz="4400" b="1" dirty="0">
                <a:latin typeface="Comic Sans MS" panose="030F0702030302020204" pitchFamily="66" charset="0"/>
              </a:rPr>
              <a:t>Постоянный признак предмета или характеристика человека в прошлом. </a:t>
            </a:r>
            <a:r>
              <a:rPr lang="ru-RU" sz="4400" dirty="0">
                <a:latin typeface="Comic Sans MS" panose="030F0702030302020204" pitchFamily="66" charset="0"/>
              </a:rPr>
              <a:t>Каким был этот предмет или человек когда-то? </a:t>
            </a:r>
            <a:endParaRPr lang="ru-RU" sz="4400" dirty="0" smtClean="0">
              <a:latin typeface="Comic Sans MS" panose="030F0702030302020204" pitchFamily="66" charset="0"/>
            </a:endParaRPr>
          </a:p>
          <a:p>
            <a:endParaRPr lang="ru-RU" sz="4400" dirty="0">
              <a:latin typeface="Comic Sans MS" panose="030F0702030302020204" pitchFamily="66" charset="0"/>
            </a:endParaRPr>
          </a:p>
          <a:p>
            <a:r>
              <a:rPr lang="ru-RU" sz="4400" dirty="0" smtClean="0">
                <a:latin typeface="Comic Sans MS" panose="030F0702030302020204" pitchFamily="66" charset="0"/>
              </a:rPr>
              <a:t>Например</a:t>
            </a:r>
            <a:r>
              <a:rPr lang="ru-RU" sz="4400" dirty="0">
                <a:latin typeface="Comic Sans MS" panose="030F0702030302020204" pitchFamily="66" charset="0"/>
              </a:rPr>
              <a:t>: </a:t>
            </a:r>
            <a:r>
              <a:rPr lang="ru-RU" sz="4400" dirty="0" err="1">
                <a:latin typeface="Comic Sans MS" panose="030F0702030302020204" pitchFamily="66" charset="0"/>
              </a:rPr>
              <a:t>Jane</a:t>
            </a:r>
            <a:r>
              <a:rPr lang="ru-RU" sz="4400" dirty="0">
                <a:latin typeface="Comic Sans MS" panose="030F0702030302020204" pitchFamily="66" charset="0"/>
              </a:rPr>
              <a:t> </a:t>
            </a:r>
            <a:r>
              <a:rPr lang="ru-RU" sz="4400" dirty="0" err="1">
                <a:latin typeface="Comic Sans MS" panose="030F0702030302020204" pitchFamily="66" charset="0"/>
              </a:rPr>
              <a:t>looked</a:t>
            </a:r>
            <a:r>
              <a:rPr lang="ru-RU" sz="4400" dirty="0">
                <a:latin typeface="Comic Sans MS" panose="030F0702030302020204" pitchFamily="66" charset="0"/>
              </a:rPr>
              <a:t> </a:t>
            </a:r>
            <a:r>
              <a:rPr lang="ru-RU" sz="4400" dirty="0" err="1">
                <a:latin typeface="Comic Sans MS" panose="030F0702030302020204" pitchFamily="66" charset="0"/>
              </a:rPr>
              <a:t>much</a:t>
            </a:r>
            <a:r>
              <a:rPr lang="ru-RU" sz="4400" dirty="0">
                <a:latin typeface="Comic Sans MS" panose="030F0702030302020204" pitchFamily="66" charset="0"/>
              </a:rPr>
              <a:t> </a:t>
            </a:r>
            <a:r>
              <a:rPr lang="ru-RU" sz="4400" dirty="0" err="1">
                <a:latin typeface="Comic Sans MS" panose="030F0702030302020204" pitchFamily="66" charset="0"/>
              </a:rPr>
              <a:t>better</a:t>
            </a:r>
            <a:r>
              <a:rPr lang="ru-RU" sz="4400" dirty="0">
                <a:latin typeface="Comic Sans MS" panose="030F0702030302020204" pitchFamily="66" charset="0"/>
              </a:rPr>
              <a:t> (выглядела намного лучше), </a:t>
            </a:r>
            <a:r>
              <a:rPr lang="ru-RU" sz="4400" dirty="0" err="1">
                <a:latin typeface="Comic Sans MS" panose="030F0702030302020204" pitchFamily="66" charset="0"/>
              </a:rPr>
              <a:t>when</a:t>
            </a:r>
            <a:r>
              <a:rPr lang="ru-RU" sz="4400" dirty="0">
                <a:latin typeface="Comic Sans MS" panose="030F0702030302020204" pitchFamily="66" charset="0"/>
              </a:rPr>
              <a:t> I </a:t>
            </a:r>
            <a:r>
              <a:rPr lang="ru-RU" sz="4400" dirty="0" err="1">
                <a:latin typeface="Comic Sans MS" panose="030F0702030302020204" pitchFamily="66" charset="0"/>
              </a:rPr>
              <a:t>saw</a:t>
            </a:r>
            <a:r>
              <a:rPr lang="ru-RU" sz="4400" dirty="0">
                <a:latin typeface="Comic Sans MS" panose="030F0702030302020204" pitchFamily="66" charset="0"/>
              </a:rPr>
              <a:t> </a:t>
            </a:r>
            <a:r>
              <a:rPr lang="ru-RU" sz="4400" dirty="0" err="1">
                <a:latin typeface="Comic Sans MS" panose="030F0702030302020204" pitchFamily="66" charset="0"/>
              </a:rPr>
              <a:t>her</a:t>
            </a:r>
            <a:r>
              <a:rPr lang="ru-RU" sz="4400" dirty="0">
                <a:latin typeface="Comic Sans MS" panose="030F0702030302020204" pitchFamily="66" charset="0"/>
              </a:rPr>
              <a:t> </a:t>
            </a:r>
            <a:r>
              <a:rPr lang="ru-RU" sz="4400" dirty="0" err="1">
                <a:latin typeface="Comic Sans MS" panose="030F0702030302020204" pitchFamily="66" charset="0"/>
              </a:rPr>
              <a:t>last</a:t>
            </a:r>
            <a:r>
              <a:rPr lang="ru-RU" sz="4400" dirty="0">
                <a:latin typeface="Comic Sans MS" panose="030F0702030302020204" pitchFamily="66" charset="0"/>
              </a:rPr>
              <a:t> </a:t>
            </a:r>
            <a:r>
              <a:rPr lang="ru-RU" sz="4400" dirty="0" err="1">
                <a:latin typeface="Comic Sans MS" panose="030F0702030302020204" pitchFamily="66" charset="0"/>
              </a:rPr>
              <a:t>time</a:t>
            </a:r>
            <a:r>
              <a:rPr lang="ru-RU" sz="4400" dirty="0">
                <a:latin typeface="Comic Sans MS" panose="030F0702030302020204" pitchFamily="66" charset="0"/>
              </a:rPr>
              <a:t>.</a:t>
            </a:r>
          </a:p>
          <a:p>
            <a:endParaRPr lang="ru-RU" sz="32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9456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242597"/>
            <a:ext cx="11041845" cy="720789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05273" y="1191986"/>
            <a:ext cx="11660155" cy="5294207"/>
          </a:xfrm>
        </p:spPr>
        <p:txBody>
          <a:bodyPr>
            <a:noAutofit/>
          </a:bodyPr>
          <a:lstStyle/>
          <a:p>
            <a:pPr fontAlgn="base"/>
            <a:r>
              <a:rPr lang="ru-RU" sz="3200" b="1" dirty="0">
                <a:latin typeface="Comic Sans MS" panose="030F0702030302020204" pitchFamily="66" charset="0"/>
              </a:rPr>
              <a:t>Цепь последовательных действий в </a:t>
            </a:r>
            <a:r>
              <a:rPr lang="ru-RU" sz="3200" b="1" dirty="0" smtClean="0">
                <a:latin typeface="Comic Sans MS" panose="030F0702030302020204" pitchFamily="66" charset="0"/>
              </a:rPr>
              <a:t>прошлом</a:t>
            </a:r>
            <a:r>
              <a:rPr lang="ru-RU" sz="3200" b="1" dirty="0">
                <a:latin typeface="Comic Sans MS" panose="030F0702030302020204" pitchFamily="66" charset="0"/>
              </a:rPr>
              <a:t>,</a:t>
            </a:r>
            <a:r>
              <a:rPr lang="ru-RU" sz="3200" b="1" dirty="0" smtClean="0">
                <a:latin typeface="Comic Sans MS" panose="030F0702030302020204" pitchFamily="66" charset="0"/>
              </a:rPr>
              <a:t> </a:t>
            </a:r>
            <a:r>
              <a:rPr lang="ru-RU" sz="3200" dirty="0" smtClean="0">
                <a:latin typeface="Comic Sans MS" panose="030F0702030302020204" pitchFamily="66" charset="0"/>
              </a:rPr>
              <a:t>т.е</a:t>
            </a:r>
            <a:r>
              <a:rPr lang="ru-RU" sz="3200" dirty="0">
                <a:latin typeface="Comic Sans MS" panose="030F0702030302020204" pitchFamily="66" charset="0"/>
              </a:rPr>
              <a:t>. где шаг за шагом описываются </a:t>
            </a:r>
            <a:r>
              <a:rPr lang="ru-RU" sz="3200" dirty="0" smtClean="0">
                <a:latin typeface="Comic Sans MS" panose="030F0702030302020204" pitchFamily="66" charset="0"/>
              </a:rPr>
              <a:t>действия. </a:t>
            </a:r>
          </a:p>
          <a:p>
            <a:pPr fontAlgn="base"/>
            <a:endParaRPr lang="ru-RU" sz="3200" dirty="0">
              <a:latin typeface="Comic Sans MS" panose="030F0702030302020204" pitchFamily="66" charset="0"/>
            </a:endParaRPr>
          </a:p>
          <a:p>
            <a:pPr fontAlgn="base"/>
            <a:r>
              <a:rPr lang="ru-RU" sz="3200" dirty="0" smtClean="0">
                <a:latin typeface="Comic Sans MS" panose="030F0702030302020204" pitchFamily="66" charset="0"/>
              </a:rPr>
              <a:t>Взгляните</a:t>
            </a:r>
            <a:r>
              <a:rPr lang="ru-RU" sz="3200" dirty="0">
                <a:latin typeface="Comic Sans MS" panose="030F0702030302020204" pitchFamily="66" charset="0"/>
              </a:rPr>
              <a:t>: I </a:t>
            </a:r>
            <a:r>
              <a:rPr lang="ru-RU" sz="3200" dirty="0" err="1">
                <a:latin typeface="Comic Sans MS" panose="030F0702030302020204" pitchFamily="66" charset="0"/>
              </a:rPr>
              <a:t>entered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the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hall</a:t>
            </a:r>
            <a:r>
              <a:rPr lang="ru-RU" sz="3200" dirty="0">
                <a:latin typeface="Comic Sans MS" panose="030F0702030302020204" pitchFamily="66" charset="0"/>
              </a:rPr>
              <a:t>, </a:t>
            </a:r>
            <a:r>
              <a:rPr lang="ru-RU" sz="3200" dirty="0" err="1">
                <a:latin typeface="Comic Sans MS" panose="030F0702030302020204" pitchFamily="66" charset="0"/>
              </a:rPr>
              <a:t>switched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on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the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light</a:t>
            </a:r>
            <a:r>
              <a:rPr lang="ru-RU" sz="3200" dirty="0">
                <a:latin typeface="Comic Sans MS" panose="030F0702030302020204" pitchFamily="66" charset="0"/>
              </a:rPr>
              <a:t>, </a:t>
            </a:r>
            <a:r>
              <a:rPr lang="ru-RU" sz="3200" dirty="0" err="1">
                <a:latin typeface="Comic Sans MS" panose="030F0702030302020204" pitchFamily="66" charset="0"/>
              </a:rPr>
              <a:t>opened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the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wardrobe</a:t>
            </a:r>
            <a:r>
              <a:rPr lang="ru-RU" sz="3200" dirty="0">
                <a:latin typeface="Comic Sans MS" panose="030F0702030302020204" pitchFamily="66" charset="0"/>
              </a:rPr>
              <a:t>, </a:t>
            </a:r>
            <a:r>
              <a:rPr lang="ru-RU" sz="3200" dirty="0" err="1">
                <a:latin typeface="Comic Sans MS" panose="030F0702030302020204" pitchFamily="66" charset="0"/>
              </a:rPr>
              <a:t>and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then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quickly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closed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it</a:t>
            </a:r>
            <a:r>
              <a:rPr lang="ru-RU" sz="3200" dirty="0">
                <a:latin typeface="Comic Sans MS" panose="030F0702030302020204" pitchFamily="66" charset="0"/>
              </a:rPr>
              <a:t>. Вошел, включил свет, открыл шкаф - это последовательные действия, между ними прошло очень мало времени. Нет смысла усложнять предложение и пытаться передать эту цепочку действий каким-то другим способом, кроме </a:t>
            </a:r>
            <a:r>
              <a:rPr lang="ru-RU" sz="3200" dirty="0" err="1">
                <a:latin typeface="Comic Sans MS" panose="030F0702030302020204" pitchFamily="66" charset="0"/>
              </a:rPr>
              <a:t>Past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Simple</a:t>
            </a:r>
            <a:r>
              <a:rPr lang="ru-RU" sz="3200" dirty="0">
                <a:latin typeface="Comic Sans MS" panose="030F0702030302020204" pitchFamily="66" charset="0"/>
              </a:rPr>
              <a:t>.</a:t>
            </a:r>
          </a:p>
          <a:p>
            <a:endParaRPr lang="ru-RU" sz="32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815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242597"/>
            <a:ext cx="11041845" cy="720789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05273" y="1191986"/>
            <a:ext cx="11660155" cy="5294207"/>
          </a:xfrm>
        </p:spPr>
        <p:txBody>
          <a:bodyPr>
            <a:noAutofit/>
          </a:bodyPr>
          <a:lstStyle/>
          <a:p>
            <a:r>
              <a:rPr lang="ru-RU" sz="4000" dirty="0">
                <a:latin typeface="Comic Sans MS" panose="030F0702030302020204" pitchFamily="66" charset="0"/>
              </a:rPr>
              <a:t>Однократное действие в прошлом. Да-да, это как раз про то, как вы 10 лет назад съездили на курорт, а теперь делитесь воспоминаниями. </a:t>
            </a:r>
            <a:endParaRPr lang="ru-RU" sz="4000" dirty="0" smtClean="0">
              <a:latin typeface="Comic Sans MS" panose="030F0702030302020204" pitchFamily="66" charset="0"/>
            </a:endParaRPr>
          </a:p>
          <a:p>
            <a:r>
              <a:rPr lang="ru-RU" sz="4000" dirty="0" smtClean="0">
                <a:latin typeface="Comic Sans MS" panose="030F0702030302020204" pitchFamily="66" charset="0"/>
              </a:rPr>
              <a:t>То</a:t>
            </a:r>
            <a:r>
              <a:rPr lang="ru-RU" sz="4000" dirty="0">
                <a:latin typeface="Comic Sans MS" panose="030F0702030302020204" pitchFamily="66" charset="0"/>
              </a:rPr>
              <a:t>, что однажды произошло некоторое время назад (неважно, вчера или 140 лет назад) передается через </a:t>
            </a:r>
            <a:r>
              <a:rPr lang="ru-RU" sz="4000" dirty="0" err="1">
                <a:latin typeface="Comic Sans MS" panose="030F0702030302020204" pitchFamily="66" charset="0"/>
              </a:rPr>
              <a:t>Past</a:t>
            </a:r>
            <a:r>
              <a:rPr lang="ru-RU" sz="4000" dirty="0">
                <a:latin typeface="Comic Sans MS" panose="030F0702030302020204" pitchFamily="66" charset="0"/>
              </a:rPr>
              <a:t> </a:t>
            </a:r>
            <a:r>
              <a:rPr lang="ru-RU" sz="4000" dirty="0" err="1">
                <a:latin typeface="Comic Sans MS" panose="030F0702030302020204" pitchFamily="66" charset="0"/>
              </a:rPr>
              <a:t>Simple</a:t>
            </a:r>
            <a:r>
              <a:rPr lang="ru-RU" sz="4000" dirty="0">
                <a:latin typeface="Comic Sans MS" panose="030F0702030302020204" pitchFamily="66" charset="0"/>
              </a:rPr>
              <a:t>.</a:t>
            </a:r>
            <a:endParaRPr lang="ru-RU" sz="40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1235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2074" y="1460692"/>
            <a:ext cx="9039225" cy="6858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Comic Sans MS" pitchFamily="66" charset="0"/>
              </a:rPr>
              <a:t>Сигналы </a:t>
            </a:r>
            <a:r>
              <a:rPr lang="en-US" dirty="0">
                <a:latin typeface="Comic Sans MS" pitchFamily="66" charset="0"/>
              </a:rPr>
              <a:t>the </a:t>
            </a:r>
            <a:r>
              <a:rPr lang="en-US" dirty="0" smtClean="0">
                <a:latin typeface="Comic Sans MS" pitchFamily="66" charset="0"/>
              </a:rPr>
              <a:t>past simple </a:t>
            </a:r>
            <a:r>
              <a:rPr lang="en-US" dirty="0">
                <a:latin typeface="Comic Sans MS" pitchFamily="66" charset="0"/>
              </a:rPr>
              <a:t>tense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249" y="2530929"/>
            <a:ext cx="9584873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84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512D6-1B42-4E1C-AEE3-478A340AC1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781" y="1899804"/>
            <a:ext cx="11725274" cy="2543174"/>
          </a:xfrm>
        </p:spPr>
        <p:txBody>
          <a:bodyPr>
            <a:noAutofit/>
          </a:bodyPr>
          <a:lstStyle/>
          <a:p>
            <a:r>
              <a:rPr lang="en-US" sz="6000" dirty="0">
                <a:latin typeface="Comic Sans MS" pitchFamily="66" charset="0"/>
              </a:rPr>
              <a:t>The </a:t>
            </a:r>
            <a:r>
              <a:rPr lang="en-US" sz="6000" dirty="0" smtClean="0">
                <a:latin typeface="Comic Sans MS" pitchFamily="66" charset="0"/>
              </a:rPr>
              <a:t>past progressive </a:t>
            </a:r>
            <a:r>
              <a:rPr lang="en-US" sz="6000" dirty="0">
                <a:latin typeface="Comic Sans MS" pitchFamily="66" charset="0"/>
              </a:rPr>
              <a:t>tense</a:t>
            </a:r>
            <a:endParaRPr lang="en-US" sz="6000" dirty="0">
              <a:latin typeface="Comic Sans MS" pitchFamily="66" charset="0"/>
            </a:endParaRPr>
          </a:p>
        </p:txBody>
      </p:sp>
      <p:pic>
        <p:nvPicPr>
          <p:cNvPr id="12" name="Graphic 11" descr="Illustration of a pencil character ">
            <a:extLst>
              <a:ext uri="{FF2B5EF4-FFF2-40B4-BE49-F238E27FC236}">
                <a16:creationId xmlns:a16="http://schemas.microsoft.com/office/drawing/2014/main" id="{937FAC84-23F1-401F-A313-68AD63D60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21077964">
            <a:off x="1811563" y="4144102"/>
            <a:ext cx="1155789" cy="1971643"/>
          </a:xfrm>
          <a:prstGeom prst="rect">
            <a:avLst/>
          </a:prstGeom>
        </p:spPr>
      </p:pic>
      <p:pic>
        <p:nvPicPr>
          <p:cNvPr id="8" name="Graphic 7" descr="Illustration of a blue bag of school supplies character ">
            <a:extLst>
              <a:ext uri="{FF2B5EF4-FFF2-40B4-BE49-F238E27FC236}">
                <a16:creationId xmlns:a16="http://schemas.microsoft.com/office/drawing/2014/main" id="{F3A63EAE-D921-4D74-B1C8-6D0E847DF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422560" y="4391095"/>
            <a:ext cx="2483858" cy="1709233"/>
          </a:xfrm>
          <a:prstGeom prst="rect">
            <a:avLst/>
          </a:prstGeom>
        </p:spPr>
      </p:pic>
      <p:pic>
        <p:nvPicPr>
          <p:cNvPr id="10" name="Graphic 9" descr="Illustration of a purple book character ">
            <a:extLst>
              <a:ext uri="{FF2B5EF4-FFF2-40B4-BE49-F238E27FC236}">
                <a16:creationId xmlns:a16="http://schemas.microsoft.com/office/drawing/2014/main" id="{8A4FC9B1-AAE5-49E7-9209-B1CD7DC8CD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flipH="1">
            <a:off x="6269620" y="4059937"/>
            <a:ext cx="1775352" cy="2059055"/>
          </a:xfrm>
          <a:prstGeom prst="rect">
            <a:avLst/>
          </a:prstGeom>
        </p:spPr>
      </p:pic>
      <p:pic>
        <p:nvPicPr>
          <p:cNvPr id="6" name="Graphic 5" descr="Illustration of a globe character ">
            <a:extLst>
              <a:ext uri="{FF2B5EF4-FFF2-40B4-BE49-F238E27FC236}">
                <a16:creationId xmlns:a16="http://schemas.microsoft.com/office/drawing/2014/main" id="{A1CF0450-3738-4D52-BF18-A90C1F16AC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408174" y="4442978"/>
            <a:ext cx="2213723" cy="1748841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419600" y="2133600"/>
            <a:ext cx="325755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51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" y="261257"/>
            <a:ext cx="10767527" cy="1338944"/>
          </a:xfrm>
        </p:spPr>
        <p:txBody>
          <a:bodyPr/>
          <a:lstStyle/>
          <a:p>
            <a:r>
              <a:rPr lang="ru-RU" sz="72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72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914399" y="1838131"/>
            <a:ext cx="10655559" cy="4571813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sz="4400" b="1" dirty="0">
                <a:latin typeface="Comic Sans MS" panose="030F0702030302020204" pitchFamily="66" charset="0"/>
              </a:rPr>
              <a:t>Регулярные, повторяющиеся действия</a:t>
            </a:r>
            <a:r>
              <a:rPr lang="ru-RU" sz="4400" b="1" dirty="0" smtClean="0">
                <a:latin typeface="Comic Sans MS" panose="030F0702030302020204" pitchFamily="66" charset="0"/>
              </a:rPr>
              <a:t>:</a:t>
            </a:r>
          </a:p>
          <a:p>
            <a:pPr fontAlgn="base"/>
            <a:endParaRPr lang="ru-RU" sz="4400" b="1" dirty="0">
              <a:latin typeface="Comic Sans MS" panose="030F0702030302020204" pitchFamily="66" charset="0"/>
            </a:endParaRPr>
          </a:p>
          <a:p>
            <a:pPr fontAlgn="base"/>
            <a:r>
              <a:rPr lang="en-US" sz="4400" i="1" dirty="0">
                <a:latin typeface="Comic Sans MS" panose="030F0702030302020204" pitchFamily="66" charset="0"/>
              </a:rPr>
              <a:t>I often go to the </a:t>
            </a:r>
            <a:r>
              <a:rPr lang="en-US" sz="4400" i="1" dirty="0" smtClean="0">
                <a:latin typeface="Comic Sans MS" panose="030F0702030302020204" pitchFamily="66" charset="0"/>
              </a:rPr>
              <a:t>shop.</a:t>
            </a:r>
            <a:r>
              <a:rPr lang="en-US" sz="4400" i="1" dirty="0">
                <a:latin typeface="Comic Sans MS" panose="030F0702030302020204" pitchFamily="66" charset="0"/>
              </a:rPr>
              <a:t> </a:t>
            </a:r>
            <a:r>
              <a:rPr lang="en-US" sz="4400" dirty="0">
                <a:latin typeface="Comic Sans MS" panose="030F0702030302020204" pitchFamily="66" charset="0"/>
              </a:rPr>
              <a:t>— </a:t>
            </a:r>
            <a:r>
              <a:rPr lang="ru-RU" sz="4400" dirty="0">
                <a:latin typeface="Comic Sans MS" panose="030F0702030302020204" pitchFamily="66" charset="0"/>
              </a:rPr>
              <a:t>Я часто хожу в </a:t>
            </a:r>
            <a:r>
              <a:rPr lang="ru-RU" sz="4400" dirty="0" smtClean="0">
                <a:latin typeface="Comic Sans MS" panose="030F0702030302020204" pitchFamily="66" charset="0"/>
              </a:rPr>
              <a:t>магазин</a:t>
            </a:r>
            <a:endParaRPr lang="ru-RU" sz="4400" dirty="0">
              <a:latin typeface="Comic Sans MS" panose="030F0702030302020204" pitchFamily="66" charset="0"/>
            </a:endParaRPr>
          </a:p>
          <a:p>
            <a:pPr fontAlgn="base"/>
            <a:r>
              <a:rPr lang="en-US" sz="4400" i="1" dirty="0">
                <a:latin typeface="Comic Sans MS" panose="030F0702030302020204" pitchFamily="66" charset="0"/>
              </a:rPr>
              <a:t>They play music every Sunday </a:t>
            </a:r>
            <a:r>
              <a:rPr lang="en-US" sz="4400" dirty="0">
                <a:latin typeface="Comic Sans MS" panose="030F0702030302020204" pitchFamily="66" charset="0"/>
              </a:rPr>
              <a:t>— </a:t>
            </a:r>
            <a:r>
              <a:rPr lang="ru-RU" sz="4400" dirty="0">
                <a:latin typeface="Comic Sans MS" panose="030F0702030302020204" pitchFamily="66" charset="0"/>
              </a:rPr>
              <a:t>Они играют музыку каждое воскресенье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2593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6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9670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0"/>
            <a:ext cx="11041845" cy="720789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05273" y="783772"/>
            <a:ext cx="11660155" cy="5294207"/>
          </a:xfrm>
        </p:spPr>
        <p:txBody>
          <a:bodyPr>
            <a:noAutofit/>
          </a:bodyPr>
          <a:lstStyle/>
          <a:p>
            <a:pPr fontAlgn="base"/>
            <a:r>
              <a:rPr lang="ru-RU" sz="3200" b="1" dirty="0">
                <a:latin typeface="Comic Sans MS" panose="030F0702030302020204" pitchFamily="66" charset="0"/>
              </a:rPr>
              <a:t>Продолжительные действия в конкретный момент в прошлом</a:t>
            </a:r>
            <a:endParaRPr lang="ru-RU" sz="3200" dirty="0">
              <a:latin typeface="Comic Sans MS" panose="030F0702030302020204" pitchFamily="66" charset="0"/>
            </a:endParaRPr>
          </a:p>
          <a:p>
            <a:r>
              <a:rPr lang="ru-RU" sz="3200" dirty="0">
                <a:latin typeface="Comic Sans MS" panose="030F0702030302020204" pitchFamily="66" charset="0"/>
              </a:rPr>
              <a:t>Обычно на это указывают особые маркеры времени. Например, </a:t>
            </a:r>
            <a:r>
              <a:rPr lang="ru-RU" sz="3200" dirty="0" err="1">
                <a:latin typeface="Comic Sans MS" panose="030F0702030302020204" pitchFamily="66" charset="0"/>
              </a:rPr>
              <a:t>at</a:t>
            </a:r>
            <a:r>
              <a:rPr lang="ru-RU" sz="3200" dirty="0">
                <a:latin typeface="Comic Sans MS" panose="030F0702030302020204" pitchFamily="66" charset="0"/>
              </a:rPr>
              <a:t> 7 </a:t>
            </a:r>
            <a:r>
              <a:rPr lang="ru-RU" sz="3200" dirty="0" err="1">
                <a:latin typeface="Comic Sans MS" panose="030F0702030302020204" pitchFamily="66" charset="0"/>
              </a:rPr>
              <a:t>a.m</a:t>
            </a:r>
            <a:r>
              <a:rPr lang="ru-RU" sz="3200" dirty="0">
                <a:latin typeface="Comic Sans MS" panose="030F0702030302020204" pitchFamily="66" charset="0"/>
              </a:rPr>
              <a:t>. (в семь утра), </a:t>
            </a:r>
            <a:r>
              <a:rPr lang="ru-RU" sz="3200" dirty="0" err="1">
                <a:latin typeface="Comic Sans MS" panose="030F0702030302020204" pitchFamily="66" charset="0"/>
              </a:rPr>
              <a:t>this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morning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at</a:t>
            </a:r>
            <a:r>
              <a:rPr lang="ru-RU" sz="3200" dirty="0">
                <a:latin typeface="Comic Sans MS" panose="030F0702030302020204" pitchFamily="66" charset="0"/>
              </a:rPr>
              <a:t> 4:18 (этим утром в 4:18), </a:t>
            </a:r>
            <a:r>
              <a:rPr lang="ru-RU" sz="3200" dirty="0" err="1">
                <a:latin typeface="Comic Sans MS" panose="030F0702030302020204" pitchFamily="66" charset="0"/>
              </a:rPr>
              <a:t>at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midnight</a:t>
            </a:r>
            <a:r>
              <a:rPr lang="ru-RU" sz="3200" dirty="0">
                <a:latin typeface="Comic Sans MS" panose="030F0702030302020204" pitchFamily="66" charset="0"/>
              </a:rPr>
              <a:t> (в полночь) и другие. Помимо точного времени может быть указан просто период в прошлом, когда длилось определенное действие. </a:t>
            </a:r>
            <a:endParaRPr lang="ru-RU" sz="3200" dirty="0" smtClean="0">
              <a:latin typeface="Comic Sans MS" panose="030F0702030302020204" pitchFamily="66" charset="0"/>
            </a:endParaRPr>
          </a:p>
          <a:p>
            <a:r>
              <a:rPr lang="ru-RU" sz="3200" dirty="0" err="1" smtClean="0">
                <a:latin typeface="Comic Sans MS" panose="030F0702030302020204" pitchFamily="66" charset="0"/>
              </a:rPr>
              <a:t>Yesterday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at</a:t>
            </a:r>
            <a:r>
              <a:rPr lang="ru-RU" sz="3200" dirty="0">
                <a:latin typeface="Comic Sans MS" panose="030F0702030302020204" pitchFamily="66" charset="0"/>
              </a:rPr>
              <a:t> 5 </a:t>
            </a:r>
            <a:r>
              <a:rPr lang="ru-RU" sz="3200" dirty="0" err="1">
                <a:latin typeface="Comic Sans MS" panose="030F0702030302020204" pitchFamily="66" charset="0"/>
              </a:rPr>
              <a:t>p.m</a:t>
            </a:r>
            <a:r>
              <a:rPr lang="ru-RU" sz="3200" dirty="0">
                <a:latin typeface="Comic Sans MS" panose="030F0702030302020204" pitchFamily="66" charset="0"/>
              </a:rPr>
              <a:t>. I </a:t>
            </a:r>
            <a:r>
              <a:rPr lang="ru-RU" sz="3200" dirty="0" err="1">
                <a:latin typeface="Comic Sans MS" panose="030F0702030302020204" pitchFamily="66" charset="0"/>
              </a:rPr>
              <a:t>was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drinking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tea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with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mom</a:t>
            </a:r>
            <a:r>
              <a:rPr lang="ru-RU" sz="3200" dirty="0">
                <a:latin typeface="Comic Sans MS" panose="030F0702030302020204" pitchFamily="66" charset="0"/>
              </a:rPr>
              <a:t> — Вчера в пять вечера я пил чай с мамой </a:t>
            </a:r>
            <a:endParaRPr lang="ru-RU" sz="3200" dirty="0" smtClean="0">
              <a:latin typeface="Comic Sans MS" panose="030F0702030302020204" pitchFamily="66" charset="0"/>
            </a:endParaRPr>
          </a:p>
          <a:p>
            <a:r>
              <a:rPr lang="ru-RU" sz="3200" dirty="0" err="1" smtClean="0">
                <a:latin typeface="Comic Sans MS" panose="030F0702030302020204" pitchFamily="66" charset="0"/>
              </a:rPr>
              <a:t>This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time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three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month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ago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we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were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flying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to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r>
              <a:rPr lang="ru-RU" sz="3200" dirty="0" err="1">
                <a:latin typeface="Comic Sans MS" panose="030F0702030302020204" pitchFamily="66" charset="0"/>
              </a:rPr>
              <a:t>Prague</a:t>
            </a:r>
            <a:r>
              <a:rPr lang="ru-RU" sz="3200" dirty="0">
                <a:latin typeface="Comic Sans MS" panose="030F0702030302020204" pitchFamily="66" charset="0"/>
              </a:rPr>
              <a:t> — Три месяца назад в это время мы летели в </a:t>
            </a:r>
            <a:r>
              <a:rPr lang="ru-RU" sz="3200" dirty="0" smtClean="0">
                <a:latin typeface="Comic Sans MS" panose="030F0702030302020204" pitchFamily="66" charset="0"/>
              </a:rPr>
              <a:t>Прагу</a:t>
            </a:r>
            <a:r>
              <a:rPr lang="ru-RU" sz="3200" dirty="0">
                <a:latin typeface="Comic Sans MS" panose="030F0702030302020204" pitchFamily="66" charset="0"/>
              </a:rPr>
              <a:t> </a:t>
            </a:r>
            <a:endParaRPr lang="ru-RU" sz="60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2801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242597"/>
            <a:ext cx="11041845" cy="720789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05273" y="1191986"/>
            <a:ext cx="11660155" cy="5294207"/>
          </a:xfrm>
        </p:spPr>
        <p:txBody>
          <a:bodyPr>
            <a:noAutofit/>
          </a:bodyPr>
          <a:lstStyle/>
          <a:p>
            <a:pPr fontAlgn="base"/>
            <a:r>
              <a:rPr lang="ru-RU" sz="4000" b="1" dirty="0">
                <a:latin typeface="Comic Sans MS" panose="030F0702030302020204" pitchFamily="66" charset="0"/>
              </a:rPr>
              <a:t>Одновременные действия в прошлом</a:t>
            </a:r>
            <a:endParaRPr lang="ru-RU" sz="4000" dirty="0">
              <a:latin typeface="Comic Sans MS" panose="030F0702030302020204" pitchFamily="66" charset="0"/>
            </a:endParaRPr>
          </a:p>
          <a:p>
            <a:r>
              <a:rPr lang="ru-RU" sz="4000" dirty="0">
                <a:latin typeface="Comic Sans MS" panose="030F0702030302020204" pitchFamily="66" charset="0"/>
              </a:rPr>
              <a:t>Если несколько действий в прошлом происходили в один момент времени — то используется </a:t>
            </a:r>
            <a:r>
              <a:rPr lang="ru-RU" sz="4000" dirty="0" err="1">
                <a:latin typeface="Comic Sans MS" panose="030F0702030302020204" pitchFamily="66" charset="0"/>
              </a:rPr>
              <a:t>Past</a:t>
            </a:r>
            <a:r>
              <a:rPr lang="ru-RU" sz="4000" dirty="0">
                <a:latin typeface="Comic Sans MS" panose="030F0702030302020204" pitchFamily="66" charset="0"/>
              </a:rPr>
              <a:t> </a:t>
            </a:r>
            <a:r>
              <a:rPr lang="ru-RU" sz="4000" dirty="0" err="1">
                <a:latin typeface="Comic Sans MS" panose="030F0702030302020204" pitchFamily="66" charset="0"/>
              </a:rPr>
              <a:t>Continuous</a:t>
            </a:r>
            <a:r>
              <a:rPr lang="ru-RU" sz="4000" dirty="0">
                <a:latin typeface="Comic Sans MS" panose="030F0702030302020204" pitchFamily="66" charset="0"/>
              </a:rPr>
              <a:t>. </a:t>
            </a:r>
            <a:endParaRPr lang="ru-RU" sz="4000" dirty="0" smtClean="0">
              <a:latin typeface="Comic Sans MS" panose="030F0702030302020204" pitchFamily="66" charset="0"/>
            </a:endParaRPr>
          </a:p>
          <a:p>
            <a:endParaRPr lang="ru-RU" sz="4000" dirty="0">
              <a:latin typeface="Comic Sans MS" panose="030F0702030302020204" pitchFamily="66" charset="0"/>
            </a:endParaRPr>
          </a:p>
          <a:p>
            <a:r>
              <a:rPr lang="ru-RU" sz="4000" dirty="0" err="1" smtClean="0">
                <a:latin typeface="Comic Sans MS" panose="030F0702030302020204" pitchFamily="66" charset="0"/>
              </a:rPr>
              <a:t>We</a:t>
            </a:r>
            <a:r>
              <a:rPr lang="ru-RU" sz="4000" dirty="0">
                <a:latin typeface="Comic Sans MS" panose="030F0702030302020204" pitchFamily="66" charset="0"/>
              </a:rPr>
              <a:t> </a:t>
            </a:r>
            <a:r>
              <a:rPr lang="ru-RU" sz="4000" dirty="0" err="1">
                <a:latin typeface="Comic Sans MS" panose="030F0702030302020204" pitchFamily="66" charset="0"/>
              </a:rPr>
              <a:t>were</a:t>
            </a:r>
            <a:r>
              <a:rPr lang="ru-RU" sz="4000" dirty="0">
                <a:latin typeface="Comic Sans MS" panose="030F0702030302020204" pitchFamily="66" charset="0"/>
              </a:rPr>
              <a:t> </a:t>
            </a:r>
            <a:r>
              <a:rPr lang="ru-RU" sz="4000" dirty="0" err="1">
                <a:latin typeface="Comic Sans MS" panose="030F0702030302020204" pitchFamily="66" charset="0"/>
              </a:rPr>
              <a:t>eating</a:t>
            </a:r>
            <a:r>
              <a:rPr lang="ru-RU" sz="4000" dirty="0">
                <a:latin typeface="Comic Sans MS" panose="030F0702030302020204" pitchFamily="66" charset="0"/>
              </a:rPr>
              <a:t> </a:t>
            </a:r>
            <a:r>
              <a:rPr lang="ru-RU" sz="4000" dirty="0" err="1">
                <a:latin typeface="Comic Sans MS" panose="030F0702030302020204" pitchFamily="66" charset="0"/>
              </a:rPr>
              <a:t>pizza</a:t>
            </a:r>
            <a:r>
              <a:rPr lang="ru-RU" sz="4000" dirty="0">
                <a:latin typeface="Comic Sans MS" panose="030F0702030302020204" pitchFamily="66" charset="0"/>
              </a:rPr>
              <a:t> </a:t>
            </a:r>
            <a:r>
              <a:rPr lang="ru-RU" sz="4000" dirty="0" err="1">
                <a:latin typeface="Comic Sans MS" panose="030F0702030302020204" pitchFamily="66" charset="0"/>
              </a:rPr>
              <a:t>while</a:t>
            </a:r>
            <a:r>
              <a:rPr lang="ru-RU" sz="4000" dirty="0">
                <a:latin typeface="Comic Sans MS" panose="030F0702030302020204" pitchFamily="66" charset="0"/>
              </a:rPr>
              <a:t> </a:t>
            </a:r>
            <a:r>
              <a:rPr lang="ru-RU" sz="4000" dirty="0" err="1">
                <a:latin typeface="Comic Sans MS" panose="030F0702030302020204" pitchFamily="66" charset="0"/>
              </a:rPr>
              <a:t>we</a:t>
            </a:r>
            <a:r>
              <a:rPr lang="ru-RU" sz="4000" dirty="0">
                <a:latin typeface="Comic Sans MS" panose="030F0702030302020204" pitchFamily="66" charset="0"/>
              </a:rPr>
              <a:t> </a:t>
            </a:r>
            <a:r>
              <a:rPr lang="ru-RU" sz="4000" dirty="0" err="1">
                <a:latin typeface="Comic Sans MS" panose="030F0702030302020204" pitchFamily="66" charset="0"/>
              </a:rPr>
              <a:t>were</a:t>
            </a:r>
            <a:r>
              <a:rPr lang="ru-RU" sz="4000" dirty="0">
                <a:latin typeface="Comic Sans MS" panose="030F0702030302020204" pitchFamily="66" charset="0"/>
              </a:rPr>
              <a:t> </a:t>
            </a:r>
            <a:r>
              <a:rPr lang="ru-RU" sz="4000" dirty="0" err="1">
                <a:latin typeface="Comic Sans MS" panose="030F0702030302020204" pitchFamily="66" charset="0"/>
              </a:rPr>
              <a:t>watching</a:t>
            </a:r>
            <a:r>
              <a:rPr lang="ru-RU" sz="4000" dirty="0">
                <a:latin typeface="Comic Sans MS" panose="030F0702030302020204" pitchFamily="66" charset="0"/>
              </a:rPr>
              <a:t> a </a:t>
            </a:r>
            <a:r>
              <a:rPr lang="ru-RU" sz="4000" dirty="0" err="1">
                <a:latin typeface="Comic Sans MS" panose="030F0702030302020204" pitchFamily="66" charset="0"/>
              </a:rPr>
              <a:t>new</a:t>
            </a:r>
            <a:r>
              <a:rPr lang="ru-RU" sz="4000" dirty="0">
                <a:latin typeface="Comic Sans MS" panose="030F0702030302020204" pitchFamily="66" charset="0"/>
              </a:rPr>
              <a:t> TV </a:t>
            </a:r>
            <a:r>
              <a:rPr lang="ru-RU" sz="4000" dirty="0" err="1">
                <a:latin typeface="Comic Sans MS" panose="030F0702030302020204" pitchFamily="66" charset="0"/>
              </a:rPr>
              <a:t>series</a:t>
            </a:r>
            <a:r>
              <a:rPr lang="ru-RU" sz="4000" dirty="0">
                <a:latin typeface="Comic Sans MS" panose="030F0702030302020204" pitchFamily="66" charset="0"/>
              </a:rPr>
              <a:t> — Мы ели пиццу, когда мы смотрели новый сериал по телевизору</a:t>
            </a:r>
            <a:endParaRPr lang="ru-RU" sz="72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93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242597"/>
            <a:ext cx="11041845" cy="720789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05273" y="1191986"/>
            <a:ext cx="11986727" cy="5294207"/>
          </a:xfrm>
        </p:spPr>
        <p:txBody>
          <a:bodyPr>
            <a:noAutofit/>
          </a:bodyPr>
          <a:lstStyle/>
          <a:p>
            <a:pPr fontAlgn="base"/>
            <a:r>
              <a:rPr lang="ru-RU" sz="3200" b="1" dirty="0">
                <a:latin typeface="Comic Sans MS" panose="030F0702030302020204" pitchFamily="66" charset="0"/>
              </a:rPr>
              <a:t>Неодобрение</a:t>
            </a:r>
            <a:endParaRPr lang="ru-RU" sz="3200" dirty="0">
              <a:latin typeface="Comic Sans MS" panose="030F0702030302020204" pitchFamily="66" charset="0"/>
            </a:endParaRPr>
          </a:p>
          <a:p>
            <a:r>
              <a:rPr lang="ru-RU" sz="3200" dirty="0">
                <a:latin typeface="Comic Sans MS" panose="030F0702030302020204" pitchFamily="66" charset="0"/>
              </a:rPr>
              <a:t>Конструкция </a:t>
            </a:r>
            <a:r>
              <a:rPr lang="en-US" sz="3200" dirty="0">
                <a:latin typeface="Comic Sans MS" panose="030F0702030302020204" pitchFamily="66" charset="0"/>
              </a:rPr>
              <a:t>Past Continuous </a:t>
            </a:r>
            <a:r>
              <a:rPr lang="ru-RU" sz="3200" dirty="0">
                <a:latin typeface="Comic Sans MS" panose="030F0702030302020204" pitchFamily="66" charset="0"/>
              </a:rPr>
              <a:t>может использоваться в речи для выражения недовольства или неодобрения прошлых действий. Обычно используется со словами </a:t>
            </a:r>
            <a:r>
              <a:rPr lang="en-US" sz="3200" dirty="0">
                <a:latin typeface="Comic Sans MS" panose="030F0702030302020204" pitchFamily="66" charset="0"/>
              </a:rPr>
              <a:t>often (</a:t>
            </a:r>
            <a:r>
              <a:rPr lang="ru-RU" sz="3200" dirty="0">
                <a:latin typeface="Comic Sans MS" panose="030F0702030302020204" pitchFamily="66" charset="0"/>
              </a:rPr>
              <a:t>часто), </a:t>
            </a:r>
            <a:r>
              <a:rPr lang="en-US" sz="3200" dirty="0">
                <a:latin typeface="Comic Sans MS" panose="030F0702030302020204" pitchFamily="66" charset="0"/>
              </a:rPr>
              <a:t>always (</a:t>
            </a:r>
            <a:r>
              <a:rPr lang="ru-RU" sz="3200" dirty="0">
                <a:latin typeface="Comic Sans MS" panose="030F0702030302020204" pitchFamily="66" charset="0"/>
              </a:rPr>
              <a:t>всегда) или </a:t>
            </a:r>
            <a:r>
              <a:rPr lang="en-US" sz="3200" dirty="0">
                <a:latin typeface="Comic Sans MS" panose="030F0702030302020204" pitchFamily="66" charset="0"/>
              </a:rPr>
              <a:t>constantly (</a:t>
            </a:r>
            <a:r>
              <a:rPr lang="ru-RU" sz="3200" dirty="0">
                <a:latin typeface="Comic Sans MS" panose="030F0702030302020204" pitchFamily="66" charset="0"/>
              </a:rPr>
              <a:t>постоянно). </a:t>
            </a:r>
            <a:endParaRPr lang="ru-RU" sz="3200" dirty="0" smtClean="0">
              <a:latin typeface="Comic Sans MS" panose="030F0702030302020204" pitchFamily="66" charset="0"/>
            </a:endParaRPr>
          </a:p>
          <a:p>
            <a:endParaRPr lang="ru-RU" sz="3200" dirty="0">
              <a:latin typeface="Comic Sans MS" panose="030F0702030302020204" pitchFamily="66" charset="0"/>
            </a:endParaRPr>
          </a:p>
          <a:p>
            <a:r>
              <a:rPr lang="en-US" sz="3200" dirty="0" smtClean="0">
                <a:latin typeface="Comic Sans MS" panose="030F0702030302020204" pitchFamily="66" charset="0"/>
              </a:rPr>
              <a:t>He</a:t>
            </a:r>
            <a:r>
              <a:rPr lang="en-US" sz="3200" dirty="0">
                <a:latin typeface="Comic Sans MS" panose="030F0702030302020204" pitchFamily="66" charset="0"/>
              </a:rPr>
              <a:t> was always losing our keys while on holiday — </a:t>
            </a:r>
            <a:r>
              <a:rPr lang="ru-RU" sz="3200" dirty="0" smtClean="0">
                <a:latin typeface="Comic Sans MS" panose="030F0702030302020204" pitchFamily="66" charset="0"/>
              </a:rPr>
              <a:t>Он постоянно </a:t>
            </a:r>
            <a:r>
              <a:rPr lang="ru-RU" sz="3200" dirty="0">
                <a:latin typeface="Comic Sans MS" panose="030F0702030302020204" pitchFamily="66" charset="0"/>
              </a:rPr>
              <a:t>терял наши ключи на отдыхе </a:t>
            </a:r>
            <a:r>
              <a:rPr lang="en-US" sz="3200" dirty="0">
                <a:latin typeface="Comic Sans MS" panose="030F0702030302020204" pitchFamily="66" charset="0"/>
              </a:rPr>
              <a:t>We were constantly fighting about every little detail in the script — </a:t>
            </a:r>
            <a:r>
              <a:rPr lang="ru-RU" sz="3200" dirty="0">
                <a:latin typeface="Comic Sans MS" panose="030F0702030302020204" pitchFamily="66" charset="0"/>
              </a:rPr>
              <a:t>Мы постоянно ссорились по поводу </a:t>
            </a:r>
            <a:r>
              <a:rPr lang="ru-RU" sz="3200" dirty="0" smtClean="0">
                <a:latin typeface="Comic Sans MS" panose="030F0702030302020204" pitchFamily="66" charset="0"/>
              </a:rPr>
              <a:t>каждой </a:t>
            </a:r>
            <a:r>
              <a:rPr lang="ru-RU" sz="3200" dirty="0">
                <a:latin typeface="Comic Sans MS" panose="030F0702030302020204" pitchFamily="66" charset="0"/>
              </a:rPr>
              <a:t>мелкой детали в сценарии</a:t>
            </a:r>
            <a:endParaRPr lang="ru-RU" sz="60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3393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73" y="242597"/>
            <a:ext cx="11041845" cy="720789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05273" y="1191986"/>
            <a:ext cx="11660155" cy="5294207"/>
          </a:xfrm>
        </p:spPr>
        <p:txBody>
          <a:bodyPr>
            <a:noAutofit/>
          </a:bodyPr>
          <a:lstStyle/>
          <a:p>
            <a:pPr fontAlgn="base"/>
            <a:r>
              <a:rPr lang="ru-RU" sz="3600" b="1" dirty="0">
                <a:latin typeface="Comic Sans MS" panose="030F0702030302020204" pitchFamily="66" charset="0"/>
              </a:rPr>
              <a:t>Временная ситуация</a:t>
            </a:r>
            <a:endParaRPr lang="ru-RU" sz="3600" dirty="0">
              <a:latin typeface="Comic Sans MS" panose="030F0702030302020204" pitchFamily="66" charset="0"/>
            </a:endParaRPr>
          </a:p>
          <a:p>
            <a:r>
              <a:rPr lang="ru-RU" sz="3600" dirty="0" err="1">
                <a:latin typeface="Comic Sans MS" panose="030F0702030302020204" pitchFamily="66" charset="0"/>
              </a:rPr>
              <a:t>Past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Continuous</a:t>
            </a:r>
            <a:r>
              <a:rPr lang="ru-RU" sz="3600" dirty="0">
                <a:latin typeface="Comic Sans MS" panose="030F0702030302020204" pitchFamily="66" charset="0"/>
              </a:rPr>
              <a:t> используется в случае, когда речь идет о временной ситуации в прошлом, которая длилась недолго. Конкретный промежуток при этом обязательно указывается в предложении. </a:t>
            </a:r>
            <a:endParaRPr lang="ru-RU" sz="3600" dirty="0" smtClean="0">
              <a:latin typeface="Comic Sans MS" panose="030F0702030302020204" pitchFamily="66" charset="0"/>
            </a:endParaRPr>
          </a:p>
          <a:p>
            <a:endParaRPr lang="ru-RU" sz="3600" dirty="0">
              <a:latin typeface="Comic Sans MS" panose="030F0702030302020204" pitchFamily="66" charset="0"/>
            </a:endParaRPr>
          </a:p>
          <a:p>
            <a:r>
              <a:rPr lang="ru-RU" sz="3600" dirty="0" err="1" smtClean="0">
                <a:latin typeface="Comic Sans MS" panose="030F0702030302020204" pitchFamily="66" charset="0"/>
              </a:rPr>
              <a:t>They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were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living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in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Norway</a:t>
            </a:r>
            <a:r>
              <a:rPr lang="ru-RU" sz="3600" dirty="0">
                <a:latin typeface="Comic Sans MS" panose="030F0702030302020204" pitchFamily="66" charset="0"/>
              </a:rPr>
              <a:t> </a:t>
            </a:r>
            <a:r>
              <a:rPr lang="ru-RU" sz="3600" dirty="0" err="1">
                <a:latin typeface="Comic Sans MS" panose="030F0702030302020204" pitchFamily="66" charset="0"/>
              </a:rPr>
              <a:t>for</a:t>
            </a:r>
            <a:r>
              <a:rPr lang="ru-RU" sz="3600" dirty="0">
                <a:latin typeface="Comic Sans MS" panose="030F0702030302020204" pitchFamily="66" charset="0"/>
              </a:rPr>
              <a:t> 4 </a:t>
            </a:r>
            <a:r>
              <a:rPr lang="ru-RU" sz="3600" dirty="0" err="1">
                <a:latin typeface="Comic Sans MS" panose="030F0702030302020204" pitchFamily="66" charset="0"/>
              </a:rPr>
              <a:t>months</a:t>
            </a:r>
            <a:r>
              <a:rPr lang="ru-RU" sz="3600" dirty="0">
                <a:latin typeface="Comic Sans MS" panose="030F0702030302020204" pitchFamily="66" charset="0"/>
              </a:rPr>
              <a:t> — Они жили в Норвегии четыре месяца</a:t>
            </a:r>
            <a:endParaRPr lang="ru-RU" sz="66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1187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2074" y="1460692"/>
            <a:ext cx="9039225" cy="6858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Comic Sans MS" pitchFamily="66" charset="0"/>
              </a:rPr>
              <a:t>Сигналы </a:t>
            </a:r>
            <a:r>
              <a:rPr lang="en-US" dirty="0">
                <a:latin typeface="Comic Sans MS" pitchFamily="66" charset="0"/>
              </a:rPr>
              <a:t>the </a:t>
            </a:r>
            <a:r>
              <a:rPr lang="en-US" dirty="0" smtClean="0">
                <a:latin typeface="Comic Sans MS" pitchFamily="66" charset="0"/>
              </a:rPr>
              <a:t>past progressive tense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790" y="3216729"/>
            <a:ext cx="9534756" cy="269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53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95943"/>
            <a:ext cx="10972800" cy="1404258"/>
          </a:xfrm>
        </p:spPr>
        <p:txBody>
          <a:bodyPr/>
          <a:lstStyle/>
          <a:p>
            <a:r>
              <a:rPr lang="ru-RU" sz="72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72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914399" y="1679510"/>
            <a:ext cx="10776857" cy="4730434"/>
          </a:xfrm>
        </p:spPr>
        <p:txBody>
          <a:bodyPr/>
          <a:lstStyle/>
          <a:p>
            <a:pPr fontAlgn="base"/>
            <a:r>
              <a:rPr lang="ru-RU" sz="4000" b="1" dirty="0">
                <a:latin typeface="Comic Sans MS" panose="030F0702030302020204" pitchFamily="66" charset="0"/>
              </a:rPr>
              <a:t>Действие в широком смысле слова (без привязки к моменту речи</a:t>
            </a:r>
            <a:r>
              <a:rPr lang="ru-RU" sz="4000" b="1" dirty="0" smtClean="0">
                <a:latin typeface="Comic Sans MS" panose="030F0702030302020204" pitchFamily="66" charset="0"/>
              </a:rPr>
              <a:t>):</a:t>
            </a:r>
          </a:p>
          <a:p>
            <a:pPr fontAlgn="base"/>
            <a:endParaRPr lang="ru-RU" sz="4000" b="1" dirty="0">
              <a:latin typeface="Comic Sans MS" panose="030F0702030302020204" pitchFamily="66" charset="0"/>
            </a:endParaRPr>
          </a:p>
          <a:p>
            <a:pPr fontAlgn="base"/>
            <a:r>
              <a:rPr lang="ru-RU" sz="4000" i="1" dirty="0">
                <a:latin typeface="Comic Sans MS" panose="030F0702030302020204" pitchFamily="66" charset="0"/>
              </a:rPr>
              <a:t>I </a:t>
            </a:r>
            <a:r>
              <a:rPr lang="ru-RU" sz="4000" i="1" dirty="0" err="1">
                <a:latin typeface="Comic Sans MS" panose="030F0702030302020204" pitchFamily="66" charset="0"/>
              </a:rPr>
              <a:t>live</a:t>
            </a:r>
            <a:r>
              <a:rPr lang="ru-RU" sz="4000" i="1" dirty="0">
                <a:latin typeface="Comic Sans MS" panose="030F0702030302020204" pitchFamily="66" charset="0"/>
              </a:rPr>
              <a:t> </a:t>
            </a:r>
            <a:r>
              <a:rPr lang="ru-RU" sz="4000" i="1" dirty="0" err="1">
                <a:latin typeface="Comic Sans MS" panose="030F0702030302020204" pitchFamily="66" charset="0"/>
              </a:rPr>
              <a:t>in</a:t>
            </a:r>
            <a:r>
              <a:rPr lang="ru-RU" sz="4000" i="1" dirty="0">
                <a:latin typeface="Comic Sans MS" panose="030F0702030302020204" pitchFamily="66" charset="0"/>
              </a:rPr>
              <a:t> </a:t>
            </a:r>
            <a:r>
              <a:rPr lang="ru-RU" sz="4000" i="1" dirty="0" err="1">
                <a:latin typeface="Comic Sans MS" panose="030F0702030302020204" pitchFamily="66" charset="0"/>
              </a:rPr>
              <a:t>Dublin</a:t>
            </a:r>
            <a:r>
              <a:rPr lang="ru-RU" sz="4000" i="1" dirty="0">
                <a:latin typeface="Comic Sans MS" panose="030F0702030302020204" pitchFamily="66" charset="0"/>
              </a:rPr>
              <a:t> </a:t>
            </a:r>
            <a:r>
              <a:rPr lang="ru-RU" sz="4000" dirty="0">
                <a:latin typeface="Comic Sans MS" panose="030F0702030302020204" pitchFamily="66" charset="0"/>
              </a:rPr>
              <a:t>— Я живу в Дублине.</a:t>
            </a:r>
          </a:p>
          <a:p>
            <a:pPr fontAlgn="base"/>
            <a:r>
              <a:rPr lang="ru-RU" sz="4000" i="1" dirty="0" err="1">
                <a:latin typeface="Comic Sans MS" panose="030F0702030302020204" pitchFamily="66" charset="0"/>
              </a:rPr>
              <a:t>She</a:t>
            </a:r>
            <a:r>
              <a:rPr lang="ru-RU" sz="4000" i="1" dirty="0">
                <a:latin typeface="Comic Sans MS" panose="030F0702030302020204" pitchFamily="66" charset="0"/>
              </a:rPr>
              <a:t> </a:t>
            </a:r>
            <a:r>
              <a:rPr lang="ru-RU" sz="4000" i="1" dirty="0" err="1">
                <a:latin typeface="Comic Sans MS" panose="030F0702030302020204" pitchFamily="66" charset="0"/>
              </a:rPr>
              <a:t>speaks</a:t>
            </a:r>
            <a:r>
              <a:rPr lang="ru-RU" sz="4000" i="1" dirty="0">
                <a:latin typeface="Comic Sans MS" panose="030F0702030302020204" pitchFamily="66" charset="0"/>
              </a:rPr>
              <a:t> </a:t>
            </a:r>
            <a:r>
              <a:rPr lang="ru-RU" sz="4000" i="1" dirty="0" err="1">
                <a:latin typeface="Comic Sans MS" panose="030F0702030302020204" pitchFamily="66" charset="0"/>
              </a:rPr>
              <a:t>Chinese</a:t>
            </a:r>
            <a:r>
              <a:rPr lang="ru-RU" sz="4000" i="1" dirty="0">
                <a:latin typeface="Comic Sans MS" panose="030F0702030302020204" pitchFamily="66" charset="0"/>
              </a:rPr>
              <a:t> </a:t>
            </a:r>
            <a:r>
              <a:rPr lang="ru-RU" sz="4000" dirty="0">
                <a:latin typeface="Comic Sans MS" panose="030F0702030302020204" pitchFamily="66" charset="0"/>
              </a:rPr>
              <a:t>— Она говорит по-китайски.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55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" y="317241"/>
            <a:ext cx="10926147" cy="1282960"/>
          </a:xfrm>
        </p:spPr>
        <p:txBody>
          <a:bodyPr/>
          <a:lstStyle/>
          <a:p>
            <a:r>
              <a:rPr lang="ru-RU" sz="72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72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914400" y="1600201"/>
            <a:ext cx="10823510" cy="4809743"/>
          </a:xfrm>
        </p:spPr>
        <p:txBody>
          <a:bodyPr>
            <a:normAutofit/>
          </a:bodyPr>
          <a:lstStyle/>
          <a:p>
            <a:pPr fontAlgn="base"/>
            <a:r>
              <a:rPr lang="ru-RU" sz="4000" b="1" dirty="0">
                <a:latin typeface="Comic Sans MS" panose="030F0702030302020204" pitchFamily="66" charset="0"/>
              </a:rPr>
              <a:t>Факты, о которых знают все</a:t>
            </a:r>
            <a:r>
              <a:rPr lang="ru-RU" sz="4000" b="1" dirty="0" smtClean="0">
                <a:latin typeface="Comic Sans MS" panose="030F0702030302020204" pitchFamily="66" charset="0"/>
              </a:rPr>
              <a:t>:</a:t>
            </a:r>
          </a:p>
          <a:p>
            <a:pPr fontAlgn="base"/>
            <a:endParaRPr lang="ru-RU" sz="4000" b="1" dirty="0">
              <a:latin typeface="Comic Sans MS" panose="030F0702030302020204" pitchFamily="66" charset="0"/>
            </a:endParaRPr>
          </a:p>
          <a:p>
            <a:pPr fontAlgn="base"/>
            <a:r>
              <a:rPr lang="en-US" sz="4000" i="1" dirty="0">
                <a:latin typeface="Comic Sans MS" panose="030F0702030302020204" pitchFamily="66" charset="0"/>
              </a:rPr>
              <a:t>The Earth rotates around its axis </a:t>
            </a:r>
            <a:r>
              <a:rPr lang="en-US" sz="4000" dirty="0">
                <a:latin typeface="Comic Sans MS" panose="030F0702030302020204" pitchFamily="66" charset="0"/>
              </a:rPr>
              <a:t>— </a:t>
            </a:r>
            <a:r>
              <a:rPr lang="ru-RU" sz="4000" dirty="0">
                <a:latin typeface="Comic Sans MS" panose="030F0702030302020204" pitchFamily="66" charset="0"/>
              </a:rPr>
              <a:t>Земля вращается вокруг своей оси.</a:t>
            </a:r>
          </a:p>
          <a:p>
            <a:pPr fontAlgn="base"/>
            <a:r>
              <a:rPr lang="en-US" sz="4000" i="1" dirty="0">
                <a:latin typeface="Comic Sans MS" panose="030F0702030302020204" pitchFamily="66" charset="0"/>
              </a:rPr>
              <a:t>Moscow is the largest city in Russia </a:t>
            </a:r>
            <a:r>
              <a:rPr lang="en-US" sz="4000" dirty="0">
                <a:latin typeface="Comic Sans MS" panose="030F0702030302020204" pitchFamily="66" charset="0"/>
              </a:rPr>
              <a:t>— </a:t>
            </a:r>
            <a:r>
              <a:rPr lang="ru-RU" sz="4000" dirty="0">
                <a:latin typeface="Comic Sans MS" panose="030F0702030302020204" pitchFamily="66" charset="0"/>
              </a:rPr>
              <a:t>Москва самый большой город в России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8107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" y="307910"/>
            <a:ext cx="10832841" cy="1292291"/>
          </a:xfrm>
        </p:spPr>
        <p:txBody>
          <a:bodyPr/>
          <a:lstStyle/>
          <a:p>
            <a:r>
              <a:rPr lang="ru-RU" sz="72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72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914400" y="1520890"/>
            <a:ext cx="10832840" cy="4889054"/>
          </a:xfrm>
        </p:spPr>
        <p:txBody>
          <a:bodyPr/>
          <a:lstStyle/>
          <a:p>
            <a:pPr fontAlgn="base"/>
            <a:r>
              <a:rPr lang="ru-RU" sz="3600" b="1" dirty="0">
                <a:latin typeface="Comic Sans MS" panose="030F0702030302020204" pitchFamily="66" charset="0"/>
              </a:rPr>
              <a:t>Будущие действия, которые произойдут согласно расписанию</a:t>
            </a:r>
            <a:r>
              <a:rPr lang="ru-RU" sz="3600" b="1" dirty="0" smtClean="0">
                <a:latin typeface="Comic Sans MS" panose="030F0702030302020204" pitchFamily="66" charset="0"/>
              </a:rPr>
              <a:t>:</a:t>
            </a:r>
          </a:p>
          <a:p>
            <a:pPr fontAlgn="base"/>
            <a:endParaRPr lang="ru-RU" sz="3600" b="1" dirty="0">
              <a:latin typeface="Comic Sans MS" panose="030F0702030302020204" pitchFamily="66" charset="0"/>
            </a:endParaRPr>
          </a:p>
          <a:p>
            <a:pPr fontAlgn="base"/>
            <a:r>
              <a:rPr lang="en-US" sz="3600" i="1" dirty="0">
                <a:latin typeface="Comic Sans MS" panose="030F0702030302020204" pitchFamily="66" charset="0"/>
              </a:rPr>
              <a:t>The airplane takes off at 4.30 am </a:t>
            </a:r>
            <a:r>
              <a:rPr lang="en-US" sz="3600" dirty="0">
                <a:latin typeface="Comic Sans MS" panose="030F0702030302020204" pitchFamily="66" charset="0"/>
              </a:rPr>
              <a:t>— </a:t>
            </a:r>
            <a:r>
              <a:rPr lang="ru-RU" sz="3600" dirty="0">
                <a:latin typeface="Comic Sans MS" panose="030F0702030302020204" pitchFamily="66" charset="0"/>
              </a:rPr>
              <a:t>Самолет взлетит в 4.30 утра.</a:t>
            </a:r>
          </a:p>
          <a:p>
            <a:pPr fontAlgn="base"/>
            <a:r>
              <a:rPr lang="en-US" sz="3600" i="1" dirty="0">
                <a:latin typeface="Comic Sans MS" panose="030F0702030302020204" pitchFamily="66" charset="0"/>
              </a:rPr>
              <a:t>The train leaves at 9 pm tomorrow </a:t>
            </a:r>
            <a:r>
              <a:rPr lang="en-US" sz="3600" dirty="0">
                <a:latin typeface="Comic Sans MS" panose="030F0702030302020204" pitchFamily="66" charset="0"/>
              </a:rPr>
              <a:t>— </a:t>
            </a:r>
            <a:r>
              <a:rPr lang="ru-RU" sz="3600" dirty="0">
                <a:latin typeface="Comic Sans MS" panose="030F0702030302020204" pitchFamily="66" charset="0"/>
              </a:rPr>
              <a:t>Поезд отходит завтра в 9 вечера.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993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" y="270588"/>
            <a:ext cx="10954139" cy="1329613"/>
          </a:xfrm>
        </p:spPr>
        <p:txBody>
          <a:bodyPr/>
          <a:lstStyle/>
          <a:p>
            <a:r>
              <a:rPr lang="ru-RU" sz="6600" dirty="0" smtClean="0">
                <a:latin typeface="Comic Sans MS" panose="030F0702030302020204" pitchFamily="66" charset="0"/>
              </a:rPr>
              <a:t>Случаи употребления:</a:t>
            </a:r>
            <a:endParaRPr lang="ru-RU" sz="6600" dirty="0"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914399" y="1511559"/>
            <a:ext cx="10739535" cy="4898385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sz="3600" b="1" dirty="0">
                <a:latin typeface="Comic Sans MS" panose="030F0702030302020204" pitchFamily="66" charset="0"/>
              </a:rPr>
              <a:t>Рецепты и инструкции (используется вместо повелительного наклонения</a:t>
            </a:r>
            <a:r>
              <a:rPr lang="ru-RU" sz="3600" b="1" dirty="0" smtClean="0">
                <a:latin typeface="Comic Sans MS" panose="030F0702030302020204" pitchFamily="66" charset="0"/>
              </a:rPr>
              <a:t>):</a:t>
            </a:r>
          </a:p>
          <a:p>
            <a:pPr fontAlgn="base"/>
            <a:endParaRPr lang="ru-RU" sz="3600" b="1" dirty="0">
              <a:latin typeface="Comic Sans MS" panose="030F0702030302020204" pitchFamily="66" charset="0"/>
            </a:endParaRPr>
          </a:p>
          <a:p>
            <a:pPr fontAlgn="base"/>
            <a:r>
              <a:rPr lang="en-US" sz="3600" i="1" dirty="0">
                <a:latin typeface="Comic Sans MS" panose="030F0702030302020204" pitchFamily="66" charset="0"/>
              </a:rPr>
              <a:t>You push the red button to turn on the radio </a:t>
            </a:r>
            <a:r>
              <a:rPr lang="en-US" sz="3600" dirty="0">
                <a:latin typeface="Comic Sans MS" panose="030F0702030302020204" pitchFamily="66" charset="0"/>
              </a:rPr>
              <a:t>— </a:t>
            </a:r>
            <a:r>
              <a:rPr lang="ru-RU" sz="3600" dirty="0">
                <a:latin typeface="Comic Sans MS" panose="030F0702030302020204" pitchFamily="66" charset="0"/>
              </a:rPr>
              <a:t>Нажмите на красную кнопку, чтобы включить радио</a:t>
            </a:r>
          </a:p>
          <a:p>
            <a:pPr fontAlgn="base"/>
            <a:r>
              <a:rPr lang="en-US" sz="3600" i="1" dirty="0">
                <a:latin typeface="Comic Sans MS" panose="030F0702030302020204" pitchFamily="66" charset="0"/>
              </a:rPr>
              <a:t>First you turn left and then you go down the street </a:t>
            </a:r>
            <a:r>
              <a:rPr lang="en-US" sz="3600" dirty="0">
                <a:latin typeface="Comic Sans MS" panose="030F0702030302020204" pitchFamily="66" charset="0"/>
              </a:rPr>
              <a:t>— </a:t>
            </a:r>
            <a:r>
              <a:rPr lang="ru-RU" sz="3600" dirty="0">
                <a:latin typeface="Comic Sans MS" panose="030F0702030302020204" pitchFamily="66" charset="0"/>
              </a:rPr>
              <a:t>Сперва поверните налево, затем идите до конца улицы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262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Сигналы </a:t>
            </a:r>
            <a:r>
              <a:rPr lang="en-US" dirty="0" smtClean="0">
                <a:latin typeface="Comic Sans MS" pitchFamily="66" charset="0"/>
              </a:rPr>
              <a:t>the present simple tense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</a:rPr>
              <a:t> Usually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</a:rPr>
              <a:t> Often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</a:rPr>
              <a:t> Always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</a:rPr>
              <a:t> Sometimes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omic Sans MS" pitchFamily="66" charset="0"/>
              </a:rPr>
              <a:t> Every day (week, month, year, decade)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512D6-1B42-4E1C-AEE3-478A340AC1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781" y="1899804"/>
            <a:ext cx="11725274" cy="2543174"/>
          </a:xfrm>
        </p:spPr>
        <p:txBody>
          <a:bodyPr>
            <a:noAutofit/>
          </a:bodyPr>
          <a:lstStyle/>
          <a:p>
            <a:r>
              <a:rPr lang="en-US" sz="6000" dirty="0">
                <a:latin typeface="Comic Sans MS" pitchFamily="66" charset="0"/>
              </a:rPr>
              <a:t>The present progressive tense</a:t>
            </a:r>
            <a:endParaRPr lang="en-US" sz="6000" dirty="0">
              <a:latin typeface="Comic Sans MS" pitchFamily="66" charset="0"/>
            </a:endParaRPr>
          </a:p>
        </p:txBody>
      </p:sp>
      <p:pic>
        <p:nvPicPr>
          <p:cNvPr id="12" name="Graphic 11" descr="Illustration of a pencil character ">
            <a:extLst>
              <a:ext uri="{FF2B5EF4-FFF2-40B4-BE49-F238E27FC236}">
                <a16:creationId xmlns:a16="http://schemas.microsoft.com/office/drawing/2014/main" id="{937FAC84-23F1-401F-A313-68AD63D60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21077964">
            <a:off x="1811563" y="4144102"/>
            <a:ext cx="1155789" cy="1971643"/>
          </a:xfrm>
          <a:prstGeom prst="rect">
            <a:avLst/>
          </a:prstGeom>
        </p:spPr>
      </p:pic>
      <p:pic>
        <p:nvPicPr>
          <p:cNvPr id="8" name="Graphic 7" descr="Illustration of a blue bag of school supplies character ">
            <a:extLst>
              <a:ext uri="{FF2B5EF4-FFF2-40B4-BE49-F238E27FC236}">
                <a16:creationId xmlns:a16="http://schemas.microsoft.com/office/drawing/2014/main" id="{F3A63EAE-D921-4D74-B1C8-6D0E847DF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422560" y="4391095"/>
            <a:ext cx="2483858" cy="1709233"/>
          </a:xfrm>
          <a:prstGeom prst="rect">
            <a:avLst/>
          </a:prstGeom>
        </p:spPr>
      </p:pic>
      <p:pic>
        <p:nvPicPr>
          <p:cNvPr id="10" name="Graphic 9" descr="Illustration of a purple book character ">
            <a:extLst>
              <a:ext uri="{FF2B5EF4-FFF2-40B4-BE49-F238E27FC236}">
                <a16:creationId xmlns:a16="http://schemas.microsoft.com/office/drawing/2014/main" id="{8A4FC9B1-AAE5-49E7-9209-B1CD7DC8CD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flipH="1">
            <a:off x="6269620" y="4059937"/>
            <a:ext cx="1775352" cy="2059055"/>
          </a:xfrm>
          <a:prstGeom prst="rect">
            <a:avLst/>
          </a:prstGeom>
        </p:spPr>
      </p:pic>
      <p:pic>
        <p:nvPicPr>
          <p:cNvPr id="6" name="Graphic 5" descr="Illustration of a globe character ">
            <a:extLst>
              <a:ext uri="{FF2B5EF4-FFF2-40B4-BE49-F238E27FC236}">
                <a16:creationId xmlns:a16="http://schemas.microsoft.com/office/drawing/2014/main" id="{A1CF0450-3738-4D52-BF18-A90C1F16AC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408174" y="4442978"/>
            <a:ext cx="2213723" cy="1748841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419600" y="2133600"/>
            <a:ext cx="325755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98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45015601_win32">
  <a:themeElements>
    <a:clrScheme name="back to school">
      <a:dk1>
        <a:sysClr val="windowText" lastClr="000000"/>
      </a:dk1>
      <a:lt1>
        <a:sysClr val="window" lastClr="FFFFFF"/>
      </a:lt1>
      <a:dk2>
        <a:srgbClr val="445EA2"/>
      </a:dk2>
      <a:lt2>
        <a:srgbClr val="EBEBEB"/>
      </a:lt2>
      <a:accent1>
        <a:srgbClr val="4495A2"/>
      </a:accent1>
      <a:accent2>
        <a:srgbClr val="7CA655"/>
      </a:accent2>
      <a:accent3>
        <a:srgbClr val="DFB240"/>
      </a:accent3>
      <a:accent4>
        <a:srgbClr val="DF8C40"/>
      </a:accent4>
      <a:accent5>
        <a:srgbClr val="DF5D40"/>
      </a:accent5>
      <a:accent6>
        <a:srgbClr val="8760AD"/>
      </a:accent6>
      <a:hlink>
        <a:srgbClr val="DF5D40"/>
      </a:hlink>
      <a:folHlink>
        <a:srgbClr val="8760AD"/>
      </a:folHlink>
    </a:clrScheme>
    <a:fontScheme name="Custom 30">
      <a:majorFont>
        <a:latin typeface="Kristen ITC"/>
        <a:ea typeface=""/>
        <a:cs typeface=""/>
      </a:majorFont>
      <a:minorFont>
        <a:latin typeface="Quir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enHousePresentation_Elementary_Win32_JB_v2" id="{76CC1F8F-1616-4FD5-B5D9-5288357CAB76}" vid="{CCFA5B03-57D1-4BF3-98DD-85D1A7F0AA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70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04EE7CA-01E4-4C36-A155-A254FEC02701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4EED2D-C894-47C4-9CDD-55EC03B2713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28431A9B-4B87-4F2F-AB9E-CAE6A6729B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F07EB6-DDE3-49D2-9047-A171C0D29C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tf45015601_win32</Template>
  <TotalTime>0</TotalTime>
  <Words>1012</Words>
  <Application>Microsoft Office PowerPoint</Application>
  <PresentationFormat>Широкоэкранный</PresentationFormat>
  <Paragraphs>134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Arial</vt:lpstr>
      <vt:lpstr>Calibri</vt:lpstr>
      <vt:lpstr>Comic Sans MS</vt:lpstr>
      <vt:lpstr>Kristen ITC</vt:lpstr>
      <vt:lpstr>Quire Sans</vt:lpstr>
      <vt:lpstr>tf45015601_win32</vt:lpstr>
      <vt:lpstr>Презентация PowerPoint</vt:lpstr>
      <vt:lpstr>Презентация PowerPoint</vt:lpstr>
      <vt:lpstr>Случаи употребления:</vt:lpstr>
      <vt:lpstr>Случаи употребления:</vt:lpstr>
      <vt:lpstr>Случаи употребления:</vt:lpstr>
      <vt:lpstr>Случаи употребления:</vt:lpstr>
      <vt:lpstr>Случаи употребления:</vt:lpstr>
      <vt:lpstr>Сигналы the present simple tense</vt:lpstr>
      <vt:lpstr>Презентация PowerPoint</vt:lpstr>
      <vt:lpstr>Презентация PowerPoint</vt:lpstr>
      <vt:lpstr>Случаи употребления:</vt:lpstr>
      <vt:lpstr>Случаи употребления:</vt:lpstr>
      <vt:lpstr>Случаи употребления:</vt:lpstr>
      <vt:lpstr>Случаи употребления:</vt:lpstr>
      <vt:lpstr>Особые случаи употребления:</vt:lpstr>
      <vt:lpstr>Особые случаи употребления:</vt:lpstr>
      <vt:lpstr>Особые случаи употребления:</vt:lpstr>
      <vt:lpstr>Особые случаи употребления:</vt:lpstr>
      <vt:lpstr>Сигналы the present progressive tense</vt:lpstr>
      <vt:lpstr>Презентация PowerPoint</vt:lpstr>
      <vt:lpstr>Презентация PowerPoint</vt:lpstr>
      <vt:lpstr>Презентация PowerPoint</vt:lpstr>
      <vt:lpstr>Образование</vt:lpstr>
      <vt:lpstr>Случаи употребления:</vt:lpstr>
      <vt:lpstr>Случаи употребления:</vt:lpstr>
      <vt:lpstr>Случаи употребления:</vt:lpstr>
      <vt:lpstr>Случаи употребления:</vt:lpstr>
      <vt:lpstr>Сигналы the past simple tense</vt:lpstr>
      <vt:lpstr>Презентация PowerPoint</vt:lpstr>
      <vt:lpstr>Презентация PowerPoint</vt:lpstr>
      <vt:lpstr>Случаи употребления:</vt:lpstr>
      <vt:lpstr>Случаи употребления:</vt:lpstr>
      <vt:lpstr>Случаи употребления:</vt:lpstr>
      <vt:lpstr>Случаи употребления:</vt:lpstr>
      <vt:lpstr>Сигналы the past progressive tense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</dc:title>
  <dc:creator/>
  <cp:lastModifiedBy/>
  <cp:revision>1</cp:revision>
  <dcterms:created xsi:type="dcterms:W3CDTF">2020-08-31T14:54:57Z</dcterms:created>
  <dcterms:modified xsi:type="dcterms:W3CDTF">2022-10-02T13:46:46Z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