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D81F3F-18E2-42FC-9889-25D88CDAE8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25687E0-7667-4C41-9AE3-8E3F9D9277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E2CC6C4-ED2F-48C9-82A4-24D42D0C87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F8C09-4AD2-46A2-BDC0-339B52F9F87E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07CE724-8E8D-4E79-BA03-4AC650DA2B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428595D-596F-4000-B73E-F66D590BDE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15EA7-8D17-47B5-A57B-B3ECE60CC5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1121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83D7129-3A25-4AB5-9F4B-924F296568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8906481-2600-45D1-A099-A2CBFE901B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0D4824A-5CF8-48DF-ACD9-7FF00B45E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F8C09-4AD2-46A2-BDC0-339B52F9F87E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95A118C-C428-4198-AB61-4F95B090D4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F8C14FE-6F5D-4E72-8A15-7F4D700B9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15EA7-8D17-47B5-A57B-B3ECE60CC5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0657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F0B9E3BA-E2C7-4A36-BB74-2EACC1553CE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340E159-71E2-4E37-8F12-C7B8AEBD3E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7811220-D15A-4E37-B645-DCC04B4500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F8C09-4AD2-46A2-BDC0-339B52F9F87E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CFDEA75-1BB1-4D1A-A7D8-F08F721389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923CE45-E991-4614-A4DA-75992AA81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15EA7-8D17-47B5-A57B-B3ECE60CC5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53010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54FAF2-8B1A-421E-B2F3-A2B164CA3F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63B9A75-1251-4ED9-B89A-A802B8DC62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86ACA56-3A78-4A4E-9F12-F3F2F8446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F8C09-4AD2-46A2-BDC0-339B52F9F87E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96A8824-4AFB-4647-9937-03C7C3A0ED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8927E5A-19A9-418F-8761-2A91A94D47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15EA7-8D17-47B5-A57B-B3ECE60CC5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6843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170A62-D54E-47A5-A421-2692EA69E7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B035078-B117-4218-94F6-8818D7EAFC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C4113E4-3D46-43F8-A8DE-92B207A552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F8C09-4AD2-46A2-BDC0-339B52F9F87E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FFA2344-5780-4D85-B1FC-1BAB0F1C5D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A8A6623-2659-4CBF-A579-AFF0BACCB3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15EA7-8D17-47B5-A57B-B3ECE60CC5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4073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FB2D99-2418-4137-999A-B9F1056BBC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C6B594F-611E-4651-9392-58B37D7BCC4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D4846DC-6370-4226-9FA2-763AC8008C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EEB7E72-4E07-4CAE-BA13-EA07DD09D9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F8C09-4AD2-46A2-BDC0-339B52F9F87E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603F9C0-1E59-43F1-ABFD-6D79C8E136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421EAF9-C923-434E-A561-6E76F819B7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15EA7-8D17-47B5-A57B-B3ECE60CC5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88593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688D17B-F46D-4711-BC0B-24EEC77443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6E46EE6-D9A8-403D-99FF-377C893986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F11FA51-985A-4E63-B4E7-D73887F389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452C1647-81CD-4B71-A3FA-899720A140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F55F34C-39D0-4D1E-9F6A-5E666311286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05F69D44-9A81-4736-A198-211CA6500C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F8C09-4AD2-46A2-BDC0-339B52F9F87E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A8644668-4E73-4048-919A-E2EBCEA02A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A441A0AE-F39D-4AF8-8092-C340ED17B0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15EA7-8D17-47B5-A57B-B3ECE60CC5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65949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EB02E5-D983-44C3-BA11-B1A1DB15A5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C88FF748-78A8-4032-92CA-26C9ED9C48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F8C09-4AD2-46A2-BDC0-339B52F9F87E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006E8678-08A7-432F-9650-DFA78E650B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1A433851-B881-4629-8422-D25CADAC79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15EA7-8D17-47B5-A57B-B3ECE60CC5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03823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5EE33468-B85C-4AA5-8A59-728C8A6527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F8C09-4AD2-46A2-BDC0-339B52F9F87E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E45E006B-720B-4DFA-AC82-BA4756C467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64462CB1-D5A0-4D9B-B4CA-25A7882FB7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15EA7-8D17-47B5-A57B-B3ECE60CC5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1988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DACD5D-17E1-43A6-B0B3-D46241A3A0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0408E7E-4095-4C15-9BE5-B10D4775F0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5079EA6-2919-4F9E-A496-1FDAFEE58C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299082D-5138-44F2-AC96-11984EB40E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F8C09-4AD2-46A2-BDC0-339B52F9F87E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867E5E5-3487-4737-8BD7-65EB8F9D3D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2D7B844-0BA2-4D2F-8627-C4E714DB55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15EA7-8D17-47B5-A57B-B3ECE60CC5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9153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266AF9-ED5B-4724-A027-F62FBFF2DD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4B8FDC5B-F082-4D07-8641-C294C5AA626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5BBCFCD-DBC8-46EF-8F43-F3D088690B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7C3923D-3F50-4E97-90C1-A498F07707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F8C09-4AD2-46A2-BDC0-339B52F9F87E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B5D6E03-616F-4548-872B-1A64CDB89F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1F619F2-E81B-41D5-88CF-9520FE930A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15EA7-8D17-47B5-A57B-B3ECE60CC5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0730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985443-316F-4EBB-BFED-4F8A0AEDD4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C5CF95E-36E5-40E4-BC64-DD8ED260D2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03E27C6-B819-46B1-9CFE-2AD9A7D757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AF8C09-4AD2-46A2-BDC0-339B52F9F87E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D074BA7-17E2-4775-92C7-1BEF7DC38C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5211010-5F77-4D0F-B2BD-1397566850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B15EA7-8D17-47B5-A57B-B3ECE60CC5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3794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167B6C-DD56-4F58-BBE7-50DE5085CA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4"/>
            <a:ext cx="9144000" cy="1847080"/>
          </a:xfrm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ЕСТЕСТВЕННАЯ</a:t>
            </a:r>
            <a:br>
              <a:rPr lang="ru-RU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РАДИАЦИЯ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EC9099E-895F-453A-B354-B50D4F2865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176073"/>
            <a:ext cx="9144000" cy="1348033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2000" dirty="0"/>
              <a:t> </a:t>
            </a:r>
            <a:r>
              <a:rPr lang="ru-RU" dirty="0"/>
              <a:t>Алесин И.И., преподаватель-организатор ОБЖ МБОУ СОШ № 14 городского округа город Воронеж, кандидат философских наук.</a:t>
            </a:r>
          </a:p>
        </p:txBody>
      </p:sp>
    </p:spTree>
    <p:extLst>
      <p:ext uri="{BB962C8B-B14F-4D97-AF65-F5344CB8AC3E}">
        <p14:creationId xmlns:p14="http://schemas.microsoft.com/office/powerpoint/2010/main" val="42871504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73AFD12-888A-47BA-A4B1-40725185CF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55698"/>
            <a:ext cx="10515600" cy="832079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Что такое радиация?</a:t>
            </a:r>
          </a:p>
        </p:txBody>
      </p:sp>
      <p:pic>
        <p:nvPicPr>
          <p:cNvPr id="4" name="Picture 3" descr="C:\Users\KOTOV\Desktop\271159-alexfas01.jpg">
            <a:extLst>
              <a:ext uri="{FF2B5EF4-FFF2-40B4-BE49-F238E27FC236}">
                <a16:creationId xmlns:a16="http://schemas.microsoft.com/office/drawing/2014/main" id="{DDC4BC0E-07FC-4BE6-8058-EA04681B3C7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9621" y="1668544"/>
            <a:ext cx="3289953" cy="2394409"/>
          </a:xfrm>
          <a:prstGeom prst="rect">
            <a:avLst/>
          </a:prstGeom>
          <a:noFill/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7CA8795D-9C84-4020-85FB-06516A2789CA}"/>
              </a:ext>
            </a:extLst>
          </p:cNvPr>
          <p:cNvSpPr/>
          <p:nvPr/>
        </p:nvSpPr>
        <p:spPr>
          <a:xfrm>
            <a:off x="3968685" y="1414021"/>
            <a:ext cx="7723694" cy="483209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2800" dirty="0"/>
              <a:t>В самом широком смысле слова, </a:t>
            </a:r>
            <a:r>
              <a:rPr lang="ru-RU" sz="2800" b="1" dirty="0"/>
              <a:t>радиация</a:t>
            </a:r>
            <a:r>
              <a:rPr lang="ru-RU" sz="2800" dirty="0"/>
              <a:t>— это процесс распространения энергии в пространстве в форме различных волн и частиц. Сюда можно отнести: инфракрасное (тепловое), ультрафиолетовое, видимое световое излучение, а также различные типы ионизирующего излучения. Наибольший интерес с точки зрения здоровья и безопасности жизнедеятельности представляет ионизирующая радиация, т.е. виды излучений, способные вызывать ионизацию вещества, на которое они воздействуют.</a:t>
            </a:r>
          </a:p>
        </p:txBody>
      </p:sp>
    </p:spTree>
    <p:extLst>
      <p:ext uri="{BB962C8B-B14F-4D97-AF65-F5344CB8AC3E}">
        <p14:creationId xmlns:p14="http://schemas.microsoft.com/office/powerpoint/2010/main" val="15869962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5C4321-1418-458C-9094-065FE8634B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79213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Источники естественной радиации.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31E6248-E999-462E-86C6-B91AD7850E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1155"/>
            <a:ext cx="10515600" cy="5031720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85000" lnSpcReduction="10000"/>
          </a:bodyPr>
          <a:lstStyle/>
          <a:p>
            <a:pPr algn="just"/>
            <a:r>
              <a:rPr lang="ru-RU" dirty="0"/>
              <a:t>В окружающей нас обстановке, вне зависимости от того, городская она или сельская, имеются естественные источники радиации. Как правило, ионизирующее излучение естественного происхождения редко представляет опасность для человека, его значения обычно находятся в пределах допустимой нормы. Естественной радиоактивностью обладает почва, вода, атмосфера, некоторые продукты и вещи, многие космические объекты. Первоисточником естественной радиации во многих случаях служит излучение Солнца и энергия распада некоторых элементов земной </a:t>
            </a:r>
            <a:r>
              <a:rPr lang="ru-RU" dirty="0" err="1"/>
              <a:t>коры</a:t>
            </a:r>
            <a:r>
              <a:rPr lang="ru-RU" dirty="0"/>
              <a:t>. Естественной радиоактивностью обладает даже сам человек. Источником радиационного излучения может быть здание, стройматериалы, предметы обихода, в которые входят вещества с нестабильными атомными ядрами. Стоит отметить, что естественный уровень радиации не везде одинаков. Так в некоторых городах, расположенных высоко в горах, уровень радиации превышает таковой на высоте мирового океана почти в пять раз. Также есть зоны земной поверхности, где радиация ощутимо выше за счет расположения в недрах земли радиоактивных веществ.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97032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0E6FF0-1757-43C8-AD36-113FAD88E3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55698"/>
            <a:ext cx="10515600" cy="624689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Космическое излучение и солнечная радиация</a:t>
            </a:r>
          </a:p>
        </p:txBody>
      </p:sp>
      <p:pic>
        <p:nvPicPr>
          <p:cNvPr id="4" name="Picture 4" descr="C:\Users\KOTOV\Desktop\maxresdefault 1.jpg">
            <a:extLst>
              <a:ext uri="{FF2B5EF4-FFF2-40B4-BE49-F238E27FC236}">
                <a16:creationId xmlns:a16="http://schemas.microsoft.com/office/drawing/2014/main" id="{B206EBD5-4EB9-4940-9753-6F9BC990F0F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38201" y="1197205"/>
            <a:ext cx="3762080" cy="3157980"/>
          </a:xfrm>
          <a:prstGeom prst="rect">
            <a:avLst/>
          </a:prstGeom>
          <a:noFill/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2EC0EEDB-E968-46DC-9147-2A3C2725CDC4}"/>
              </a:ext>
            </a:extLst>
          </p:cNvPr>
          <p:cNvSpPr/>
          <p:nvPr/>
        </p:nvSpPr>
        <p:spPr>
          <a:xfrm>
            <a:off x="4779390" y="1197205"/>
            <a:ext cx="6683604" cy="569386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2800" dirty="0"/>
              <a:t>Это источники колоссальной мощности, которые в мгновение ока могут уничтожить и Землю, и всё живое на ней. К счастью, от этого вида радиации у нас есть надёжный защитник — атмосфера. Впрочем, интенсивная человеческая деятельность приводит к появлению озоновых дыр и истончению естественной оболочки, поэтому в любом случае следует избегать воздействия прямых солнечных лучей. Интенсивность влияния космического излучения зависит от высоты над уровнем моря и широты.</a:t>
            </a:r>
          </a:p>
        </p:txBody>
      </p:sp>
    </p:spTree>
    <p:extLst>
      <p:ext uri="{BB962C8B-B14F-4D97-AF65-F5344CB8AC3E}">
        <p14:creationId xmlns:p14="http://schemas.microsoft.com/office/powerpoint/2010/main" val="19598616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BFD690-FC9D-4899-B033-86A19FDF6F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37811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Радиоактивное излучение земной </a:t>
            </a:r>
            <a:r>
              <a:rPr lang="ru-RU" sz="2800" b="1" dirty="0" err="1">
                <a:solidFill>
                  <a:srgbClr val="FF0000"/>
                </a:solidFill>
              </a:rPr>
              <a:t>коры</a:t>
            </a:r>
            <a:r>
              <a:rPr lang="ru-RU" sz="2800" b="1" dirty="0">
                <a:solidFill>
                  <a:srgbClr val="FF0000"/>
                </a:solidFill>
              </a:rPr>
              <a:t>.</a:t>
            </a:r>
          </a:p>
        </p:txBody>
      </p:sp>
      <p:pic>
        <p:nvPicPr>
          <p:cNvPr id="4" name="Picture 3" descr="C:\Users\KOTOV\Desktop\применение-дозиметра-radex-2.jpg">
            <a:extLst>
              <a:ext uri="{FF2B5EF4-FFF2-40B4-BE49-F238E27FC236}">
                <a16:creationId xmlns:a16="http://schemas.microsoft.com/office/drawing/2014/main" id="{E837B7D3-EE2E-47B7-8A3F-93AD0B4A32C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2046" y="1410494"/>
            <a:ext cx="2931735" cy="4123040"/>
          </a:xfrm>
          <a:prstGeom prst="rect">
            <a:avLst/>
          </a:prstGeom>
          <a:noFill/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A128F84E-79DB-40D5-8E2F-12EC5F84CB13}"/>
              </a:ext>
            </a:extLst>
          </p:cNvPr>
          <p:cNvSpPr/>
          <p:nvPr/>
        </p:nvSpPr>
        <p:spPr>
          <a:xfrm>
            <a:off x="4364610" y="1410494"/>
            <a:ext cx="6989190" cy="526297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2400" dirty="0"/>
              <a:t>Помимо космического излучения радиоактивна и сама наша планета. В её поверхности содержится много минералов, хранящих следы радиоактивного прошлого Земли: гранит, глинозём и т.п. Сами по себе они представляют опасность лишь вблизи месторождений, однако человеческая деятельность ведёт к тому, что радиоактивные частицы попадают в наши дома в виде стройматериалов, в атмосферу после сжигания угля, на участок в виде фосфорных удобрений, а затем и к нам на стол в виде продуктов питания. Известно, что в кирпичном или панельном доме уровень радиации может быть в несколько раз выше, чем естественный фон данной местности</a:t>
            </a:r>
          </a:p>
        </p:txBody>
      </p:sp>
    </p:spTree>
    <p:extLst>
      <p:ext uri="{BB962C8B-B14F-4D97-AF65-F5344CB8AC3E}">
        <p14:creationId xmlns:p14="http://schemas.microsoft.com/office/powerpoint/2010/main" val="12123437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E1515D-DB60-4184-B262-675BAC014C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86602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Радон</a:t>
            </a:r>
          </a:p>
        </p:txBody>
      </p:sp>
      <p:pic>
        <p:nvPicPr>
          <p:cNvPr id="4" name="Picture 5" descr="C:\Users\KOTOV\Desktop\img13.jpg">
            <a:extLst>
              <a:ext uri="{FF2B5EF4-FFF2-40B4-BE49-F238E27FC236}">
                <a16:creationId xmlns:a16="http://schemas.microsoft.com/office/drawing/2014/main" id="{5B283300-2D98-443C-90B7-7B97405DA95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69304" y="1592853"/>
            <a:ext cx="4308049" cy="4732531"/>
          </a:xfrm>
          <a:prstGeom prst="rect">
            <a:avLst/>
          </a:prstGeom>
          <a:noFill/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BF8C5EF4-E176-4A26-A203-68AD124DA286}"/>
              </a:ext>
            </a:extLst>
          </p:cNvPr>
          <p:cNvSpPr/>
          <p:nvPr/>
        </p:nvSpPr>
        <p:spPr>
          <a:xfrm>
            <a:off x="5439266" y="1527142"/>
            <a:ext cx="6495068" cy="452431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2400" dirty="0"/>
              <a:t>Лишь недавно учёные поняли, что наиболее весомым из всех источников радиации является невидимый, не имеющий вкуса и запаха тяжёлый газ (в 7,5 раза тяжелее воздуха) радон. Источник поступления радона в жилые помещения представляют собой вода и природный газ. Концентрация радона в обычно используемой воде чрезвычайно мала, но вода из некоторых источников, особенно из глубоких колодцев или артезианских скважин, содержит много радона. Радон проникает также в природный газ.</a:t>
            </a:r>
          </a:p>
        </p:txBody>
      </p:sp>
    </p:spTree>
    <p:extLst>
      <p:ext uri="{BB962C8B-B14F-4D97-AF65-F5344CB8AC3E}">
        <p14:creationId xmlns:p14="http://schemas.microsoft.com/office/powerpoint/2010/main" val="681250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5810E75B-A01D-4969-AF95-6DA3599A2F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52107"/>
            <a:ext cx="10515600" cy="5224856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sz="4400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ru-RU" sz="4400" dirty="0">
                <a:solidFill>
                  <a:srgbClr val="FF0000"/>
                </a:solidFill>
              </a:rPr>
              <a:t>С п а с и б о    з а    в н и м а н и е.</a:t>
            </a:r>
          </a:p>
        </p:txBody>
      </p:sp>
    </p:spTree>
    <p:extLst>
      <p:ext uri="{BB962C8B-B14F-4D97-AF65-F5344CB8AC3E}">
        <p14:creationId xmlns:p14="http://schemas.microsoft.com/office/powerpoint/2010/main" val="319282323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548</Words>
  <Application>Microsoft Office PowerPoint</Application>
  <PresentationFormat>Широкоэкранный</PresentationFormat>
  <Paragraphs>16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Тема Office</vt:lpstr>
      <vt:lpstr>ЕСТЕСТВЕННАЯ РАДИАЦИЯ</vt:lpstr>
      <vt:lpstr>Что такое радиация?</vt:lpstr>
      <vt:lpstr>Источники естественной радиации.</vt:lpstr>
      <vt:lpstr>Космическое излучение и солнечная радиация</vt:lpstr>
      <vt:lpstr>Радиоактивное излучение земной коры.</vt:lpstr>
      <vt:lpstr>Радон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ЕСТЕСТВЕННАЯ РАДИАЦИЯ</dc:title>
  <dc:creator>Игорь Алесин</dc:creator>
  <cp:lastModifiedBy>Игорь Алесин</cp:lastModifiedBy>
  <cp:revision>17</cp:revision>
  <dcterms:created xsi:type="dcterms:W3CDTF">2022-10-02T13:14:21Z</dcterms:created>
  <dcterms:modified xsi:type="dcterms:W3CDTF">2022-10-02T13:48:14Z</dcterms:modified>
</cp:coreProperties>
</file>