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4" autoAdjust="0"/>
    <p:restoredTop sz="94637" autoAdjust="0"/>
  </p:normalViewPr>
  <p:slideViewPr>
    <p:cSldViewPr>
      <p:cViewPr>
        <p:scale>
          <a:sx n="80" d="100"/>
          <a:sy n="80" d="100"/>
        </p:scale>
        <p:origin x="-117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581400"/>
            <a:ext cx="7851648" cy="762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Слово и предложение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s://i.pinimg.com/originals/0a/14/fc/0a14fc4f4e4ba7a9841d19c7f0f82d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648200"/>
            <a:ext cx="1447800" cy="1940052"/>
          </a:xfrm>
          <a:prstGeom prst="rect">
            <a:avLst/>
          </a:prstGeom>
          <a:noFill/>
        </p:spPr>
      </p:pic>
      <p:pic>
        <p:nvPicPr>
          <p:cNvPr id="13318" name="Picture 6" descr="https://avatars.mds.yandex.net/get-pdb/402117/34f37026-e071-4345-9ef0-106ade37564d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-152400"/>
            <a:ext cx="4648200" cy="266587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2590800"/>
            <a:ext cx="8534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класс. УМК «Школа России» Обучение грамоте.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Урок 3.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Русская народная сказка «Репка»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giperskidka.ru/assets/images/m/3599/216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999" y="1295400"/>
            <a:ext cx="5257801" cy="5257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56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Посадил дед репку.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Посадил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дед,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репку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8674" name="Picture 2" descr="https://i.pinimg.com/736x/4b/be/5e/4bbe5ef4b0cad59e6b1b80e2946dbc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914400"/>
            <a:ext cx="2667000" cy="382321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Предложение состоит из слов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0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4648200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Посадил   дед    репку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7526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Предложение можно записать в виде схемы.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35814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4724400"/>
            <a:ext cx="1295400" cy="914400"/>
          </a:xfrm>
          <a:prstGeom prst="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72200" y="4724400"/>
            <a:ext cx="2133600" cy="914400"/>
          </a:xfrm>
          <a:prstGeom prst="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989806" y="4267994"/>
            <a:ext cx="2972594" cy="1370806"/>
            <a:chOff x="989806" y="4267994"/>
            <a:chExt cx="2972594" cy="1370806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990600" y="4724400"/>
              <a:ext cx="2971800" cy="914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685800" y="4572000"/>
              <a:ext cx="609600" cy="1588"/>
            </a:xfrm>
            <a:prstGeom prst="line">
              <a:avLst/>
            </a:prstGeom>
            <a:ln w="349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200" dirty="0" smtClean="0">
                <a:latin typeface="Times New Roman" pitchFamily="18" charset="0"/>
                <a:cs typeface="Times New Roman" pitchFamily="18" charset="0"/>
              </a:rPr>
              <a:t>Выросла   репка   большая .</a:t>
            </a:r>
          </a:p>
          <a:p>
            <a:pPr>
              <a:lnSpc>
                <a:spcPct val="150000"/>
              </a:lnSpc>
            </a:pPr>
            <a:r>
              <a:rPr lang="ru-RU" sz="4400" spc="200" dirty="0" smtClean="0">
                <a:latin typeface="Times New Roman" pitchFamily="18" charset="0"/>
                <a:cs typeface="Times New Roman" pitchFamily="18" charset="0"/>
              </a:rPr>
              <a:t> Позвал   дед   бабку .</a:t>
            </a:r>
          </a:p>
          <a:p>
            <a:pPr>
              <a:lnSpc>
                <a:spcPct val="150000"/>
              </a:lnSpc>
            </a:pPr>
            <a:r>
              <a:rPr lang="ru-RU" sz="4400" spc="200" dirty="0" smtClean="0">
                <a:latin typeface="Times New Roman" pitchFamily="18" charset="0"/>
                <a:cs typeface="Times New Roman" pitchFamily="18" charset="0"/>
              </a:rPr>
              <a:t> Позвала   бабка   внучку .</a:t>
            </a:r>
          </a:p>
          <a:p>
            <a:pPr>
              <a:lnSpc>
                <a:spcPct val="150000"/>
              </a:lnSpc>
            </a:pPr>
            <a:r>
              <a:rPr lang="ru-RU" sz="4400" spc="200" dirty="0" smtClean="0">
                <a:latin typeface="Times New Roman" pitchFamily="18" charset="0"/>
                <a:cs typeface="Times New Roman" pitchFamily="18" charset="0"/>
              </a:rPr>
              <a:t> Позвала   внучка   Жучку .</a:t>
            </a:r>
          </a:p>
          <a:p>
            <a:pPr>
              <a:lnSpc>
                <a:spcPct val="150000"/>
              </a:lnSpc>
            </a:pPr>
            <a:r>
              <a:rPr lang="ru-RU" sz="4400" spc="200" dirty="0" smtClean="0">
                <a:latin typeface="Times New Roman" pitchFamily="18" charset="0"/>
                <a:cs typeface="Times New Roman" pitchFamily="18" charset="0"/>
              </a:rPr>
              <a:t> Позвала   Жучка   кошку .</a:t>
            </a:r>
          </a:p>
          <a:p>
            <a:pPr>
              <a:lnSpc>
                <a:spcPct val="150000"/>
              </a:lnSpc>
            </a:pPr>
            <a:r>
              <a:rPr lang="ru-RU" sz="4400" spc="200" dirty="0" smtClean="0">
                <a:latin typeface="Times New Roman" pitchFamily="18" charset="0"/>
                <a:cs typeface="Times New Roman" pitchFamily="18" charset="0"/>
              </a:rPr>
              <a:t> Позвала   кошка   мышку .</a:t>
            </a:r>
            <a:endParaRPr lang="ru-RU" sz="4400" spc="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914400" y="533400"/>
            <a:ext cx="6553200" cy="838200"/>
            <a:chOff x="914400" y="533400"/>
            <a:chExt cx="6553200" cy="83820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914400" y="533400"/>
              <a:ext cx="2209800" cy="837406"/>
              <a:chOff x="989806" y="4267994"/>
              <a:chExt cx="2972594" cy="1370806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990600" y="4724400"/>
                <a:ext cx="2971800" cy="914400"/>
              </a:xfrm>
              <a:prstGeom prst="rect">
                <a:avLst/>
              </a:prstGeom>
              <a:noFill/>
              <a:ln w="412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" name="Прямая соединительная линия 6"/>
              <p:cNvCxnSpPr/>
              <p:nvPr/>
            </p:nvCxnSpPr>
            <p:spPr>
              <a:xfrm rot="5400000">
                <a:off x="685800" y="4572000"/>
                <a:ext cx="609600" cy="1588"/>
              </a:xfrm>
              <a:prstGeom prst="line">
                <a:avLst/>
              </a:prstGeom>
              <a:ln w="349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Прямоугольник 22"/>
            <p:cNvSpPr/>
            <p:nvPr/>
          </p:nvSpPr>
          <p:spPr>
            <a:xfrm>
              <a:off x="3505200" y="838200"/>
              <a:ext cx="14478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334000" y="838200"/>
              <a:ext cx="21336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914400" y="1447800"/>
            <a:ext cx="4953000" cy="838200"/>
            <a:chOff x="914400" y="1447800"/>
            <a:chExt cx="4953000" cy="8382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914400" y="1447800"/>
              <a:ext cx="1905000" cy="838200"/>
              <a:chOff x="989806" y="4267994"/>
              <a:chExt cx="2972594" cy="1370806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990600" y="4724400"/>
                <a:ext cx="2971800" cy="914400"/>
              </a:xfrm>
              <a:prstGeom prst="rect">
                <a:avLst/>
              </a:prstGeom>
              <a:noFill/>
              <a:ln w="412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685800" y="4572000"/>
                <a:ext cx="609600" cy="1588"/>
              </a:xfrm>
              <a:prstGeom prst="line">
                <a:avLst/>
              </a:prstGeom>
              <a:ln w="349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Прямоугольник 23"/>
            <p:cNvSpPr/>
            <p:nvPr/>
          </p:nvSpPr>
          <p:spPr>
            <a:xfrm>
              <a:off x="3048000" y="1752600"/>
              <a:ext cx="10668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343400" y="1752600"/>
              <a:ext cx="15240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914400" y="2438400"/>
            <a:ext cx="6096000" cy="838200"/>
            <a:chOff x="914400" y="2438400"/>
            <a:chExt cx="6096000" cy="838200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914400" y="2438400"/>
              <a:ext cx="2133600" cy="837406"/>
              <a:chOff x="989806" y="4267994"/>
              <a:chExt cx="2972594" cy="1370806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990600" y="4724400"/>
                <a:ext cx="2971800" cy="914400"/>
              </a:xfrm>
              <a:prstGeom prst="rect">
                <a:avLst/>
              </a:prstGeom>
              <a:noFill/>
              <a:ln w="412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685800" y="4572000"/>
                <a:ext cx="609600" cy="1588"/>
              </a:xfrm>
              <a:prstGeom prst="line">
                <a:avLst/>
              </a:prstGeom>
              <a:ln w="349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Прямоугольник 24"/>
            <p:cNvSpPr/>
            <p:nvPr/>
          </p:nvSpPr>
          <p:spPr>
            <a:xfrm>
              <a:off x="3429000" y="2743200"/>
              <a:ext cx="14478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181600" y="2743200"/>
              <a:ext cx="18288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914400" y="3352800"/>
            <a:ext cx="6324600" cy="838200"/>
            <a:chOff x="914400" y="3352800"/>
            <a:chExt cx="6324600" cy="838200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914400" y="3352800"/>
              <a:ext cx="2133600" cy="837406"/>
              <a:chOff x="989806" y="4267994"/>
              <a:chExt cx="2972594" cy="1370806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990600" y="4724400"/>
                <a:ext cx="2971800" cy="914400"/>
              </a:xfrm>
              <a:prstGeom prst="rect">
                <a:avLst/>
              </a:prstGeom>
              <a:noFill/>
              <a:ln w="412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rot="5400000">
                <a:off x="685800" y="4572000"/>
                <a:ext cx="609600" cy="1588"/>
              </a:xfrm>
              <a:prstGeom prst="line">
                <a:avLst/>
              </a:prstGeom>
              <a:ln w="349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Прямоугольник 25"/>
            <p:cNvSpPr/>
            <p:nvPr/>
          </p:nvSpPr>
          <p:spPr>
            <a:xfrm>
              <a:off x="3352800" y="3657600"/>
              <a:ext cx="17526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410200" y="3657600"/>
              <a:ext cx="18288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914400" y="4267200"/>
            <a:ext cx="6096000" cy="838200"/>
            <a:chOff x="914400" y="4267200"/>
            <a:chExt cx="6096000" cy="838200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914400" y="4267200"/>
              <a:ext cx="2133600" cy="837406"/>
              <a:chOff x="989806" y="4267994"/>
              <a:chExt cx="2972594" cy="1370806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990600" y="4724400"/>
                <a:ext cx="2971800" cy="914400"/>
              </a:xfrm>
              <a:prstGeom prst="rect">
                <a:avLst/>
              </a:prstGeom>
              <a:noFill/>
              <a:ln w="412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" name="Прямая соединительная линия 18"/>
              <p:cNvCxnSpPr/>
              <p:nvPr/>
            </p:nvCxnSpPr>
            <p:spPr>
              <a:xfrm rot="5400000">
                <a:off x="685800" y="4572000"/>
                <a:ext cx="609600" cy="1588"/>
              </a:xfrm>
              <a:prstGeom prst="line">
                <a:avLst/>
              </a:prstGeom>
              <a:ln w="349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Прямоугольник 26"/>
            <p:cNvSpPr/>
            <p:nvPr/>
          </p:nvSpPr>
          <p:spPr>
            <a:xfrm>
              <a:off x="3352800" y="4572000"/>
              <a:ext cx="16764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57800" y="4572000"/>
              <a:ext cx="17526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914400" y="5257800"/>
            <a:ext cx="6172200" cy="838200"/>
            <a:chOff x="914400" y="5257800"/>
            <a:chExt cx="6172200" cy="838200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914400" y="5257800"/>
              <a:ext cx="2133600" cy="837406"/>
              <a:chOff x="989806" y="4267994"/>
              <a:chExt cx="2972594" cy="1370806"/>
            </a:xfrm>
          </p:grpSpPr>
          <p:sp>
            <p:nvSpPr>
              <p:cNvPr id="21" name="Прямоугольник 20"/>
              <p:cNvSpPr/>
              <p:nvPr/>
            </p:nvSpPr>
            <p:spPr>
              <a:xfrm>
                <a:off x="990600" y="4724400"/>
                <a:ext cx="2971800" cy="914400"/>
              </a:xfrm>
              <a:prstGeom prst="rect">
                <a:avLst/>
              </a:prstGeom>
              <a:noFill/>
              <a:ln w="412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685800" y="4572000"/>
                <a:ext cx="609600" cy="1588"/>
              </a:xfrm>
              <a:prstGeom prst="line">
                <a:avLst/>
              </a:prstGeom>
              <a:ln w="349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Прямоугольник 27"/>
            <p:cNvSpPr/>
            <p:nvPr/>
          </p:nvSpPr>
          <p:spPr>
            <a:xfrm>
              <a:off x="3352800" y="5562600"/>
              <a:ext cx="16764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257800" y="5562600"/>
              <a:ext cx="1828800" cy="533400"/>
            </a:xfrm>
            <a:prstGeom prst="rect">
              <a:avLst/>
            </a:prstGeom>
            <a:no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cdn.fishki.net/upload/post/2017/05/19/2294177/3d6e55cd561fc9be76ba70340fc84e4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43000" y="762000"/>
            <a:ext cx="70866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b1.culture.ru/c/6633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7924800" cy="528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героев сказки «Теремок»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0"/>
            <a:ext cx="8229600" cy="1143000"/>
          </a:xfrm>
        </p:spPr>
        <p:txBody>
          <a:bodyPr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94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Тема: Слово и предложение </vt:lpstr>
      <vt:lpstr>Слайд 2</vt:lpstr>
      <vt:lpstr>Слайд 3</vt:lpstr>
      <vt:lpstr>Предложение состоит из слов</vt:lpstr>
      <vt:lpstr>Слайд 5</vt:lpstr>
      <vt:lpstr>Слайд 6</vt:lpstr>
      <vt:lpstr>Слайд 7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Слово и предложения </dc:title>
  <dc:creator>111</dc:creator>
  <cp:lastModifiedBy>Admin</cp:lastModifiedBy>
  <cp:revision>16</cp:revision>
  <dcterms:created xsi:type="dcterms:W3CDTF">2019-08-03T11:23:22Z</dcterms:created>
  <dcterms:modified xsi:type="dcterms:W3CDTF">2022-09-05T14:53:40Z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642692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