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261" r:id="rId5"/>
    <p:sldId id="262" r:id="rId6"/>
    <p:sldId id="263" r:id="rId7"/>
    <p:sldId id="259" r:id="rId8"/>
    <p:sldId id="260" r:id="rId9"/>
    <p:sldId id="264" r:id="rId10"/>
    <p:sldId id="265" r:id="rId11"/>
    <p:sldId id="266" r:id="rId12"/>
    <p:sldId id="270" r:id="rId13"/>
    <p:sldId id="267" r:id="rId14"/>
    <p:sldId id="268" r:id="rId15"/>
    <p:sldId id="271" r:id="rId16"/>
    <p:sldId id="272" r:id="rId17"/>
    <p:sldId id="273" r:id="rId1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A585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3" d="100"/>
          <a:sy n="63" d="100"/>
        </p:scale>
        <p:origin x="306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9C7CB9-5F4E-44A4-9532-C9D4C0AB9059}" type="datetimeFigureOut">
              <a:rPr lang="ru-RU" smtClean="0"/>
              <a:t>02.10.2022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1C2A86-7AC6-4B40-BFD4-F35735D6BD3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427156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9C7CB9-5F4E-44A4-9532-C9D4C0AB9059}" type="datetimeFigureOut">
              <a:rPr lang="ru-RU" smtClean="0"/>
              <a:t>02.10.2022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1C2A86-7AC6-4B40-BFD4-F35735D6BD3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37287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9C7CB9-5F4E-44A4-9532-C9D4C0AB9059}" type="datetimeFigureOut">
              <a:rPr lang="ru-RU" smtClean="0"/>
              <a:t>02.10.2022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1C2A86-7AC6-4B40-BFD4-F35735D6BD3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408903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9C7CB9-5F4E-44A4-9532-C9D4C0AB9059}" type="datetimeFigureOut">
              <a:rPr lang="ru-RU" smtClean="0"/>
              <a:t>02.10.2022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1C2A86-7AC6-4B40-BFD4-F35735D6BD3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454326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9C7CB9-5F4E-44A4-9532-C9D4C0AB9059}" type="datetimeFigureOut">
              <a:rPr lang="ru-RU" smtClean="0"/>
              <a:t>02.10.2022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1C2A86-7AC6-4B40-BFD4-F35735D6BD3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93716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9C7CB9-5F4E-44A4-9532-C9D4C0AB9059}" type="datetimeFigureOut">
              <a:rPr lang="ru-RU" smtClean="0"/>
              <a:t>02.10.2022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1C2A86-7AC6-4B40-BFD4-F35735D6BD3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261834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9C7CB9-5F4E-44A4-9532-C9D4C0AB9059}" type="datetimeFigureOut">
              <a:rPr lang="ru-RU" smtClean="0"/>
              <a:t>02.10.2022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1C2A86-7AC6-4B40-BFD4-F35735D6BD3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257122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9C7CB9-5F4E-44A4-9532-C9D4C0AB9059}" type="datetimeFigureOut">
              <a:rPr lang="ru-RU" smtClean="0"/>
              <a:t>02.10.2022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1C2A86-7AC6-4B40-BFD4-F35735D6BD3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47629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9C7CB9-5F4E-44A4-9532-C9D4C0AB9059}" type="datetimeFigureOut">
              <a:rPr lang="ru-RU" smtClean="0"/>
              <a:t>02.10.2022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1C2A86-7AC6-4B40-BFD4-F35735D6BD3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337496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9C7CB9-5F4E-44A4-9532-C9D4C0AB9059}" type="datetimeFigureOut">
              <a:rPr lang="ru-RU" smtClean="0"/>
              <a:t>02.10.2022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1C2A86-7AC6-4B40-BFD4-F35735D6BD3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963541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9C7CB9-5F4E-44A4-9532-C9D4C0AB9059}" type="datetimeFigureOut">
              <a:rPr lang="ru-RU" smtClean="0"/>
              <a:t>02.10.2022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1C2A86-7AC6-4B40-BFD4-F35735D6BD3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64556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69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9C7CB9-5F4E-44A4-9532-C9D4C0AB9059}" type="datetimeFigureOut">
              <a:rPr lang="ru-RU" smtClean="0"/>
              <a:t>02.10.2022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1C2A86-7AC6-4B40-BFD4-F35735D6BD3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24108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gif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34.gi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6" Type="http://schemas.microsoft.com/office/2007/relationships/hdphoto" Target="../media/hdphoto2.wdp"/><Relationship Id="rId5" Type="http://schemas.openxmlformats.org/officeDocument/2006/relationships/image" Target="../media/image10.png"/><Relationship Id="rId4" Type="http://schemas.microsoft.com/office/2007/relationships/hdphoto" Target="../media/hdphoto1.wd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67853" y="866274"/>
            <a:ext cx="9256467" cy="2429612"/>
          </a:xfrm>
        </p:spPr>
        <p:txBody>
          <a:bodyPr>
            <a:normAutofit/>
          </a:bodyPr>
          <a:lstStyle/>
          <a:p>
            <a:r>
              <a:rPr lang="ru-RU" b="1" dirty="0">
                <a:solidFill>
                  <a:schemeClr val="bg1"/>
                </a:solidFill>
              </a:rPr>
              <a:t>Правила сервировки стола </a:t>
            </a:r>
            <a:r>
              <a:rPr lang="ru-RU" b="1">
                <a:solidFill>
                  <a:schemeClr val="bg1"/>
                </a:solidFill>
              </a:rPr>
              <a:t>и </a:t>
            </a:r>
            <a:r>
              <a:rPr lang="ru-RU" b="1" smtClean="0">
                <a:solidFill>
                  <a:schemeClr val="bg1"/>
                </a:solidFill>
              </a:rPr>
              <a:t> </a:t>
            </a:r>
            <a:r>
              <a:rPr lang="ru-RU" b="1" dirty="0">
                <a:solidFill>
                  <a:schemeClr val="bg1"/>
                </a:solidFill>
              </a:rPr>
              <a:t>подачи холодных напитков. </a:t>
            </a:r>
          </a:p>
        </p:txBody>
      </p:sp>
      <p:pic>
        <p:nvPicPr>
          <p:cNvPr id="4098" name="Picture 2" descr="https://kartinkin.net/uploads/posts/2021-07/1627154833_11-kartinkin-com-p-kholodnie-napitki-fon-krasivo-1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97106" y="3715829"/>
            <a:ext cx="4290141" cy="280891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4104" name="Picture 8" descr="https://img1.picmix.com/output/stamp/normal/4/5/7/3/263754_741fb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16865" y="-197653"/>
            <a:ext cx="5501685" cy="50343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8" descr="https://img1.picmix.com/output/stamp/normal/4/5/7/3/263754_741fb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7199532" y="2081080"/>
            <a:ext cx="5501685" cy="50343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12280448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61950" y="171451"/>
            <a:ext cx="10515600" cy="2057400"/>
          </a:xfrm>
          <a:solidFill>
            <a:srgbClr val="4A585F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ts val="1000"/>
              </a:spcBef>
              <a:buFont typeface="Arial" panose="020B0604020202020204" pitchFamily="34" charset="0"/>
            </a:pPr>
            <a:r>
              <a:rPr lang="ru-RU" sz="4000" b="1" dirty="0" smtClean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Кофе </a:t>
            </a:r>
            <a:r>
              <a:rPr lang="ru-RU" sz="4000" b="1" dirty="0" err="1" smtClean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гляссе</a:t>
            </a:r>
            <a:r>
              <a:rPr lang="ru-RU" sz="4000" b="1" dirty="0" smtClean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 подают в стакане </a:t>
            </a:r>
            <a:r>
              <a:rPr lang="ru-RU" sz="4000" b="1" dirty="0" err="1">
                <a:solidFill>
                  <a:schemeClr val="bg1"/>
                </a:solidFill>
                <a:latin typeface="+mn-lt"/>
                <a:ea typeface="+mn-ea"/>
                <a:cs typeface="+mn-cs"/>
              </a:rPr>
              <a:t>Айриш</a:t>
            </a:r>
            <a:r>
              <a:rPr lang="ru-RU" sz="4000" b="1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-кофе: Стакан на небольшой ножке из жаропрочного стекла. Оптимальный объем составляет 180-200 мл. </a:t>
            </a:r>
          </a:p>
        </p:txBody>
      </p:sp>
      <p:pic>
        <p:nvPicPr>
          <p:cNvPr id="10242" name="Picture 2" descr="https://i.pinimg.com/originals/f6/07/b4/f607b4f35d6dfae60486cc4e3a863e8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05650" y="2506430"/>
            <a:ext cx="2933700" cy="43515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4" name="Picture 4" descr="https://mircocktails.ru/wp-content/uploads/2019/02/bokal-dlya-kofe-17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2857489"/>
            <a:ext cx="4366339" cy="40005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09785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60879" y="256723"/>
            <a:ext cx="10515600" cy="2057400"/>
          </a:xfrm>
          <a:solidFill>
            <a:srgbClr val="4A585F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/>
          <a:p>
            <a:r>
              <a:rPr lang="ru-RU" sz="4000" dirty="0" smtClean="0">
                <a:solidFill>
                  <a:schemeClr val="bg1"/>
                </a:solidFill>
              </a:rPr>
              <a:t>Стакан </a:t>
            </a:r>
            <a:r>
              <a:rPr lang="ru-RU" sz="4000" dirty="0" err="1" smtClean="0">
                <a:solidFill>
                  <a:schemeClr val="bg1"/>
                </a:solidFill>
              </a:rPr>
              <a:t>Фраппе</a:t>
            </a:r>
            <a:r>
              <a:rPr lang="ru-RU" sz="4000" dirty="0" smtClean="0">
                <a:solidFill>
                  <a:schemeClr val="bg1"/>
                </a:solidFill>
              </a:rPr>
              <a:t>: Стакан в форме тюльпана для подачи холодных, густых, кофейных коктейлей. Оптимальный объем составляет 160-250 мл.</a:t>
            </a:r>
          </a:p>
        </p:txBody>
      </p:sp>
      <p:pic>
        <p:nvPicPr>
          <p:cNvPr id="13314" name="Picture 2" descr="https://avatars.mds.yandex.net/i?id=7a8b8cf59883a3dfa71587d6ab54cbf5-5468635-images-thumbs&amp;n=1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719"/>
          <a:stretch/>
        </p:blipFill>
        <p:spPr bwMode="auto">
          <a:xfrm>
            <a:off x="4073979" y="2463308"/>
            <a:ext cx="3886200" cy="427847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0980949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prestig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1050" y="152400"/>
            <a:ext cx="10439400" cy="3467099"/>
          </a:xfrm>
          <a:solidFill>
            <a:srgbClr val="4A585F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ts val="1000"/>
              </a:spcBef>
              <a:buFont typeface="Arial" panose="020B0604020202020204" pitchFamily="34" charset="0"/>
            </a:pPr>
            <a:r>
              <a:rPr lang="ru-RU" sz="3200" b="1" dirty="0" err="1">
                <a:solidFill>
                  <a:schemeClr val="bg1"/>
                </a:solidFill>
              </a:rPr>
              <a:t>Смузи</a:t>
            </a:r>
            <a:r>
              <a:rPr lang="ru-RU" sz="3200" b="1" dirty="0">
                <a:solidFill>
                  <a:schemeClr val="bg1"/>
                </a:solidFill>
              </a:rPr>
              <a:t> - густой напиток с мякотью, приготовленный из свежих фруктов, ягод, овощей и их сочетаний. Иногда в </a:t>
            </a:r>
            <a:r>
              <a:rPr lang="ru-RU" sz="3200" b="1" dirty="0" err="1">
                <a:solidFill>
                  <a:schemeClr val="bg1"/>
                </a:solidFill>
              </a:rPr>
              <a:t>смузи</a:t>
            </a:r>
            <a:r>
              <a:rPr lang="ru-RU" sz="3200" b="1" dirty="0">
                <a:solidFill>
                  <a:schemeClr val="bg1"/>
                </a:solidFill>
              </a:rPr>
              <a:t> добавляют соки, кисломолочные напитки, различные добавки в виде зерновых хлопьев, </a:t>
            </a:r>
            <a:r>
              <a:rPr lang="ru-RU" sz="3200" b="1" dirty="0" smtClean="0">
                <a:solidFill>
                  <a:schemeClr val="bg1"/>
                </a:solidFill>
              </a:rPr>
              <a:t>специй</a:t>
            </a:r>
            <a:r>
              <a:rPr lang="ru-RU" dirty="0" smtClean="0">
                <a:solidFill>
                  <a:schemeClr val="bg1"/>
                </a:solidFill>
              </a:rPr>
              <a:t>.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sz="3200" b="1" dirty="0">
                <a:solidFill>
                  <a:schemeClr val="bg1"/>
                </a:solidFill>
              </a:rPr>
              <a:t>Готовый напиток подают в высоких прозрачных стаканах, либо берут с собой в специальных шейкерах (из них удобно пить, можно легко перемешать напиток).</a:t>
            </a:r>
          </a:p>
        </p:txBody>
      </p:sp>
      <p:pic>
        <p:nvPicPr>
          <p:cNvPr id="14338" name="Picture 2" descr="https://kartinkin.net/uploads/posts/2021-07/1626331585_23-kartinkin-com-p-fruktovii-smuzi-yeda-krasivo-foto-2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050" y="3826976"/>
            <a:ext cx="4133850" cy="28786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0" name="Picture 4" descr="https://about-tea.ru/wp-content/uploads/7/8/9/789afc1b09ad4fe21145e127d031256e.jpe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9563" y="3826976"/>
            <a:ext cx="4142287" cy="27580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588155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1339" y="171451"/>
            <a:ext cx="10515600" cy="2057400"/>
          </a:xfrm>
          <a:solidFill>
            <a:srgbClr val="4A585F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ts val="1000"/>
              </a:spcBef>
              <a:buFont typeface="Arial" panose="020B0604020202020204" pitchFamily="34" charset="0"/>
            </a:pPr>
            <a:r>
              <a:rPr lang="ru-RU" b="1" dirty="0" err="1" smtClean="0">
                <a:solidFill>
                  <a:schemeClr val="bg1"/>
                </a:solidFill>
              </a:rPr>
              <a:t>Фреши</a:t>
            </a:r>
            <a:r>
              <a:rPr lang="ru-RU" b="1" dirty="0">
                <a:solidFill>
                  <a:schemeClr val="bg1"/>
                </a:solidFill>
              </a:rPr>
              <a:t> и морсы подают в фужерах на высокой ножке.</a:t>
            </a:r>
            <a:endParaRPr lang="ru-RU" sz="4000" b="1" dirty="0">
              <a:solidFill>
                <a:schemeClr val="bg1"/>
              </a:solidFill>
            </a:endParaRPr>
          </a:p>
        </p:txBody>
      </p:sp>
      <p:pic>
        <p:nvPicPr>
          <p:cNvPr id="12290" name="Picture 2" descr="https://ne-kurim.ru/forum/attachments/379146-svetik-jpg.1124850/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6867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98202" y="971898"/>
            <a:ext cx="8301873" cy="56771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98206075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992" y="171451"/>
            <a:ext cx="10515600" cy="2057400"/>
          </a:xfrm>
          <a:solidFill>
            <a:srgbClr val="4A585F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/>
          <a:p>
            <a:pPr algn="just"/>
            <a:r>
              <a:rPr lang="ru-RU" sz="3200" b="1" dirty="0" smtClean="0">
                <a:solidFill>
                  <a:schemeClr val="bg1"/>
                </a:solidFill>
              </a:rPr>
              <a:t>Холодные напитки </a:t>
            </a:r>
            <a:r>
              <a:rPr lang="ru-RU" sz="3200" b="1" dirty="0">
                <a:solidFill>
                  <a:schemeClr val="bg1"/>
                </a:solidFill>
              </a:rPr>
              <a:t>можно подавать с цветным льдом, полученным </a:t>
            </a:r>
            <a:r>
              <a:rPr lang="ru-RU" sz="3200" b="1" dirty="0" err="1">
                <a:solidFill>
                  <a:schemeClr val="bg1"/>
                </a:solidFill>
              </a:rPr>
              <a:t>пpи</a:t>
            </a:r>
            <a:r>
              <a:rPr lang="ru-RU" sz="3200" b="1" dirty="0">
                <a:solidFill>
                  <a:schemeClr val="bg1"/>
                </a:solidFill>
              </a:rPr>
              <a:t> </a:t>
            </a:r>
            <a:r>
              <a:rPr lang="ru-RU" sz="3200" b="1" dirty="0" err="1">
                <a:solidFill>
                  <a:schemeClr val="bg1"/>
                </a:solidFill>
              </a:rPr>
              <a:t>замоpаживании</a:t>
            </a:r>
            <a:r>
              <a:rPr lang="ru-RU" sz="3200" b="1" dirty="0">
                <a:solidFill>
                  <a:schemeClr val="bg1"/>
                </a:solidFill>
              </a:rPr>
              <a:t> подслащенных </a:t>
            </a:r>
            <a:r>
              <a:rPr lang="ru-RU" sz="3200" b="1" dirty="0" err="1">
                <a:solidFill>
                  <a:schemeClr val="bg1"/>
                </a:solidFill>
              </a:rPr>
              <a:t>фpуктово</a:t>
            </a:r>
            <a:r>
              <a:rPr lang="ru-RU" sz="3200" b="1" dirty="0">
                <a:solidFill>
                  <a:schemeClr val="bg1"/>
                </a:solidFill>
              </a:rPr>
              <a:t>-ягодных соков, кофе или молока. Цветной лед подают в посуде из толстого стекла или </a:t>
            </a:r>
            <a:r>
              <a:rPr lang="ru-RU" sz="3200" b="1" dirty="0" err="1">
                <a:solidFill>
                  <a:schemeClr val="bg1"/>
                </a:solidFill>
              </a:rPr>
              <a:t>хpусталя</a:t>
            </a:r>
            <a:r>
              <a:rPr lang="ru-RU" sz="3200" b="1" dirty="0">
                <a:solidFill>
                  <a:schemeClr val="bg1"/>
                </a:solidFill>
              </a:rPr>
              <a:t>.</a:t>
            </a:r>
          </a:p>
        </p:txBody>
      </p:sp>
      <p:pic>
        <p:nvPicPr>
          <p:cNvPr id="11266" name="Picture 2" descr="https://ae01.alicdn.com/kf/HTB1dqqxXIIrBKNjSZK9q6ygoVXaC/ZLJQ-2PCS-Luminous-Ice-Cubes-Led-Flash-Ice-Drink-Cup-Sensor-Glow-Light-for-Wedding-Party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5725" y="2917824"/>
            <a:ext cx="3463925" cy="3463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8" name="Picture 4" descr="https://i.pinimg.com/originals/d5/f0/cb/d5f0cbfb4b4e2213312cd9477b1d5724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35792" y="2819397"/>
            <a:ext cx="4941758" cy="3562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4882416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crush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https://about-tea.ru/wp-content/uploads/4/c/0/4c051e002999c337f61ef6d376a3c3f1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2897" y="2413186"/>
            <a:ext cx="5495424" cy="4121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4" name="Picture 4" descr="https://zvezdnychas.ru/wp-content/uploads/7/d/2/7d26c6c9ef0f585759c9ba518afb7236.jpe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8321" y="2413186"/>
            <a:ext cx="5188948" cy="4121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722897" y="355786"/>
            <a:ext cx="10684372" cy="2057400"/>
          </a:xfrm>
          <a:prstGeom prst="rect">
            <a:avLst/>
          </a:prstGeom>
          <a:solidFill>
            <a:srgbClr val="4A585F"/>
          </a:solidFill>
          <a:ln w="6350" cap="flat" cmpd="sng" algn="ctr">
            <a:noFill/>
            <a:prstDash val="solid"/>
            <a:miter lim="800000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ru-RU" sz="4000" b="1" smtClean="0">
                <a:solidFill>
                  <a:schemeClr val="bg1"/>
                </a:solidFill>
              </a:rPr>
              <a:t>Оформляют холодные напитки фруктами, входящими в состав напитков, соломинками, шпажками, веточками мяты, палочками корицы</a:t>
            </a:r>
            <a:endParaRPr lang="ru-RU" sz="40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982007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897" y="355786"/>
            <a:ext cx="10684372" cy="2057400"/>
          </a:xfrm>
          <a:solidFill>
            <a:srgbClr val="4A585F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ts val="1000"/>
              </a:spcBef>
              <a:buFont typeface="Arial" panose="020B0604020202020204" pitchFamily="34" charset="0"/>
            </a:pPr>
            <a:r>
              <a:rPr lang="ru-RU" sz="4000" b="1" dirty="0" smtClean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Оформляют холодные напитки фруктами, входящими в состав напитков, соломинками, шпажками, веточками мяты, палочками корицы</a:t>
            </a:r>
            <a:endParaRPr lang="ru-RU" sz="4000" b="1" dirty="0">
              <a:solidFill>
                <a:schemeClr val="bg1"/>
              </a:solidFill>
              <a:latin typeface="+mn-lt"/>
              <a:ea typeface="+mn-ea"/>
              <a:cs typeface="+mn-cs"/>
            </a:endParaRPr>
          </a:p>
        </p:txBody>
      </p:sp>
      <p:pic>
        <p:nvPicPr>
          <p:cNvPr id="16386" name="Picture 2" descr="https://www.wmj.ru/imgs/2016/12/05/09/927804/eb8e6d68ad41f2bfdf6eeb8ea3ab3b6b302e31f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588626"/>
            <a:ext cx="4037783" cy="25368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88" name="Picture 4" descr="https://otkritkis.com/wp-content/uploads/2022/07/gwzvd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48556" y="2887579"/>
            <a:ext cx="2645144" cy="39704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90" name="Picture 6" descr="https://postila.ru/data/b6/55/e2/c9/b655e2c9755dfb73801e408651446d9ff782b80351f3ba30ca5b2567d5d20600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86058" y="4453623"/>
            <a:ext cx="3459148" cy="23334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397119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edge/>
      </p:transition>
    </mc:Choice>
    <mc:Fallback xmlns="">
      <p:transition spd="slow">
        <p:wedg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https://25.ddoelets.ru/files/images/stranici/1_(1).jpg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93493" y="2432135"/>
            <a:ext cx="8686801" cy="7133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12" name="Picture 4" descr="https://img1.picmix.com/output/stamp/normal/4/5/7/3/263754_741fb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31344"/>
            <a:ext cx="4908884" cy="49088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8" descr="https://img1.picmix.com/output/stamp/normal/4/5/7/3/263754_741fb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6963030" y="1968031"/>
            <a:ext cx="5501685" cy="50343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337407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7841" y="254767"/>
            <a:ext cx="10515600" cy="1325563"/>
          </a:xfrm>
        </p:spPr>
        <p:txBody>
          <a:bodyPr/>
          <a:lstStyle/>
          <a:p>
            <a:pPr algn="ctr"/>
            <a:r>
              <a:rPr lang="ru-RU" b="1" dirty="0">
                <a:solidFill>
                  <a:schemeClr val="bg1"/>
                </a:solidFill>
              </a:rPr>
              <a:t>Основные правила сервировки стола</a:t>
            </a:r>
            <a:br>
              <a:rPr lang="ru-RU" b="1" dirty="0">
                <a:solidFill>
                  <a:schemeClr val="bg1"/>
                </a:solidFill>
              </a:rPr>
            </a:b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64324" y="1054089"/>
            <a:ext cx="10481442" cy="2399534"/>
          </a:xfrm>
          <a:solidFill>
            <a:srgbClr val="4A585F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b="1" dirty="0" smtClean="0">
                <a:solidFill>
                  <a:schemeClr val="bg1"/>
                </a:solidFill>
              </a:rPr>
              <a:t>Столовые </a:t>
            </a:r>
            <a:r>
              <a:rPr lang="ru-RU" b="1" dirty="0">
                <a:solidFill>
                  <a:schemeClr val="bg1"/>
                </a:solidFill>
              </a:rPr>
              <a:t>приборы должны быть идеально чистыми. </a:t>
            </a:r>
            <a:endParaRPr lang="ru-RU" b="1" dirty="0" smtClean="0">
              <a:solidFill>
                <a:schemeClr val="bg1"/>
              </a:solidFill>
            </a:endParaRPr>
          </a:p>
          <a:p>
            <a:r>
              <a:rPr lang="ru-RU" b="1" dirty="0" smtClean="0">
                <a:solidFill>
                  <a:schemeClr val="bg1"/>
                </a:solidFill>
              </a:rPr>
              <a:t>Скатерть играет ключевую роль и должна соответствовать уровню заведения.</a:t>
            </a:r>
            <a:endParaRPr lang="ru-RU" b="1" dirty="0">
              <a:solidFill>
                <a:schemeClr val="bg1"/>
              </a:solidFill>
            </a:endParaRPr>
          </a:p>
          <a:p>
            <a:r>
              <a:rPr lang="ru-RU" b="1" dirty="0" smtClean="0">
                <a:solidFill>
                  <a:schemeClr val="bg1"/>
                </a:solidFill>
              </a:rPr>
              <a:t>Очень важно украшение. Пожалуй</a:t>
            </a:r>
            <a:r>
              <a:rPr lang="ru-RU" b="1" dirty="0">
                <a:solidFill>
                  <a:schemeClr val="bg1"/>
                </a:solidFill>
              </a:rPr>
              <a:t>, самым выигрышным вариантом будут живые цветы.</a:t>
            </a:r>
          </a:p>
          <a:p>
            <a:endParaRPr lang="ru-RU" dirty="0"/>
          </a:p>
        </p:txBody>
      </p:sp>
      <p:pic>
        <p:nvPicPr>
          <p:cNvPr id="1026" name="Picture 2" descr="сервировка тарелок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672"/>
          <a:stretch/>
        </p:blipFill>
        <p:spPr bwMode="auto">
          <a:xfrm>
            <a:off x="3597814" y="3944678"/>
            <a:ext cx="4775654" cy="284315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01445072"/>
      </p:ext>
    </p:extLst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86326" y="670593"/>
            <a:ext cx="10515600" cy="1196307"/>
          </a:xfrm>
        </p:spPr>
        <p:txBody>
          <a:bodyPr/>
          <a:lstStyle/>
          <a:p>
            <a:pPr marL="0" indent="0">
              <a:buNone/>
            </a:pPr>
            <a:r>
              <a:rPr lang="ru-RU" b="1" dirty="0">
                <a:solidFill>
                  <a:schemeClr val="bg1"/>
                </a:solidFill>
              </a:rPr>
              <a:t>К </a:t>
            </a:r>
            <a:r>
              <a:rPr lang="ru-RU" b="1" dirty="0" smtClean="0">
                <a:solidFill>
                  <a:schemeClr val="bg1"/>
                </a:solidFill>
              </a:rPr>
              <a:t>холодным </a:t>
            </a:r>
            <a:r>
              <a:rPr lang="ru-RU" b="1" dirty="0">
                <a:solidFill>
                  <a:schemeClr val="bg1"/>
                </a:solidFill>
              </a:rPr>
              <a:t>напиткам относятся морсы, квасы, соки, фирменные напитки. </a:t>
            </a:r>
            <a:r>
              <a:rPr lang="ru-RU" b="1" dirty="0" smtClean="0">
                <a:solidFill>
                  <a:schemeClr val="bg1"/>
                </a:solidFill>
              </a:rPr>
              <a:t>Холодные </a:t>
            </a:r>
            <a:r>
              <a:rPr lang="ru-RU" b="1" dirty="0">
                <a:solidFill>
                  <a:schemeClr val="bg1"/>
                </a:solidFill>
              </a:rPr>
              <a:t>напитки подают охлажденными до </a:t>
            </a:r>
            <a:r>
              <a:rPr lang="ru-RU" b="1" dirty="0" smtClean="0">
                <a:solidFill>
                  <a:schemeClr val="bg1"/>
                </a:solidFill>
              </a:rPr>
              <a:t>12 - 8°С</a:t>
            </a:r>
            <a:r>
              <a:rPr lang="ru-RU" b="1" dirty="0">
                <a:solidFill>
                  <a:schemeClr val="bg1"/>
                </a:solidFill>
              </a:rPr>
              <a:t>. </a:t>
            </a:r>
            <a:endParaRPr lang="ru-RU" b="1" dirty="0" smtClean="0">
              <a:solidFill>
                <a:schemeClr val="bg1"/>
              </a:solidFill>
            </a:endParaRPr>
          </a:p>
          <a:p>
            <a:endParaRPr lang="ru-RU" dirty="0"/>
          </a:p>
        </p:txBody>
      </p:sp>
      <p:pic>
        <p:nvPicPr>
          <p:cNvPr id="2050" name="Picture 2" descr="https://million-wallpapers.ru/wallpapers/3/68/10247156421502135663/tri-soka-v-steklyannyx-bokalax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6288" y="1617380"/>
            <a:ext cx="8049712" cy="503107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3584332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ractur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2630" y="2404843"/>
            <a:ext cx="3882191" cy="1102791"/>
          </a:xfrm>
          <a:solidFill>
            <a:srgbClr val="4A585F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>
            <a:normAutofit/>
          </a:bodyPr>
          <a:lstStyle/>
          <a:p>
            <a:pPr marL="228600" indent="-228600" algn="ctr"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ru-RU" sz="2800" b="1" dirty="0" err="1">
                <a:solidFill>
                  <a:schemeClr val="bg1"/>
                </a:solidFill>
                <a:latin typeface="+mn-lt"/>
                <a:ea typeface="+mn-ea"/>
                <a:cs typeface="+mn-cs"/>
              </a:rPr>
              <a:t>миксеp</a:t>
            </a:r>
            <a:r>
              <a:rPr lang="ru-RU" sz="2800" b="1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 или блендер </a:t>
            </a: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665745" y="409075"/>
            <a:ext cx="10515600" cy="1419725"/>
          </a:xfrm>
          <a:prstGeom prst="rect">
            <a:avLst/>
          </a:prstGeom>
          <a:solidFill>
            <a:srgbClr val="4A585F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>
            <a:noAutofit/>
          </a:bodyPr>
          <a:lstStyle>
            <a:lvl1pPr marL="228600" indent="-2286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1">
                <a:solidFill>
                  <a:schemeClr val="bg1"/>
                </a:solidFill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dk1"/>
                </a:solidFill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dk1"/>
                </a:solidFill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dk1"/>
                </a:solidFill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dk1"/>
                </a:solidFill>
              </a:defRPr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dk1"/>
                </a:solidFill>
              </a:defRPr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dk1"/>
                </a:solidFill>
              </a:defRPr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dk1"/>
                </a:solidFill>
              </a:defRPr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dk1"/>
                </a:solidFill>
              </a:defRPr>
            </a:lvl9pPr>
          </a:lstStyle>
          <a:p>
            <a:pPr marL="0" indent="0" algn="ctr">
              <a:buNone/>
            </a:pPr>
            <a:r>
              <a:rPr lang="ru-RU" sz="4000" dirty="0"/>
              <a:t>Для приготовления холодных напитков </a:t>
            </a:r>
            <a:r>
              <a:rPr lang="ru-RU" sz="4000" dirty="0" smtClean="0"/>
              <a:t>используют:</a:t>
            </a:r>
            <a:endParaRPr lang="ru-RU" sz="40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6589293" y="2404844"/>
            <a:ext cx="5245769" cy="1102791"/>
          </a:xfrm>
          <a:prstGeom prst="rect">
            <a:avLst/>
          </a:prstGeom>
          <a:solidFill>
            <a:srgbClr val="4A585F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>
            <a:normAutofit fontScale="92500" lnSpcReduction="10000"/>
          </a:bodyPr>
          <a:lstStyle/>
          <a:p>
            <a:pPr algn="ctr">
              <a:lnSpc>
                <a:spcPct val="90000"/>
              </a:lnSpc>
              <a:spcBef>
                <a:spcPts val="1000"/>
              </a:spcBef>
            </a:pPr>
            <a:r>
              <a:rPr lang="ru-RU" sz="2800" b="1" dirty="0" err="1">
                <a:solidFill>
                  <a:schemeClr val="bg1"/>
                </a:solidFill>
              </a:rPr>
              <a:t>шейкеp</a:t>
            </a:r>
            <a:r>
              <a:rPr lang="ru-RU" sz="2800" b="1" dirty="0">
                <a:solidFill>
                  <a:schemeClr val="bg1"/>
                </a:solidFill>
              </a:rPr>
              <a:t> (специальная металлическая посуда для смешивания напитков) </a:t>
            </a:r>
          </a:p>
        </p:txBody>
      </p:sp>
      <p:pic>
        <p:nvPicPr>
          <p:cNvPr id="6146" name="Picture 2" descr="https://avatars.mds.yandex.net/i?id=b14688c445f25cb6336bbc477beb1308-5337489-images-thumbs&amp;n=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6715" y="3684065"/>
            <a:ext cx="2637108" cy="287036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s://static.insales-cdn.com/files/1/7921/15326961/original/3shakers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3005" y="3852507"/>
            <a:ext cx="3894806" cy="300549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727109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123445" y="2024766"/>
            <a:ext cx="5600199" cy="694372"/>
          </a:xfrm>
          <a:solidFill>
            <a:srgbClr val="4A585F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pPr marL="0" indent="0" algn="ctr">
              <a:buNone/>
            </a:pPr>
            <a:r>
              <a:rPr lang="ru-RU" b="1" dirty="0" smtClean="0">
                <a:solidFill>
                  <a:schemeClr val="bg1"/>
                </a:solidFill>
              </a:rPr>
              <a:t>соковыжималки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665745" y="409075"/>
            <a:ext cx="10515600" cy="1419725"/>
          </a:xfrm>
          <a:prstGeom prst="rect">
            <a:avLst/>
          </a:prstGeom>
          <a:solidFill>
            <a:srgbClr val="4A585F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>
            <a:noAutofit/>
          </a:bodyPr>
          <a:lstStyle>
            <a:lvl1pPr marL="228600" indent="-2286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1">
                <a:solidFill>
                  <a:schemeClr val="bg1"/>
                </a:solidFill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dk1"/>
                </a:solidFill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dk1"/>
                </a:solidFill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dk1"/>
                </a:solidFill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dk1"/>
                </a:solidFill>
              </a:defRPr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dk1"/>
                </a:solidFill>
              </a:defRPr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dk1"/>
                </a:solidFill>
              </a:defRPr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dk1"/>
                </a:solidFill>
              </a:defRPr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dk1"/>
                </a:solidFill>
              </a:defRPr>
            </a:lvl9pPr>
          </a:lstStyle>
          <a:p>
            <a:pPr marL="0" indent="0" algn="ctr">
              <a:buNone/>
            </a:pPr>
            <a:r>
              <a:rPr lang="ru-RU" sz="4000" dirty="0"/>
              <a:t>Для приготовления холодных напитков </a:t>
            </a:r>
            <a:r>
              <a:rPr lang="ru-RU" sz="4000" dirty="0" smtClean="0"/>
              <a:t>используют:</a:t>
            </a:r>
            <a:endParaRPr lang="ru-RU" sz="4000" dirty="0"/>
          </a:p>
        </p:txBody>
      </p:sp>
      <p:pic>
        <p:nvPicPr>
          <p:cNvPr id="5124" name="Picture 4" descr="https://techholod.com/upload/iblock/d20/40a3e336-4f4f-11ea-9ab3-902b34105cce_a6fb4e62-4fcd-11ea-9ab3-902b34105cc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90590" y="3439033"/>
            <a:ext cx="3608807" cy="32073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https://i5.walmartimages.com/asr/f5b067aa-2345-4e06-b64c-f3ed618bd2a0_1.1bd6ed4fc5890c658ce05b626ff2e71f.jpe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2667" b="10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15225" y="2187826"/>
            <a:ext cx="4345906" cy="43459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8" name="Picture 8" descr="https://avatars.mds.yandex.net/get-marketpic/5395191/pic75005408bca37fe2b6d2a042d55e667f/orig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99667" l="167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976105"/>
            <a:ext cx="4133184" cy="4133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053191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 txBox="1">
            <a:spLocks/>
          </p:cNvSpPr>
          <p:nvPr/>
        </p:nvSpPr>
        <p:spPr>
          <a:xfrm>
            <a:off x="665745" y="409075"/>
            <a:ext cx="10515600" cy="1419725"/>
          </a:xfrm>
          <a:prstGeom prst="rect">
            <a:avLst/>
          </a:prstGeom>
          <a:solidFill>
            <a:srgbClr val="4A585F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>
            <a:noAutofit/>
          </a:bodyPr>
          <a:lstStyle>
            <a:lvl1pPr marL="228600" indent="-2286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1">
                <a:solidFill>
                  <a:schemeClr val="bg1"/>
                </a:solidFill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dk1"/>
                </a:solidFill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dk1"/>
                </a:solidFill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dk1"/>
                </a:solidFill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dk1"/>
                </a:solidFill>
              </a:defRPr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dk1"/>
                </a:solidFill>
              </a:defRPr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dk1"/>
                </a:solidFill>
              </a:defRPr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dk1"/>
                </a:solidFill>
              </a:defRPr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dk1"/>
                </a:solidFill>
              </a:defRPr>
            </a:lvl9pPr>
          </a:lstStyle>
          <a:p>
            <a:pPr marL="0" indent="0" algn="ctr">
              <a:buNone/>
            </a:pPr>
            <a:r>
              <a:rPr lang="ru-RU" sz="4000" dirty="0"/>
              <a:t>Для приготовления холодных напитков </a:t>
            </a:r>
            <a:r>
              <a:rPr lang="ru-RU" sz="4000" dirty="0" smtClean="0"/>
              <a:t>используют:</a:t>
            </a:r>
            <a:endParaRPr lang="ru-RU" sz="40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665745" y="2044818"/>
            <a:ext cx="10515600" cy="1368140"/>
          </a:xfrm>
          <a:prstGeom prst="rect">
            <a:avLst/>
          </a:prstGeom>
          <a:solidFill>
            <a:srgbClr val="4A585F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pPr algn="ctr">
              <a:lnSpc>
                <a:spcPct val="90000"/>
              </a:lnSpc>
              <a:spcBef>
                <a:spcPts val="1000"/>
              </a:spcBef>
            </a:pPr>
            <a:r>
              <a:rPr lang="ru-RU" sz="2800" b="1" dirty="0">
                <a:solidFill>
                  <a:schemeClr val="bg1"/>
                </a:solidFill>
              </a:rPr>
              <a:t>коктейльная ложка (с длинной ручкой), щипцы для льда</a:t>
            </a:r>
          </a:p>
        </p:txBody>
      </p:sp>
      <p:pic>
        <p:nvPicPr>
          <p:cNvPr id="7170" name="Picture 2" descr="https://sc04.alicdn.com/kf/Hda5f9f62b5d2469a90ab83a036cfbe14C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707" y="3775074"/>
            <a:ext cx="2816225" cy="2816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https://diamondelectric.ru/images/3303/3302449/shipci_vacuvin_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69835" y="3775074"/>
            <a:ext cx="2811510" cy="28115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4" name="Picture 6" descr="https://i0.wp.com/www.gustusmarket.eu/wp-content/uploads/2021/06/And-at-last-add-ice.jpg?resize=960%2C960&amp;ssl=1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4601" y="3412958"/>
            <a:ext cx="3417887" cy="34178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817515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62050" y="860425"/>
            <a:ext cx="10515600" cy="1325563"/>
          </a:xfrm>
        </p:spPr>
        <p:txBody>
          <a:bodyPr>
            <a:normAutofit fontScale="90000"/>
          </a:bodyPr>
          <a:lstStyle/>
          <a:p>
            <a:pPr algn="ctr">
              <a:tabLst>
                <a:tab pos="7543800" algn="l"/>
              </a:tabLst>
            </a:pPr>
            <a:r>
              <a:rPr lang="ru-RU" b="1" dirty="0" smtClean="0">
                <a:solidFill>
                  <a:schemeClr val="bg1"/>
                </a:solidFill>
              </a:rPr>
              <a:t>Воду питьевую, квас, морс и фирменные напитки подают в кувшинах с крышками, бокалах, стаканах конической или цилиндрической формы.</a:t>
            </a:r>
            <a:br>
              <a:rPr lang="ru-RU" b="1" dirty="0" smtClean="0">
                <a:solidFill>
                  <a:schemeClr val="bg1"/>
                </a:solidFill>
              </a:rPr>
            </a:br>
            <a:endParaRPr lang="ru-RU" b="1" dirty="0">
              <a:solidFill>
                <a:schemeClr val="bg1"/>
              </a:solidFill>
            </a:endParaRPr>
          </a:p>
        </p:txBody>
      </p:sp>
      <p:pic>
        <p:nvPicPr>
          <p:cNvPr id="3074" name="Picture 2" descr="https://n1s1.hsmedia.ru/cc/4b/d1/cc4bd1d7a23f3a71d97b906c4016b218/2121x1414_0xac120003_2143832700158037769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4076700"/>
            <a:ext cx="4171950" cy="2781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s://cdn2.img.ria.ru/images/151774/35/1517743566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76587" y="2505075"/>
            <a:ext cx="4038876" cy="2876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s://kutuzov-rest.ru/wp-content/uploads/2020/12/smorodina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20100" y="3967163"/>
            <a:ext cx="3771900" cy="2828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514350" y="3048000"/>
            <a:ext cx="2190750" cy="707886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4000" b="1" dirty="0" smtClean="0"/>
              <a:t>ВОДА</a:t>
            </a:r>
            <a:endParaRPr lang="ru-RU" sz="40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5200650" y="5467350"/>
            <a:ext cx="2190750" cy="707886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algn="ctr">
              <a:defRPr sz="4000" b="1">
                <a:solidFill>
                  <a:schemeClr val="lt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ru-RU" dirty="0"/>
              <a:t>квас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9486900" y="3048000"/>
            <a:ext cx="2190750" cy="707886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algn="ctr">
              <a:defRPr sz="4000" b="1">
                <a:solidFill>
                  <a:schemeClr val="lt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ru-RU" dirty="0"/>
              <a:t>морс</a:t>
            </a:r>
          </a:p>
        </p:txBody>
      </p:sp>
    </p:spTree>
    <p:extLst>
      <p:ext uri="{BB962C8B-B14F-4D97-AF65-F5344CB8AC3E}">
        <p14:creationId xmlns:p14="http://schemas.microsoft.com/office/powerpoint/2010/main" val="9530034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250825"/>
            <a:ext cx="10515600" cy="1325563"/>
          </a:xfrm>
          <a:solidFill>
            <a:srgbClr val="4A585F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>
            <a:noAutofit/>
          </a:bodyPr>
          <a:lstStyle/>
          <a:p>
            <a:pPr algn="ctr">
              <a:spcBef>
                <a:spcPts val="1000"/>
              </a:spcBef>
              <a:buFont typeface="Arial" panose="020B0604020202020204" pitchFamily="34" charset="0"/>
            </a:pPr>
            <a:r>
              <a:rPr lang="ru-RU" sz="4000" b="1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Стаканы для </a:t>
            </a:r>
            <a:r>
              <a:rPr lang="ru-RU" sz="4000" b="1" dirty="0" smtClean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воды, морсов и кваса</a:t>
            </a:r>
            <a:endParaRPr lang="ru-RU" sz="4000" b="1" dirty="0">
              <a:solidFill>
                <a:schemeClr val="bg1"/>
              </a:solidFill>
              <a:latin typeface="+mn-lt"/>
              <a:ea typeface="+mn-ea"/>
              <a:cs typeface="+mn-cs"/>
            </a:endParaRPr>
          </a:p>
        </p:txBody>
      </p:sp>
      <p:pic>
        <p:nvPicPr>
          <p:cNvPr id="8194" name="Picture 2" descr="https://k2bar.com.ua/image/cache/catalog/%D0%B0-1730-500x500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235" t="2973" r="22988"/>
          <a:stretch/>
        </p:blipFill>
        <p:spPr bwMode="auto">
          <a:xfrm>
            <a:off x="228600" y="2152650"/>
            <a:ext cx="2266950" cy="42481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 descr="https://iona.com.ua/files/ionacomua/reg_images/f682055025051000_490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20" t="918" r="11497" b="1"/>
          <a:stretch/>
        </p:blipFill>
        <p:spPr bwMode="auto">
          <a:xfrm>
            <a:off x="4114800" y="2152650"/>
            <a:ext cx="2520014" cy="42481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8" name="Picture 6" descr="https://cdn1.ozone.ru/multimedia/1026757820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04175" y="2152649"/>
            <a:ext cx="2568575" cy="43598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644449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2450" y="174625"/>
            <a:ext cx="10515600" cy="1325563"/>
          </a:xfrm>
          <a:solidFill>
            <a:srgbClr val="4A585F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ts val="1000"/>
              </a:spcBef>
              <a:buFont typeface="Arial" panose="020B0604020202020204" pitchFamily="34" charset="0"/>
            </a:pPr>
            <a:r>
              <a:rPr lang="ru-RU" sz="4000" b="1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стаканы (фужеры) для напитков с мороженым</a:t>
            </a:r>
          </a:p>
        </p:txBody>
      </p:sp>
      <p:pic>
        <p:nvPicPr>
          <p:cNvPr id="9218" name="Picture 2" descr="https://restbeluga.ru/uploads/gallery/af6bdd188c49c3f3034129f610c2b1a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3200" y="1987797"/>
            <a:ext cx="6400800" cy="42693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5874879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98</TotalTime>
  <Words>259</Words>
  <Application>Microsoft Office PowerPoint</Application>
  <PresentationFormat>Широкоэкранный</PresentationFormat>
  <Paragraphs>26</Paragraphs>
  <Slides>17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1" baseType="lpstr">
      <vt:lpstr>Arial</vt:lpstr>
      <vt:lpstr>Calibri</vt:lpstr>
      <vt:lpstr>Calibri Light</vt:lpstr>
      <vt:lpstr>Тема Office</vt:lpstr>
      <vt:lpstr>Правила сервировки стола и  подачи холодных напитков. </vt:lpstr>
      <vt:lpstr>Основные правила сервировки стола </vt:lpstr>
      <vt:lpstr>Презентация PowerPoint</vt:lpstr>
      <vt:lpstr>миксеp или блендер </vt:lpstr>
      <vt:lpstr>Презентация PowerPoint</vt:lpstr>
      <vt:lpstr>Презентация PowerPoint</vt:lpstr>
      <vt:lpstr>Воду питьевую, квас, морс и фирменные напитки подают в кувшинах с крышками, бокалах, стаканах конической или цилиндрической формы. </vt:lpstr>
      <vt:lpstr>Стаканы для воды, морсов и кваса</vt:lpstr>
      <vt:lpstr>стаканы (фужеры) для напитков с мороженым</vt:lpstr>
      <vt:lpstr>Кофе гляссе подают в стакане Айриш-кофе: Стакан на небольшой ножке из жаропрочного стекла. Оптимальный объем составляет 180-200 мл. </vt:lpstr>
      <vt:lpstr>Стакан Фраппе: Стакан в форме тюльпана для подачи холодных, густых, кофейных коктейлей. Оптимальный объем составляет 160-250 мл.</vt:lpstr>
      <vt:lpstr>Смузи - густой напиток с мякотью, приготовленный из свежих фруктов, ягод, овощей и их сочетаний. Иногда в смузи добавляют соки, кисломолочные напитки, различные добавки в виде зерновых хлопьев, специй. Готовый напиток подают в высоких прозрачных стаканах, либо берут с собой в специальных шейкерах (из них удобно пить, можно легко перемешать напиток).</vt:lpstr>
      <vt:lpstr>Фреши и морсы подают в фужерах на высокой ножке.</vt:lpstr>
      <vt:lpstr>Холодные напитки можно подавать с цветным льдом, полученным пpи замоpаживании подслащенных фpуктово-ягодных соков, кофе или молока. Цветной лед подают в посуде из толстого стекла или хpусталя.</vt:lpstr>
      <vt:lpstr>Презентация PowerPoint</vt:lpstr>
      <vt:lpstr>Оформляют холодные напитки фруктами, входящими в состав напитков, соломинками, шпажками, веточками мяты, палочками корицы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Правила сервировки стола и подачи, температура подачи холодных напитков. </dc:title>
  <dc:creator>HP</dc:creator>
  <cp:lastModifiedBy>HP</cp:lastModifiedBy>
  <cp:revision>13</cp:revision>
  <dcterms:created xsi:type="dcterms:W3CDTF">2022-10-02T12:22:57Z</dcterms:created>
  <dcterms:modified xsi:type="dcterms:W3CDTF">2022-10-02T14:06:47Z</dcterms:modified>
</cp:coreProperties>
</file>