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0" r:id="rId15"/>
    <p:sldId id="271" r:id="rId16"/>
    <p:sldId id="272" r:id="rId17"/>
    <p:sldId id="269" r:id="rId1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9" d="100"/>
          <a:sy n="69" d="100"/>
        </p:scale>
        <p:origin x="75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D85C14-E20A-4E93-AF7B-670116A103D3}" type="datetimeFigureOut">
              <a:rPr lang="ru-RU" smtClean="0"/>
              <a:t>14.11.2021</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8C19C6-4F92-4EC7-BC1A-13DF96980338}" type="slidenum">
              <a:rPr lang="ru-RU" smtClean="0"/>
              <a:t>‹#›</a:t>
            </a:fld>
            <a:endParaRPr lang="ru-RU"/>
          </a:p>
        </p:txBody>
      </p:sp>
    </p:spTree>
    <p:extLst>
      <p:ext uri="{BB962C8B-B14F-4D97-AF65-F5344CB8AC3E}">
        <p14:creationId xmlns:p14="http://schemas.microsoft.com/office/powerpoint/2010/main" val="24255975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b="0" i="0" dirty="0" smtClean="0">
                <a:solidFill>
                  <a:srgbClr val="181818"/>
                </a:solidFill>
                <a:effectLst/>
                <a:latin typeface="Times New Roman" panose="02020603050405020304" pitchFamily="18" charset="0"/>
              </a:rPr>
              <a:t>В некоторых сказках мы встречаем животных, которых в нашей жизни встретить нельзя. Посмотрите на эту картинку, как называют это необычное животное? </a:t>
            </a:r>
            <a:r>
              <a:rPr lang="ru-RU" sz="1200" b="1" i="0" kern="1200" dirty="0" smtClean="0">
                <a:solidFill>
                  <a:schemeClr val="tx1"/>
                </a:solidFill>
                <a:effectLst/>
                <a:latin typeface="+mn-lt"/>
                <a:ea typeface="+mn-ea"/>
                <a:cs typeface="+mn-cs"/>
              </a:rPr>
              <a:t>Змей</a:t>
            </a:r>
            <a:r>
              <a:rPr lang="ru-RU" sz="1200" b="0" i="0" kern="1200" dirty="0" smtClean="0">
                <a:solidFill>
                  <a:schemeClr val="tx1"/>
                </a:solidFill>
                <a:effectLst/>
                <a:latin typeface="+mn-lt"/>
                <a:ea typeface="+mn-ea"/>
                <a:cs typeface="+mn-cs"/>
              </a:rPr>
              <a:t> </a:t>
            </a:r>
            <a:r>
              <a:rPr lang="ru-RU" sz="1200" b="1" i="0" kern="1200" dirty="0" err="1" smtClean="0">
                <a:solidFill>
                  <a:schemeClr val="tx1"/>
                </a:solidFill>
                <a:effectLst/>
                <a:latin typeface="+mn-lt"/>
                <a:ea typeface="+mn-ea"/>
                <a:cs typeface="+mn-cs"/>
              </a:rPr>
              <a:t>Горы́ныч</a:t>
            </a:r>
            <a:r>
              <a:rPr lang="ru-RU" sz="1200" b="0" i="0" kern="1200" dirty="0" smtClean="0">
                <a:solidFill>
                  <a:schemeClr val="tx1"/>
                </a:solidFill>
                <a:effectLst/>
                <a:latin typeface="+mn-lt"/>
                <a:ea typeface="+mn-ea"/>
                <a:cs typeface="+mn-cs"/>
              </a:rPr>
              <a:t> — русский фольклорный </a:t>
            </a:r>
            <a:r>
              <a:rPr lang="ru-RU" sz="1200" b="1" i="0" kern="1200" dirty="0" smtClean="0">
                <a:solidFill>
                  <a:schemeClr val="tx1"/>
                </a:solidFill>
                <a:effectLst/>
                <a:latin typeface="+mn-lt"/>
                <a:ea typeface="+mn-ea"/>
                <a:cs typeface="+mn-cs"/>
              </a:rPr>
              <a:t>змей</a:t>
            </a:r>
            <a:r>
              <a:rPr lang="ru-RU" sz="1200" b="0" i="0" kern="1200" dirty="0" smtClean="0">
                <a:solidFill>
                  <a:schemeClr val="tx1"/>
                </a:solidFill>
                <a:effectLst/>
                <a:latin typeface="+mn-lt"/>
                <a:ea typeface="+mn-ea"/>
                <a:cs typeface="+mn-cs"/>
              </a:rPr>
              <a:t>, похищающий женщин. Вы когда-нибудь видели это существо? Конечно ребята, таких драконов нет в природе, нет на нашей планете, они есть только в сказках. Из какой сказки этот дракон? </a:t>
            </a:r>
            <a:endParaRPr lang="ru-RU" dirty="0" smtClean="0"/>
          </a:p>
          <a:p>
            <a:r>
              <a:rPr lang="ru-RU" sz="1200" b="0" i="0" kern="1200" dirty="0" smtClean="0">
                <a:solidFill>
                  <a:schemeClr val="tx1"/>
                </a:solidFill>
                <a:effectLst/>
                <a:latin typeface="+mn-lt"/>
                <a:ea typeface="+mn-ea"/>
                <a:cs typeface="+mn-cs"/>
              </a:rPr>
              <a:t>Змей Горыныч – огнедышащий дракон, имеющий несколько голов, представитель злого начала в русских народных сказках и былинах. Горыныч живёт обычно в горах, нередко у огненной реки и стережёт «Калинов мост», по которому попадают в царство мёртвых.</a:t>
            </a:r>
            <a:endParaRPr lang="ru-RU" dirty="0"/>
          </a:p>
        </p:txBody>
      </p:sp>
      <p:sp>
        <p:nvSpPr>
          <p:cNvPr id="4" name="Номер слайда 3"/>
          <p:cNvSpPr>
            <a:spLocks noGrp="1"/>
          </p:cNvSpPr>
          <p:nvPr>
            <p:ph type="sldNum" sz="quarter" idx="10"/>
          </p:nvPr>
        </p:nvSpPr>
        <p:spPr/>
        <p:txBody>
          <a:bodyPr/>
          <a:lstStyle/>
          <a:p>
            <a:fld id="{B68C19C6-4F92-4EC7-BC1A-13DF96980338}" type="slidenum">
              <a:rPr lang="ru-RU" smtClean="0"/>
              <a:t>3</a:t>
            </a:fld>
            <a:endParaRPr lang="ru-RU"/>
          </a:p>
        </p:txBody>
      </p:sp>
    </p:spTree>
    <p:extLst>
      <p:ext uri="{BB962C8B-B14F-4D97-AF65-F5344CB8AC3E}">
        <p14:creationId xmlns:p14="http://schemas.microsoft.com/office/powerpoint/2010/main" val="142486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kern="1200" dirty="0" smtClean="0">
                <a:solidFill>
                  <a:schemeClr val="tx1"/>
                </a:solidFill>
                <a:effectLst/>
                <a:latin typeface="+mn-lt"/>
                <a:ea typeface="+mn-ea"/>
                <a:cs typeface="+mn-cs"/>
              </a:rPr>
              <a:t>Кто изображён на этой картинке? («На этой картинке изображено Чудовище»). Из какой сказки это существо? («Это чудовище, существо из сказки «Аленький цветочек»). Это животное мы сможем встретить на земле? («Это животное мы не сможем увидеть никогда, его не существует, это животное плод фантазии автора произведения»). И это животное мы никогда не увидим на земле, его не существует, это фантастическое животное».</a:t>
            </a:r>
            <a:endParaRPr lang="ru-RU" dirty="0"/>
          </a:p>
        </p:txBody>
      </p:sp>
      <p:sp>
        <p:nvSpPr>
          <p:cNvPr id="4" name="Номер слайда 3"/>
          <p:cNvSpPr>
            <a:spLocks noGrp="1"/>
          </p:cNvSpPr>
          <p:nvPr>
            <p:ph type="sldNum" sz="quarter" idx="10"/>
          </p:nvPr>
        </p:nvSpPr>
        <p:spPr/>
        <p:txBody>
          <a:bodyPr/>
          <a:lstStyle/>
          <a:p>
            <a:fld id="{B68C19C6-4F92-4EC7-BC1A-13DF96980338}" type="slidenum">
              <a:rPr lang="ru-RU" smtClean="0"/>
              <a:t>4</a:t>
            </a:fld>
            <a:endParaRPr lang="ru-RU"/>
          </a:p>
        </p:txBody>
      </p:sp>
    </p:spTree>
    <p:extLst>
      <p:ext uri="{BB962C8B-B14F-4D97-AF65-F5344CB8AC3E}">
        <p14:creationId xmlns:p14="http://schemas.microsoft.com/office/powerpoint/2010/main" val="2944544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kern="1200" dirty="0" smtClean="0">
                <a:solidFill>
                  <a:schemeClr val="tx1"/>
                </a:solidFill>
                <a:effectLst/>
                <a:latin typeface="+mn-lt"/>
                <a:ea typeface="+mn-ea"/>
                <a:cs typeface="+mn-cs"/>
              </a:rPr>
              <a:t> Ребята, посмотрите на это животное, кто это? («Конек-горбунок»). Как вы думаете, это животное существует в природе, мы его можем увидеть своими глазами в лесу или в зоопарке? Конечно же, нет, посмотрите, у этого коня длинные уши, как у осла, у настоящих лошадей таких ушей не бывает. Кто помнит, из какой сказки это животное? («Из сказки «Конек-горбунок») .</a:t>
            </a:r>
          </a:p>
          <a:p>
            <a:r>
              <a:rPr lang="ru-RU" sz="1200" b="0" i="0" kern="1200" dirty="0" smtClean="0">
                <a:solidFill>
                  <a:schemeClr val="tx1"/>
                </a:solidFill>
                <a:effectLst/>
                <a:latin typeface="+mn-lt"/>
                <a:ea typeface="+mn-ea"/>
                <a:cs typeface="+mn-cs"/>
              </a:rPr>
              <a:t>Педагог: «Давайте вспомним с вами, кто из этих несуществующих животных был добрым, а кто злым? (ответы детей) ».</a:t>
            </a:r>
            <a:endParaRPr lang="ru-RU" sz="1200" b="0" i="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B68C19C6-4F92-4EC7-BC1A-13DF96980338}" type="slidenum">
              <a:rPr lang="ru-RU" smtClean="0"/>
              <a:t>5</a:t>
            </a:fld>
            <a:endParaRPr lang="ru-RU"/>
          </a:p>
        </p:txBody>
      </p:sp>
    </p:spTree>
    <p:extLst>
      <p:ext uri="{BB962C8B-B14F-4D97-AF65-F5344CB8AC3E}">
        <p14:creationId xmlns:p14="http://schemas.microsoft.com/office/powerpoint/2010/main" val="2813647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kern="1200" dirty="0" smtClean="0">
                <a:solidFill>
                  <a:schemeClr val="tx1"/>
                </a:solidFill>
                <a:effectLst/>
                <a:latin typeface="+mn-lt"/>
                <a:ea typeface="+mn-ea"/>
                <a:cs typeface="+mn-cs"/>
              </a:rPr>
              <a:t>Согласно древнегреческим мифам, эти существа являлись хранителями золота. Грифон изображался с головой и крыльями орла и телом льва, поэтому обладал качествами и царя зверей, и царя птиц.</a:t>
            </a:r>
          </a:p>
          <a:p>
            <a:r>
              <a:rPr lang="ru-RU" sz="1200" b="0" i="0" kern="1200" dirty="0" smtClean="0">
                <a:solidFill>
                  <a:schemeClr val="tx1"/>
                </a:solidFill>
                <a:effectLst/>
                <a:latin typeface="+mn-lt"/>
                <a:ea typeface="+mn-ea"/>
                <a:cs typeface="+mn-cs"/>
              </a:rPr>
              <a:t>В некоторых сказка и легендах можно </a:t>
            </a:r>
            <a:r>
              <a:rPr lang="ru-RU" sz="1200" b="0" i="0" kern="1200" dirty="0" err="1" smtClean="0">
                <a:solidFill>
                  <a:schemeClr val="tx1"/>
                </a:solidFill>
                <a:effectLst/>
                <a:latin typeface="+mn-lt"/>
                <a:ea typeface="+mn-ea"/>
                <a:cs typeface="+mn-cs"/>
              </a:rPr>
              <a:t>проситать</a:t>
            </a:r>
            <a:r>
              <a:rPr lang="ru-RU" sz="1200" b="0" i="0" kern="1200" dirty="0" smtClean="0">
                <a:solidFill>
                  <a:schemeClr val="tx1"/>
                </a:solidFill>
                <a:effectLst/>
                <a:latin typeface="+mn-lt"/>
                <a:ea typeface="+mn-ea"/>
                <a:cs typeface="+mn-cs"/>
              </a:rPr>
              <a:t> о морских сказочных существах.</a:t>
            </a:r>
          </a:p>
          <a:p>
            <a:r>
              <a:rPr lang="ru-RU" sz="1200" b="0" i="0" kern="1200" dirty="0" smtClean="0">
                <a:solidFill>
                  <a:schemeClr val="tx1"/>
                </a:solidFill>
                <a:effectLst/>
                <a:latin typeface="+mn-lt"/>
                <a:ea typeface="+mn-ea"/>
                <a:cs typeface="+mn-cs"/>
              </a:rPr>
              <a:t>Каких морских фантастических существ вы знаете?</a:t>
            </a:r>
          </a:p>
          <a:p>
            <a:endParaRPr lang="ru-RU" dirty="0"/>
          </a:p>
        </p:txBody>
      </p:sp>
      <p:sp>
        <p:nvSpPr>
          <p:cNvPr id="4" name="Номер слайда 3"/>
          <p:cNvSpPr>
            <a:spLocks noGrp="1"/>
          </p:cNvSpPr>
          <p:nvPr>
            <p:ph type="sldNum" sz="quarter" idx="10"/>
          </p:nvPr>
        </p:nvSpPr>
        <p:spPr/>
        <p:txBody>
          <a:bodyPr/>
          <a:lstStyle/>
          <a:p>
            <a:fld id="{B68C19C6-4F92-4EC7-BC1A-13DF96980338}" type="slidenum">
              <a:rPr lang="ru-RU" smtClean="0"/>
              <a:t>7</a:t>
            </a:fld>
            <a:endParaRPr lang="ru-RU"/>
          </a:p>
        </p:txBody>
      </p:sp>
    </p:spTree>
    <p:extLst>
      <p:ext uri="{BB962C8B-B14F-4D97-AF65-F5344CB8AC3E}">
        <p14:creationId xmlns:p14="http://schemas.microsoft.com/office/powerpoint/2010/main" val="3236807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68C19C6-4F92-4EC7-BC1A-13DF96980338}" type="slidenum">
              <a:rPr lang="ru-RU" smtClean="0"/>
              <a:t>9</a:t>
            </a:fld>
            <a:endParaRPr lang="ru-RU"/>
          </a:p>
        </p:txBody>
      </p:sp>
    </p:spTree>
    <p:extLst>
      <p:ext uri="{BB962C8B-B14F-4D97-AF65-F5344CB8AC3E}">
        <p14:creationId xmlns:p14="http://schemas.microsoft.com/office/powerpoint/2010/main" val="929249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kern="1200" dirty="0" err="1" smtClean="0">
                <a:solidFill>
                  <a:schemeClr val="tx1"/>
                </a:solidFill>
                <a:effectLst/>
                <a:latin typeface="+mn-lt"/>
                <a:ea typeface="+mn-ea"/>
                <a:cs typeface="+mn-cs"/>
              </a:rPr>
              <a:t>Гипогрифф</a:t>
            </a:r>
            <a:r>
              <a:rPr lang="ru-RU" sz="1200" b="0" i="0" kern="1200" baseline="0" dirty="0" smtClean="0">
                <a:solidFill>
                  <a:schemeClr val="tx1"/>
                </a:solidFill>
                <a:effectLst/>
                <a:latin typeface="+mn-lt"/>
                <a:ea typeface="+mn-ea"/>
                <a:cs typeface="+mn-cs"/>
              </a:rPr>
              <a:t>  - </a:t>
            </a:r>
            <a:r>
              <a:rPr lang="ru-RU" sz="1200" b="0" i="0" kern="1200" dirty="0" smtClean="0">
                <a:solidFill>
                  <a:schemeClr val="tx1"/>
                </a:solidFill>
                <a:effectLst/>
                <a:latin typeface="+mn-lt"/>
                <a:ea typeface="+mn-ea"/>
                <a:cs typeface="+mn-cs"/>
              </a:rPr>
              <a:t>полуконь-</a:t>
            </a:r>
            <a:r>
              <a:rPr lang="ru-RU" sz="1200" b="0" i="0" kern="1200" dirty="0" err="1" smtClean="0">
                <a:solidFill>
                  <a:schemeClr val="tx1"/>
                </a:solidFill>
                <a:effectLst/>
                <a:latin typeface="+mn-lt"/>
                <a:ea typeface="+mn-ea"/>
                <a:cs typeface="+mn-cs"/>
              </a:rPr>
              <a:t>полугрифон</a:t>
            </a:r>
            <a:r>
              <a:rPr lang="ru-RU" sz="1200" b="0" i="0" kern="1200" dirty="0" smtClean="0">
                <a:solidFill>
                  <a:schemeClr val="tx1"/>
                </a:solidFill>
                <a:effectLst/>
                <a:latin typeface="+mn-lt"/>
                <a:ea typeface="+mn-ea"/>
                <a:cs typeface="+mn-cs"/>
              </a:rPr>
              <a:t>. </a:t>
            </a:r>
            <a:r>
              <a:rPr lang="ru-RU" sz="1200" b="1" i="0" kern="1200" dirty="0" smtClean="0">
                <a:solidFill>
                  <a:schemeClr val="tx1"/>
                </a:solidFill>
                <a:effectLst/>
                <a:latin typeface="+mn-lt"/>
                <a:ea typeface="+mn-ea"/>
                <a:cs typeface="+mn-cs"/>
              </a:rPr>
              <a:t>Гарпии</a:t>
            </a:r>
          </a:p>
          <a:p>
            <a:r>
              <a:rPr lang="ru-RU" sz="1200" b="0" i="0" kern="1200" dirty="0" smtClean="0">
                <a:solidFill>
                  <a:schemeClr val="tx1"/>
                </a:solidFill>
                <a:effectLst/>
                <a:latin typeface="+mn-lt"/>
                <a:ea typeface="+mn-ea"/>
                <a:cs typeface="+mn-cs"/>
              </a:rPr>
              <a:t>Гарпии — одни из самых свирепых и уродливых персонажей греческой мифологии. Они, подобно прочим чудовищам, наводят ужас на людей.</a:t>
            </a:r>
          </a:p>
          <a:p>
            <a:endParaRPr lang="ru-RU" dirty="0"/>
          </a:p>
        </p:txBody>
      </p:sp>
      <p:sp>
        <p:nvSpPr>
          <p:cNvPr id="4" name="Номер слайда 3"/>
          <p:cNvSpPr>
            <a:spLocks noGrp="1"/>
          </p:cNvSpPr>
          <p:nvPr>
            <p:ph type="sldNum" sz="quarter" idx="10"/>
          </p:nvPr>
        </p:nvSpPr>
        <p:spPr/>
        <p:txBody>
          <a:bodyPr/>
          <a:lstStyle/>
          <a:p>
            <a:fld id="{B68C19C6-4F92-4EC7-BC1A-13DF96980338}" type="slidenum">
              <a:rPr lang="ru-RU" smtClean="0"/>
              <a:t>14</a:t>
            </a:fld>
            <a:endParaRPr lang="ru-RU"/>
          </a:p>
        </p:txBody>
      </p:sp>
    </p:spTree>
    <p:extLst>
      <p:ext uri="{BB962C8B-B14F-4D97-AF65-F5344CB8AC3E}">
        <p14:creationId xmlns:p14="http://schemas.microsoft.com/office/powerpoint/2010/main" val="33902144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kern="1200" dirty="0" smtClean="0">
                <a:solidFill>
                  <a:schemeClr val="tx1"/>
                </a:solidFill>
                <a:effectLst/>
                <a:latin typeface="+mn-lt"/>
                <a:ea typeface="+mn-ea"/>
                <a:cs typeface="+mn-cs"/>
              </a:rPr>
              <a:t>змея, наделённая мифическими чертами. В иных источниках — мифический чудовищный змей. В частности, лужичане считали, что василиск — петух с крыльями дракона и хвостом ящерицы.</a:t>
            </a:r>
            <a:endParaRPr lang="ru-RU" dirty="0"/>
          </a:p>
        </p:txBody>
      </p:sp>
      <p:sp>
        <p:nvSpPr>
          <p:cNvPr id="4" name="Номер слайда 3"/>
          <p:cNvSpPr>
            <a:spLocks noGrp="1"/>
          </p:cNvSpPr>
          <p:nvPr>
            <p:ph type="sldNum" sz="quarter" idx="10"/>
          </p:nvPr>
        </p:nvSpPr>
        <p:spPr/>
        <p:txBody>
          <a:bodyPr/>
          <a:lstStyle/>
          <a:p>
            <a:fld id="{B68C19C6-4F92-4EC7-BC1A-13DF96980338}" type="slidenum">
              <a:rPr lang="ru-RU" smtClean="0"/>
              <a:t>15</a:t>
            </a:fld>
            <a:endParaRPr lang="ru-RU"/>
          </a:p>
        </p:txBody>
      </p:sp>
    </p:spTree>
    <p:extLst>
      <p:ext uri="{BB962C8B-B14F-4D97-AF65-F5344CB8AC3E}">
        <p14:creationId xmlns:p14="http://schemas.microsoft.com/office/powerpoint/2010/main" val="10446638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dirty="0" smtClean="0">
                <a:solidFill>
                  <a:srgbClr val="000000"/>
                </a:solidFill>
                <a:effectLst/>
                <a:latin typeface="Open Sans"/>
              </a:rPr>
              <a:t>Мы будем изображать различных мифических существ. Вы можете нарисовать любое существо, соединив различные элементы животных, людей и даже растений.</a:t>
            </a:r>
          </a:p>
          <a:p>
            <a:r>
              <a:rPr lang="ru-RU" sz="1200" b="0" i="0" dirty="0" smtClean="0">
                <a:solidFill>
                  <a:srgbClr val="000000"/>
                </a:solidFill>
                <a:effectLst/>
                <a:latin typeface="Open Sans"/>
              </a:rPr>
              <a:t>Работать будем красками и кистями.</a:t>
            </a:r>
          </a:p>
          <a:p>
            <a:endParaRPr lang="ru-RU" dirty="0"/>
          </a:p>
        </p:txBody>
      </p:sp>
      <p:sp>
        <p:nvSpPr>
          <p:cNvPr id="4" name="Номер слайда 3"/>
          <p:cNvSpPr>
            <a:spLocks noGrp="1"/>
          </p:cNvSpPr>
          <p:nvPr>
            <p:ph type="sldNum" sz="quarter" idx="10"/>
          </p:nvPr>
        </p:nvSpPr>
        <p:spPr/>
        <p:txBody>
          <a:bodyPr/>
          <a:lstStyle/>
          <a:p>
            <a:fld id="{B68C19C6-4F92-4EC7-BC1A-13DF96980338}" type="slidenum">
              <a:rPr lang="ru-RU" smtClean="0"/>
              <a:t>17</a:t>
            </a:fld>
            <a:endParaRPr lang="ru-RU"/>
          </a:p>
        </p:txBody>
      </p:sp>
    </p:spTree>
    <p:extLst>
      <p:ext uri="{BB962C8B-B14F-4D97-AF65-F5344CB8AC3E}">
        <p14:creationId xmlns:p14="http://schemas.microsoft.com/office/powerpoint/2010/main" val="21135984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ru-RU" smtClean="0"/>
              <a:t>Образец заголовка</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75C08B1D-F8CA-4DE4-952C-0D310683B3C6}" type="datetimeFigureOut">
              <a:rPr lang="ru-RU" smtClean="0"/>
              <a:t>14.11.2021</a:t>
            </a:fld>
            <a:endParaRPr lang="ru-RU"/>
          </a:p>
        </p:txBody>
      </p:sp>
      <p:sp>
        <p:nvSpPr>
          <p:cNvPr id="5" name="Footer Placeholder 4"/>
          <p:cNvSpPr>
            <a:spLocks noGrp="1"/>
          </p:cNvSpPr>
          <p:nvPr>
            <p:ph type="ftr" sz="quarter" idx="11"/>
          </p:nvPr>
        </p:nvSpPr>
        <p:spPr>
          <a:xfrm>
            <a:off x="2416500" y="329307"/>
            <a:ext cx="4973915" cy="309201"/>
          </a:xfrm>
        </p:spPr>
        <p:txBody>
          <a:bodyPr/>
          <a:lstStyle/>
          <a:p>
            <a:endParaRPr lang="ru-RU"/>
          </a:p>
        </p:txBody>
      </p:sp>
      <p:sp>
        <p:nvSpPr>
          <p:cNvPr id="6" name="Slide Number Placeholder 5"/>
          <p:cNvSpPr>
            <a:spLocks noGrp="1"/>
          </p:cNvSpPr>
          <p:nvPr>
            <p:ph type="sldNum" sz="quarter" idx="12"/>
          </p:nvPr>
        </p:nvSpPr>
        <p:spPr>
          <a:xfrm>
            <a:off x="1437664" y="798973"/>
            <a:ext cx="811019" cy="503578"/>
          </a:xfrm>
        </p:spPr>
        <p:txBody>
          <a:bodyPr/>
          <a:lstStyle/>
          <a:p>
            <a:fld id="{E5DC7088-4CDA-4028-8E90-F48AD1E047AE}" type="slidenum">
              <a:rPr lang="ru-RU" smtClean="0"/>
              <a:t>‹#›</a:t>
            </a:fld>
            <a:endParaRPr lang="ru-RU"/>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2347371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75C08B1D-F8CA-4DE4-952C-0D310683B3C6}" type="datetimeFigureOut">
              <a:rPr lang="ru-RU" smtClean="0"/>
              <a:t>14.11.2021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5DC7088-4CDA-4028-8E90-F48AD1E047AE}" type="slidenum">
              <a:rPr lang="ru-RU" smtClean="0"/>
              <a:t>‹#›</a:t>
            </a:fld>
            <a:endParaRPr lang="ru-RU"/>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5830458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75C08B1D-F8CA-4DE4-952C-0D310683B3C6}" type="datetimeFigureOut">
              <a:rPr lang="ru-RU" smtClean="0"/>
              <a:t>14.11.2021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5DC7088-4CDA-4028-8E90-F48AD1E047AE}" type="slidenum">
              <a:rPr lang="ru-RU" smtClean="0"/>
              <a:t>‹#›</a:t>
            </a:fld>
            <a:endParaRPr lang="ru-RU"/>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7864655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75C08B1D-F8CA-4DE4-952C-0D310683B3C6}" type="datetimeFigureOut">
              <a:rPr lang="ru-RU" smtClean="0"/>
              <a:t>14.11.2021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5DC7088-4CDA-4028-8E90-F48AD1E047AE}" type="slidenum">
              <a:rPr lang="ru-RU" smtClean="0"/>
              <a:t>‹#›</a:t>
            </a:fld>
            <a:endParaRPr lang="ru-RU"/>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1497740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ru-RU" smtClean="0"/>
              <a:t>Образец заголовка</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75C08B1D-F8CA-4DE4-952C-0D310683B3C6}" type="datetimeFigureOut">
              <a:rPr lang="ru-RU" smtClean="0"/>
              <a:t>14.11.2021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5DC7088-4CDA-4028-8E90-F48AD1E047AE}" type="slidenum">
              <a:rPr lang="ru-RU" smtClean="0"/>
              <a:t>‹#›</a:t>
            </a:fld>
            <a:endParaRPr lang="ru-RU"/>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75382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75C08B1D-F8CA-4DE4-952C-0D310683B3C6}" type="datetimeFigureOut">
              <a:rPr lang="ru-RU" smtClean="0"/>
              <a:t>14.11.2021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5DC7088-4CDA-4028-8E90-F48AD1E047AE}" type="slidenum">
              <a:rPr lang="ru-RU" smtClean="0"/>
              <a:t>‹#›</a:t>
            </a:fld>
            <a:endParaRPr lang="ru-RU"/>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5189355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447191" y="2824269"/>
            <a:ext cx="4645152" cy="264445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412362" y="2821491"/>
            <a:ext cx="4645152" cy="2637371"/>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75C08B1D-F8CA-4DE4-952C-0D310683B3C6}" type="datetimeFigureOut">
              <a:rPr lang="ru-RU" smtClean="0"/>
              <a:t>14.11.2021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E5DC7088-4CDA-4028-8E90-F48AD1E047AE}" type="slidenum">
              <a:rPr lang="ru-RU" smtClean="0"/>
              <a:t>‹#›</a:t>
            </a:fld>
            <a:endParaRPr lang="ru-RU"/>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495343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75C08B1D-F8CA-4DE4-952C-0D310683B3C6}" type="datetimeFigureOut">
              <a:rPr lang="ru-RU" smtClean="0"/>
              <a:t>14.11.2021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E5DC7088-4CDA-4028-8E90-F48AD1E047AE}" type="slidenum">
              <a:rPr lang="ru-RU" smtClean="0"/>
              <a:t>‹#›</a:t>
            </a:fld>
            <a:endParaRPr lang="ru-RU"/>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9683544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C08B1D-F8CA-4DE4-952C-0D310683B3C6}" type="datetimeFigureOut">
              <a:rPr lang="ru-RU" smtClean="0"/>
              <a:t>14.11.2021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E5DC7088-4CDA-4028-8E90-F48AD1E047AE}" type="slidenum">
              <a:rPr lang="ru-RU" smtClean="0"/>
              <a:t>‹#›</a:t>
            </a:fld>
            <a:endParaRPr lang="ru-RU"/>
          </a:p>
        </p:txBody>
      </p:sp>
    </p:spTree>
    <p:extLst>
      <p:ext uri="{BB962C8B-B14F-4D97-AF65-F5344CB8AC3E}">
        <p14:creationId xmlns:p14="http://schemas.microsoft.com/office/powerpoint/2010/main" val="40631730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ru-RU" smtClean="0"/>
              <a:t>Образец заголовка</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75C08B1D-F8CA-4DE4-952C-0D310683B3C6}" type="datetimeFigureOut">
              <a:rPr lang="ru-RU" smtClean="0"/>
              <a:t>14.11.2021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5DC7088-4CDA-4028-8E90-F48AD1E047AE}" type="slidenum">
              <a:rPr lang="ru-RU" smtClean="0"/>
              <a:t>‹#›</a:t>
            </a:fld>
            <a:endParaRPr lang="ru-RU"/>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72079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75C08B1D-F8CA-4DE4-952C-0D310683B3C6}" type="datetimeFigureOut">
              <a:rPr lang="ru-RU" smtClean="0"/>
              <a:t>14.11.2021</a:t>
            </a:fld>
            <a:endParaRPr lang="ru-RU"/>
          </a:p>
        </p:txBody>
      </p:sp>
      <p:sp>
        <p:nvSpPr>
          <p:cNvPr id="6" name="Footer Placeholder 5"/>
          <p:cNvSpPr>
            <a:spLocks noGrp="1"/>
          </p:cNvSpPr>
          <p:nvPr>
            <p:ph type="ftr" sz="quarter" idx="11"/>
          </p:nvPr>
        </p:nvSpPr>
        <p:spPr>
          <a:xfrm>
            <a:off x="1447382" y="318640"/>
            <a:ext cx="5541004" cy="320931"/>
          </a:xfrm>
        </p:spPr>
        <p:txBody>
          <a:bodyPr/>
          <a:lstStyle/>
          <a:p>
            <a:endParaRPr lang="ru-RU"/>
          </a:p>
        </p:txBody>
      </p:sp>
      <p:sp>
        <p:nvSpPr>
          <p:cNvPr id="7" name="Slide Number Placeholder 6"/>
          <p:cNvSpPr>
            <a:spLocks noGrp="1"/>
          </p:cNvSpPr>
          <p:nvPr>
            <p:ph type="sldNum" sz="quarter" idx="12"/>
          </p:nvPr>
        </p:nvSpPr>
        <p:spPr/>
        <p:txBody>
          <a:bodyPr/>
          <a:lstStyle/>
          <a:p>
            <a:fld id="{E5DC7088-4CDA-4028-8E90-F48AD1E047AE}" type="slidenum">
              <a:rPr lang="ru-RU" smtClean="0"/>
              <a:t>‹#›</a:t>
            </a:fld>
            <a:endParaRPr lang="ru-RU"/>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9311673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75C08B1D-F8CA-4DE4-952C-0D310683B3C6}" type="datetimeFigureOut">
              <a:rPr lang="ru-RU" smtClean="0"/>
              <a:t>14.11.2021</a:t>
            </a:fld>
            <a:endParaRPr lang="ru-RU"/>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E5DC7088-4CDA-4028-8E90-F48AD1E047AE}" type="slidenum">
              <a:rPr lang="ru-RU" smtClean="0"/>
              <a:t>‹#›</a:t>
            </a:fld>
            <a:endParaRPr lang="ru-RU"/>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24038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s://slav-rus.com/wp-content/uploads/2019/06/ptica_Sirin_6_09231819-1023x136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0302" y="27324"/>
            <a:ext cx="5123007" cy="6830676"/>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7687286" y="598207"/>
            <a:ext cx="4049507" cy="923330"/>
          </a:xfrm>
          <a:prstGeom prst="rect">
            <a:avLst/>
          </a:prstGeom>
          <a:noFill/>
        </p:spPr>
        <p:txBody>
          <a:bodyPr wrap="none" lIns="91440" tIns="45720" rIns="91440" bIns="45720">
            <a:spAutoFit/>
          </a:bodyPr>
          <a:lstStyle/>
          <a:p>
            <a:pPr algn="ctr"/>
            <a:r>
              <a:rPr lang="ru-RU" sz="5400" b="1" smtClean="0">
                <a:ln w="9525">
                  <a:solidFill>
                    <a:schemeClr val="bg1"/>
                  </a:solidFill>
                  <a:prstDash val="solid"/>
                </a:ln>
                <a:effectLst>
                  <a:outerShdw blurRad="12700" dist="38100" dir="2700000" algn="tl" rotWithShape="0">
                    <a:schemeClr val="bg1">
                      <a:lumMod val="50000"/>
                    </a:schemeClr>
                  </a:outerShdw>
                </a:effectLst>
              </a:rPr>
              <a:t>Птица Сирин</a:t>
            </a:r>
            <a:endParaRPr lang="ru-RU"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3" name="Прямоугольник 2"/>
          <p:cNvSpPr/>
          <p:nvPr/>
        </p:nvSpPr>
        <p:spPr>
          <a:xfrm>
            <a:off x="7363693" y="2242333"/>
            <a:ext cx="4696691" cy="3108543"/>
          </a:xfrm>
          <a:prstGeom prst="rect">
            <a:avLst/>
          </a:prstGeom>
        </p:spPr>
        <p:txBody>
          <a:bodyPr wrap="square">
            <a:spAutoFit/>
          </a:bodyPr>
          <a:lstStyle/>
          <a:p>
            <a:r>
              <a:rPr lang="ru-RU" sz="2800" b="0" i="0" dirty="0" smtClean="0">
                <a:solidFill>
                  <a:srgbClr val="333333"/>
                </a:solidFill>
                <a:effectLst/>
                <a:latin typeface="YS Text"/>
              </a:rPr>
              <a:t>В древнерусском искусстве и легендах райская птица с головой девы. Считается, что Сирин представляет собой славянский образ греческих сирен. </a:t>
            </a:r>
            <a:endParaRPr lang="ru-RU" sz="2800" dirty="0"/>
          </a:p>
        </p:txBody>
      </p:sp>
    </p:spTree>
    <p:extLst>
      <p:ext uri="{BB962C8B-B14F-4D97-AF65-F5344CB8AC3E}">
        <p14:creationId xmlns:p14="http://schemas.microsoft.com/office/powerpoint/2010/main" val="14273781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s://steamuserimages-a.akamaihd.net/ugc/781868542507999985/9108A225567B438153A7728089309B9D14B025E6/?imw=512&amp;amp;imh=510&amp;amp;ima=fit&amp;amp;impolicy=Letterbox&amp;amp;imcolor=%23000000&amp;amp;letterbox=tru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80" y="0"/>
            <a:ext cx="5528971" cy="5514109"/>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https://images-wixmp-ed30a86b8c4ca887773594c2.wixmp.com/f/919886d3-c17d-4d2d-9b32-301021d1f8df/d6l4c8q-074142a4-39a7-446a-a7a0-a76fe613d1c7.png/v1/fill/w_1021,h_783,strp/hpoc___the_boy_and_the_centaur_by_albinonial_d6l4c8q-pre.png?token=eyJ0eXAiOiJKV1QiLCJhbGciOiJIUzI1NiJ9.eyJzdWIiOiJ1cm46YXBwOjdlMGQxODg5ODIyNjQzNzNhNWYwZDQxNWVhMGQyNmUwIiwiaXNzIjoidXJuOmFwcDo3ZTBkMTg4OTgyMjY0MzczYTVmMGQ0MTVlYTBkMjZlMCIsIm9iaiI6W1t7ImhlaWdodCI6Ijw9Nzg1IiwicGF0aCI6IlwvZlwvOTE5ODg2ZDMtYzE3ZC00ZDJkLTliMzItMzAxMDIxZDFmOGRmXC9kNmw0YzhxLTA3NDE0MmE0LTM5YTctNDQ2YS1hN2EwLWE3NmZlNjEzZDFjNy5wbmciLCJ3aWR0aCI6Ijw9MTAyNCJ9XV0sImF1ZCI6WyJ1cm46c2VydmljZTppbWFnZS5vcGVyYXRpb25zIl19.g32oV1XkIoga1Q5EdpF2MYbrJ562vKX7OMx1pZSJHv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9284" y="1648690"/>
            <a:ext cx="5912716" cy="45344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21188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54181" y="778501"/>
            <a:ext cx="3546764" cy="3477875"/>
          </a:xfrm>
          <a:prstGeom prst="rect">
            <a:avLst/>
          </a:prstGeom>
        </p:spPr>
        <p:txBody>
          <a:bodyPr wrap="square">
            <a:spAutoFit/>
          </a:bodyPr>
          <a:lstStyle/>
          <a:p>
            <a:r>
              <a:rPr lang="ru-RU" sz="2000" b="0" i="0" dirty="0" smtClean="0">
                <a:solidFill>
                  <a:srgbClr val="000000"/>
                </a:solidFill>
                <a:effectLst/>
                <a:latin typeface="Open Sans"/>
              </a:rPr>
              <a:t>Кентавры – это существа с головой и торсом человека на теле лошади, обитатели гор и лесных чащ.</a:t>
            </a:r>
          </a:p>
          <a:p>
            <a:r>
              <a:rPr lang="ru-RU" sz="2000" b="0" i="0" dirty="0" smtClean="0">
                <a:solidFill>
                  <a:srgbClr val="000000"/>
                </a:solidFill>
                <a:effectLst/>
                <a:latin typeface="Open Sans"/>
              </a:rPr>
              <a:t>Посмотрите на изображение кентавра, как вы думаете, каким он был?</a:t>
            </a:r>
          </a:p>
          <a:p>
            <a:r>
              <a:rPr lang="ru-RU" sz="2000" b="0" i="0" dirty="0" smtClean="0">
                <a:solidFill>
                  <a:srgbClr val="000000"/>
                </a:solidFill>
                <a:effectLst/>
                <a:latin typeface="Open Sans"/>
              </a:rPr>
              <a:t>В героических мифах одни кентавры являются воспитателями героев, другие — враждебны им.</a:t>
            </a:r>
            <a:endParaRPr lang="ru-RU" sz="2000" b="0" i="0" dirty="0">
              <a:solidFill>
                <a:srgbClr val="000000"/>
              </a:solidFill>
              <a:effectLst/>
              <a:latin typeface="Open Sans"/>
            </a:endParaRPr>
          </a:p>
        </p:txBody>
      </p:sp>
      <p:pic>
        <p:nvPicPr>
          <p:cNvPr id="11266" name="Picture 2" descr="https://i.pinimg.com/originals/a1/91/96/a191968a3a897f34cdc254f5e528936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0"/>
            <a:ext cx="7620000"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19116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449782" y="1581927"/>
            <a:ext cx="6096000" cy="3693319"/>
          </a:xfrm>
          <a:prstGeom prst="rect">
            <a:avLst/>
          </a:prstGeom>
        </p:spPr>
        <p:txBody>
          <a:bodyPr>
            <a:spAutoFit/>
          </a:bodyPr>
          <a:lstStyle/>
          <a:p>
            <a:r>
              <a:rPr lang="ru-RU" b="0" i="0" dirty="0" smtClean="0">
                <a:solidFill>
                  <a:srgbClr val="000000"/>
                </a:solidFill>
                <a:effectLst/>
                <a:latin typeface="Open Sans"/>
              </a:rPr>
              <a:t>- Какие ещё существуют необычные сказочные персонажи? </a:t>
            </a:r>
            <a:r>
              <a:rPr lang="ru-RU" b="1" dirty="0"/>
              <a:t>Чем отличается реальные животные от фантастических?</a:t>
            </a:r>
            <a:endParaRPr lang="ru-RU" b="0" i="0" dirty="0" smtClean="0">
              <a:solidFill>
                <a:srgbClr val="000000"/>
              </a:solidFill>
              <a:effectLst/>
              <a:latin typeface="Open Sans"/>
            </a:endParaRPr>
          </a:p>
          <a:p>
            <a:r>
              <a:rPr lang="ru-RU" b="0" i="1" dirty="0" smtClean="0">
                <a:solidFill>
                  <a:srgbClr val="000000"/>
                </a:solidFill>
                <a:effectLst/>
                <a:latin typeface="Open Sans"/>
              </a:rPr>
              <a:t>-</a:t>
            </a:r>
            <a:r>
              <a:rPr lang="ru-RU" b="0" i="0" dirty="0" smtClean="0">
                <a:solidFill>
                  <a:srgbClr val="000000"/>
                </a:solidFill>
                <a:effectLst/>
                <a:latin typeface="Open Sans"/>
              </a:rPr>
              <a:t> Как мы можем по изображению понять, какое это существо доброе или злое? </a:t>
            </a:r>
            <a:r>
              <a:rPr lang="ru-RU" b="1" dirty="0"/>
              <a:t>Должен ли художник, создающий подобные изображения, знать птиц, их повадки</a:t>
            </a:r>
            <a:r>
              <a:rPr lang="ru-RU" b="1" dirty="0" smtClean="0"/>
              <a:t>? </a:t>
            </a:r>
            <a:r>
              <a:rPr lang="ru-RU" b="1" dirty="0"/>
              <a:t>Что необходимо изменить, чтобы реального зверя превратить в сказочного</a:t>
            </a:r>
            <a:r>
              <a:rPr lang="ru-RU" b="1" dirty="0" smtClean="0"/>
              <a:t>?</a:t>
            </a:r>
            <a:r>
              <a:rPr lang="ru-RU" b="1" dirty="0"/>
              <a:t> А еще можно соединять различные части от разных существ.</a:t>
            </a:r>
            <a:r>
              <a:rPr lang="ru-RU" dirty="0"/>
              <a:t> </a:t>
            </a:r>
            <a:r>
              <a:rPr lang="ru-RU" b="1" dirty="0"/>
              <a:t>Мастер Изображения рисует не только, что видит вокруг, но и то, что ему подсказывает фантазия.</a:t>
            </a:r>
            <a:endParaRPr lang="ru-RU" dirty="0"/>
          </a:p>
          <a:p>
            <a:r>
              <a:rPr lang="ru-RU" dirty="0" smtClean="0"/>
              <a:t/>
            </a:r>
            <a:br>
              <a:rPr lang="ru-RU" dirty="0" smtClean="0"/>
            </a:br>
            <a:endParaRPr lang="ru-RU" b="0" i="0" dirty="0">
              <a:solidFill>
                <a:srgbClr val="000000"/>
              </a:solidFill>
              <a:effectLst/>
              <a:latin typeface="Open Sans"/>
            </a:endParaRPr>
          </a:p>
        </p:txBody>
      </p:sp>
    </p:spTree>
    <p:extLst>
      <p:ext uri="{BB962C8B-B14F-4D97-AF65-F5344CB8AC3E}">
        <p14:creationId xmlns:p14="http://schemas.microsoft.com/office/powerpoint/2010/main" val="5206857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https://vsthemes.org/uploads/posts/2019-01/1582033908_real-unicorn_vsthemes_ru-1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188364" cy="4641273"/>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https://cdna.artstation.com/p/assets/images/images/009/264/882/large/suifa-su-4-vray.jpg?151801273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88365" y="2055091"/>
            <a:ext cx="6003636" cy="4802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84994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s://ic.pics.livejournal.com/udagan_horsa/21942791/455329/455329_origin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281702" cy="4756583"/>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https://grimuar.ru/wp-content/uploads/2017/07/gippogrif-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669" y="0"/>
            <a:ext cx="6553331" cy="4856019"/>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https://static.wikia.nocookie.net/eberron/images/0/00/Harpy_by_DaveAllsop.jpg/revision/latest?cb=2013071520054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36517" y="3512127"/>
            <a:ext cx="2847338" cy="33458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02626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s://shuwany.com/wp-content/uploads/2014/09/basilisk_by_tydar-d96wzq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7329055" cy="5328951"/>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https://sun9-69.userapi.com/c846221/v846221710/52b8a/Hbb77w0nkEc.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29055" y="0"/>
            <a:ext cx="4862945" cy="68782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02183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024255" y="79813"/>
            <a:ext cx="4461163" cy="5262979"/>
          </a:xfrm>
          <a:prstGeom prst="rect">
            <a:avLst/>
          </a:prstGeom>
        </p:spPr>
        <p:txBody>
          <a:bodyPr wrap="square">
            <a:spAutoFit/>
          </a:bodyPr>
          <a:lstStyle/>
          <a:p>
            <a:r>
              <a:rPr lang="ru-RU" sz="2400" b="1" i="0" dirty="0" smtClean="0">
                <a:solidFill>
                  <a:srgbClr val="3A3A3A"/>
                </a:solidFill>
                <a:effectLst/>
                <a:latin typeface="rubik"/>
              </a:rPr>
              <a:t>Феникс</a:t>
            </a:r>
            <a:r>
              <a:rPr lang="ru-RU" sz="2400" b="0" i="0" dirty="0" smtClean="0">
                <a:solidFill>
                  <a:srgbClr val="3A3A3A"/>
                </a:solidFill>
                <a:effectLst/>
                <a:latin typeface="rubik"/>
              </a:rPr>
              <a:t> — мифологическая птица, обладающая способностью сжигать себя и затем возрождаться. Известна в мифологиях разных культур, часто связывается с солнечным культом. Обитает в гнезде, находящемся на вершине горы. Питается фруктами и ягодами, особенно любит финики. Имеет красное и оранжевое, жёлтое и золотое оперение.</a:t>
            </a:r>
            <a:endParaRPr lang="ru-RU" sz="2400" dirty="0"/>
          </a:p>
        </p:txBody>
      </p:sp>
      <p:pic>
        <p:nvPicPr>
          <p:cNvPr id="15364" name="Picture 4" descr="https://i.pinimg.com/474x/9f/d8/72/9fd872fc080e64223dfa1a6c8e289af0--harry-potter-room-action-figures.jpg?nii=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213" y="0"/>
            <a:ext cx="4568824" cy="68484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5341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16726" y="515541"/>
            <a:ext cx="7883237" cy="4832092"/>
          </a:xfrm>
          <a:prstGeom prst="rect">
            <a:avLst/>
          </a:prstGeom>
        </p:spPr>
        <p:txBody>
          <a:bodyPr wrap="square">
            <a:spAutoFit/>
          </a:bodyPr>
          <a:lstStyle/>
          <a:p>
            <a:pPr algn="ctr"/>
            <a:r>
              <a:rPr lang="ru-RU" sz="2800" b="0" i="0" dirty="0" smtClean="0">
                <a:solidFill>
                  <a:srgbClr val="000000"/>
                </a:solidFill>
                <a:effectLst/>
                <a:latin typeface="Open Sans"/>
              </a:rPr>
              <a:t>Выполнение рисунка.</a:t>
            </a:r>
          </a:p>
          <a:p>
            <a:r>
              <a:rPr lang="ru-RU" sz="2800" b="0" i="0" dirty="0" smtClean="0">
                <a:solidFill>
                  <a:srgbClr val="000000"/>
                </a:solidFill>
                <a:effectLst/>
                <a:latin typeface="Open Sans"/>
              </a:rPr>
              <a:t>Давайте построим план работы:</a:t>
            </a:r>
          </a:p>
          <a:p>
            <a:endParaRPr lang="ru-RU" sz="2800" b="0" i="0" dirty="0" smtClean="0">
              <a:solidFill>
                <a:srgbClr val="000000"/>
              </a:solidFill>
              <a:effectLst/>
              <a:latin typeface="Open Sans"/>
            </a:endParaRPr>
          </a:p>
          <a:p>
            <a:pPr>
              <a:buFont typeface="+mj-lt"/>
              <a:buAutoNum type="arabicPeriod"/>
            </a:pPr>
            <a:r>
              <a:rPr lang="ru-RU" sz="2800" b="0" i="0" dirty="0" smtClean="0">
                <a:solidFill>
                  <a:srgbClr val="000000"/>
                </a:solidFill>
                <a:effectLst/>
                <a:latin typeface="Open Sans"/>
              </a:rPr>
              <a:t>Лёгкими линиями карандаша нанести на лист контур фантастического существа, соединяя части тела различных животных.</a:t>
            </a:r>
          </a:p>
          <a:p>
            <a:pPr>
              <a:buFont typeface="+mj-lt"/>
              <a:buAutoNum type="arabicPeriod"/>
            </a:pPr>
            <a:endParaRPr lang="ru-RU" sz="2800" b="0" i="0" dirty="0" smtClean="0">
              <a:solidFill>
                <a:srgbClr val="000000"/>
              </a:solidFill>
              <a:effectLst/>
              <a:latin typeface="Open Sans"/>
            </a:endParaRPr>
          </a:p>
          <a:p>
            <a:pPr>
              <a:buFont typeface="+mj-lt"/>
              <a:buAutoNum type="arabicPeriod"/>
            </a:pPr>
            <a:r>
              <a:rPr lang="ru-RU" sz="2800" b="0" i="0" dirty="0" smtClean="0">
                <a:solidFill>
                  <a:srgbClr val="000000"/>
                </a:solidFill>
                <a:effectLst/>
                <a:latin typeface="Open Sans"/>
              </a:rPr>
              <a:t>Выполнить цветовое решение, в соответствие с задуманным образом.</a:t>
            </a:r>
          </a:p>
          <a:p>
            <a:pPr>
              <a:buFont typeface="+mj-lt"/>
              <a:buAutoNum type="arabicPeriod"/>
            </a:pPr>
            <a:endParaRPr lang="ru-RU" sz="2800" b="0" i="0" dirty="0" smtClean="0">
              <a:solidFill>
                <a:srgbClr val="000000"/>
              </a:solidFill>
              <a:effectLst/>
              <a:latin typeface="Open Sans"/>
            </a:endParaRPr>
          </a:p>
          <a:p>
            <a:pPr>
              <a:buFont typeface="+mj-lt"/>
              <a:buAutoNum type="arabicPeriod"/>
            </a:pPr>
            <a:r>
              <a:rPr lang="ru-RU" sz="2800" b="0" i="0" dirty="0" smtClean="0">
                <a:solidFill>
                  <a:srgbClr val="000000"/>
                </a:solidFill>
                <a:effectLst/>
                <a:latin typeface="Open Sans"/>
              </a:rPr>
              <a:t>Придумать имя своему сказочному герою.</a:t>
            </a:r>
            <a:endParaRPr lang="ru-RU" sz="2800" b="0" i="0" dirty="0">
              <a:solidFill>
                <a:srgbClr val="000000"/>
              </a:solidFill>
              <a:effectLst/>
              <a:latin typeface="Open Sans"/>
            </a:endParaRPr>
          </a:p>
        </p:txBody>
      </p:sp>
    </p:spTree>
    <p:extLst>
      <p:ext uri="{BB962C8B-B14F-4D97-AF65-F5344CB8AC3E}">
        <p14:creationId xmlns:p14="http://schemas.microsoft.com/office/powerpoint/2010/main" val="15049679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916861"/>
            <a:ext cx="12518168" cy="3416320"/>
          </a:xfrm>
          <a:prstGeom prst="rect">
            <a:avLst/>
          </a:prstGeom>
          <a:noFill/>
        </p:spPr>
        <p:txBody>
          <a:bodyPr wrap="square" lIns="91440" tIns="45720" rIns="91440" bIns="45720">
            <a:spAutoFit/>
          </a:bodyPr>
          <a:lstStyle/>
          <a:p>
            <a:pPr algn="ctr"/>
            <a:r>
              <a:rPr lang="ru-RU" sz="5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Изображение и фантазия.</a:t>
            </a:r>
          </a:p>
          <a:p>
            <a:pPr algn="ctr"/>
            <a:r>
              <a:rPr lang="ru-RU" sz="5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Изображение сказочных, несуществующих </a:t>
            </a:r>
          </a:p>
          <a:p>
            <a:pPr algn="ctr"/>
            <a:r>
              <a:rPr lang="ru-RU" sz="5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зверей и птиц. </a:t>
            </a:r>
            <a:endParaRPr lang="ru-RU" sz="5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18618036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191491" y="3701626"/>
            <a:ext cx="6096000" cy="369332"/>
          </a:xfrm>
          <a:prstGeom prst="rect">
            <a:avLst/>
          </a:prstGeom>
        </p:spPr>
        <p:txBody>
          <a:bodyPr>
            <a:spAutoFit/>
          </a:bodyPr>
          <a:lstStyle/>
          <a:p>
            <a:endParaRPr lang="ru-RU" dirty="0"/>
          </a:p>
        </p:txBody>
      </p:sp>
      <p:pic>
        <p:nvPicPr>
          <p:cNvPr id="2050" name="Picture 2" descr="https://slovnet.ru/wp-content/uploads/2018/12/1-5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0266" y="197427"/>
            <a:ext cx="5185216" cy="279515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cont.ws/uploads/pic/2020/9/s1200%20%2810%2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16294" y="165393"/>
            <a:ext cx="3460461" cy="346046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c.wallhere.com/photos/8f/b7/1500x1000_px_art_clouds_Dragons_fantasy_fire_Islands_knight-1881915.jpg!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91491" y="0"/>
            <a:ext cx="10354832" cy="6903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8744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cdn.fishki.net/upload/post/201601/29/1829848/%D0%9A%D1%80%D0%B0%D1%81%D0%B0%D0%B2%D0%B8%D1%86%D0%B0%D0%A7%D1%83%D0%B4%D0%BE%D0%B2%D0%B8%D1%89%D0%B5-%D0%97%D0%B0%D1%85%D0%BE%D0%B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613" y="1"/>
            <a:ext cx="10978934" cy="61717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77889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www.culture.ru/storage/images/8f8537a2f63dd4ab736d550bb949c0b6/f6563fd7b91a3960724fab57f4bd477d.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5829" y="0"/>
            <a:ext cx="8503386" cy="61791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14922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pm1.narvii.com/7015/78fabb4d6b0e88c1ceaab430167c5d8d470ff684r1-2048-1280v2_uhq.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4291" y="0"/>
            <a:ext cx="11014364" cy="68839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7542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s://picua.org/images/2019/07/27/fecfe97381c230d77b6656fa24a2efe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4744132" cy="6262255"/>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5458691" y="861536"/>
            <a:ext cx="6096000" cy="3539430"/>
          </a:xfrm>
          <a:prstGeom prst="rect">
            <a:avLst/>
          </a:prstGeom>
        </p:spPr>
        <p:txBody>
          <a:bodyPr>
            <a:spAutoFit/>
          </a:bodyPr>
          <a:lstStyle/>
          <a:p>
            <a:r>
              <a:rPr lang="ru-RU" sz="2800" dirty="0" err="1"/>
              <a:t>Грифо́ны</a:t>
            </a:r>
            <a:r>
              <a:rPr lang="ru-RU" sz="2800" dirty="0"/>
              <a:t> — мифологические крылатые существа, с туловищем льва и головой орла. Имеют острые когти и белоснежные (или золотые) крылья. Грифоны — противоречивые существа, одновременно объединяющие Небо и Землю, Добро и Зло.</a:t>
            </a:r>
          </a:p>
        </p:txBody>
      </p:sp>
    </p:spTree>
    <p:extLst>
      <p:ext uri="{BB962C8B-B14F-4D97-AF65-F5344CB8AC3E}">
        <p14:creationId xmlns:p14="http://schemas.microsoft.com/office/powerpoint/2010/main" val="20538672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s://cs8.livemaster.ru/storage/b7/6d/ad8a8b29165646ae38819e4b658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255" y="0"/>
            <a:ext cx="5514109" cy="6885145"/>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s://avatars.mds.yandex.net/get-zen_doc/3894718/pub_60bf3cebeeb0cd26734c21e7_60bf3d3afaeaaf49e4f0333a/scale_12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1" y="0"/>
            <a:ext cx="5320145" cy="68573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82966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s://avavatar.ru/images/full/13/wCU4quwIArgycVX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350327" cy="6876175"/>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5292436" y="487417"/>
            <a:ext cx="6096000" cy="4031873"/>
          </a:xfrm>
          <a:prstGeom prst="rect">
            <a:avLst/>
          </a:prstGeom>
        </p:spPr>
        <p:txBody>
          <a:bodyPr>
            <a:spAutoFit/>
          </a:bodyPr>
          <a:lstStyle/>
          <a:p>
            <a:r>
              <a:rPr lang="ru-RU" sz="3200" b="0" i="0" dirty="0" smtClean="0">
                <a:solidFill>
                  <a:srgbClr val="000000"/>
                </a:solidFill>
                <a:effectLst/>
                <a:latin typeface="Open Sans"/>
              </a:rPr>
              <a:t>Русалки – женское водяное существо, чаще вредоносное. Русалки – девушки с рыбьим хвостом, с длинными распущенными зелеными волосами, которые они расчесывают золотым гребнем.</a:t>
            </a:r>
            <a:endParaRPr lang="ru-RU" sz="3200" dirty="0"/>
          </a:p>
        </p:txBody>
      </p:sp>
    </p:spTree>
    <p:extLst>
      <p:ext uri="{BB962C8B-B14F-4D97-AF65-F5344CB8AC3E}">
        <p14:creationId xmlns:p14="http://schemas.microsoft.com/office/powerpoint/2010/main" val="3796095138"/>
      </p:ext>
    </p:extLst>
  </p:cSld>
  <p:clrMapOvr>
    <a:masterClrMapping/>
  </p:clrMapOvr>
  <p:timing>
    <p:tnLst>
      <p:par>
        <p:cTn id="1" dur="indefinite" restart="never" nodeType="tmRoot"/>
      </p:par>
    </p:tnLst>
  </p:timing>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Галерея</Template>
  <TotalTime>43</TotalTime>
  <Words>417</Words>
  <Application>Microsoft Office PowerPoint</Application>
  <PresentationFormat>Широкоэкранный</PresentationFormat>
  <Paragraphs>43</Paragraphs>
  <Slides>17</Slides>
  <Notes>8</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17</vt:i4>
      </vt:variant>
    </vt:vector>
  </HeadingPairs>
  <TitlesOfParts>
    <vt:vector size="25" baseType="lpstr">
      <vt:lpstr>Arial</vt:lpstr>
      <vt:lpstr>Calibri</vt:lpstr>
      <vt:lpstr>Gill Sans MT</vt:lpstr>
      <vt:lpstr>Open Sans</vt:lpstr>
      <vt:lpstr>rubik</vt:lpstr>
      <vt:lpstr>Times New Roman</vt:lpstr>
      <vt:lpstr>YS Text</vt:lpstr>
      <vt:lpstr>Gallery</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Школа</dc:creator>
  <cp:lastModifiedBy>Школа</cp:lastModifiedBy>
  <cp:revision>5</cp:revision>
  <dcterms:created xsi:type="dcterms:W3CDTF">2021-11-14T12:36:11Z</dcterms:created>
  <dcterms:modified xsi:type="dcterms:W3CDTF">2021-11-14T13:20:04Z</dcterms:modified>
</cp:coreProperties>
</file>