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258" r:id="rId3"/>
    <p:sldId id="280" r:id="rId4"/>
    <p:sldId id="304" r:id="rId5"/>
    <p:sldId id="328" r:id="rId6"/>
    <p:sldId id="293" r:id="rId7"/>
    <p:sldId id="323" r:id="rId8"/>
    <p:sldId id="290" r:id="rId9"/>
    <p:sldId id="279" r:id="rId10"/>
    <p:sldId id="291" r:id="rId11"/>
    <p:sldId id="309" r:id="rId12"/>
    <p:sldId id="300" r:id="rId13"/>
    <p:sldId id="335" r:id="rId14"/>
    <p:sldId id="327" r:id="rId15"/>
    <p:sldId id="288" r:id="rId16"/>
    <p:sldId id="301" r:id="rId17"/>
    <p:sldId id="332" r:id="rId18"/>
    <p:sldId id="334" r:id="rId19"/>
    <p:sldId id="305" r:id="rId20"/>
    <p:sldId id="292" r:id="rId21"/>
    <p:sldId id="261" r:id="rId22"/>
    <p:sldId id="33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3" autoAdjust="0"/>
    <p:restoredTop sz="94660"/>
  </p:normalViewPr>
  <p:slideViewPr>
    <p:cSldViewPr>
      <p:cViewPr>
        <p:scale>
          <a:sx n="70" d="100"/>
          <a:sy n="70" d="100"/>
        </p:scale>
        <p:origin x="-121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3.mp3"/><Relationship Id="rId7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1.mp3"/><Relationship Id="rId11" Type="http://schemas.openxmlformats.org/officeDocument/2006/relationships/image" Target="../media/image11.png"/><Relationship Id="rId5" Type="http://schemas.microsoft.com/office/2007/relationships/media" Target="../media/media1.mp3"/><Relationship Id="rId10" Type="http://schemas.openxmlformats.org/officeDocument/2006/relationships/image" Target="../media/image21.png"/><Relationship Id="rId4" Type="http://schemas.openxmlformats.org/officeDocument/2006/relationships/audio" Target="../media/media3.mp3"/><Relationship Id="rId9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4989">
            <a:off x="966762" y="398011"/>
            <a:ext cx="4917343" cy="2509235"/>
          </a:xfrm>
        </p:spPr>
        <p:txBody>
          <a:bodyPr>
            <a:prstTxWarp prst="textSlantUp">
              <a:avLst>
                <a:gd name="adj" fmla="val 36887"/>
              </a:avLst>
            </a:prstTxWarp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МУЗЫКАЛЬНАЯ ПРОГУЛКА </a:t>
            </a:r>
            <a:endParaRPr lang="ru-RU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41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60851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«…</a:t>
            </a: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Море вздуется бурливо,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Закипит,  подымет вой,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Хлынет на берег пустой,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Расплеснется в шумном беге,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И очутятся на бреге,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В чешуе, как жар горя,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Тридцать три богатыря. 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Все красавцы удалые, 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Великаны молодые,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Все равны, как на подбор.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  <a:t>С ними дядька Черномор»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endParaRPr lang="ru-RU" sz="2800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72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484784"/>
            <a:ext cx="7560840" cy="18002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Кто такие богатыри?</a:t>
            </a:r>
            <a:endParaRPr lang="ru-RU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27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350" y="0"/>
            <a:ext cx="94122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33 богатыр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5656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1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a382af0798f7df2b048bb7f2ffdf07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6396">
            <a:off x="1515402" y="2082797"/>
            <a:ext cx="6554158" cy="330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00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Труба </a:t>
            </a:r>
            <a:endParaRPr lang="ru-RU" sz="5400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14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992888" cy="468052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Что </a:t>
            </a: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там чудится в тумане?</a:t>
            </a:r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 </a:t>
            </a:r>
            <a:r>
              <a:rPr lang="ru-RU" sz="1800" dirty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1800" dirty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                                    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(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вытягиваем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руки вперёд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)</a:t>
            </a:r>
            <a:b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</a:b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Волны плещут в океане  </a:t>
            </a:r>
            <a:r>
              <a:rPr lang="ru-RU" sz="20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1800" b="1" dirty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                                    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(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руками изображаем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 волны)</a:t>
            </a:r>
            <a:b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Это </a:t>
            </a: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мачты кораблей</a:t>
            </a:r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 </a:t>
            </a:r>
            <a:r>
              <a:rPr lang="ru-RU" sz="1800" dirty="0">
                <a:solidFill>
                  <a:srgbClr val="002060"/>
                </a:solidFill>
                <a:latin typeface="Sitka Small" panose="02000505000000020004" pitchFamily="2" charset="0"/>
              </a:rPr>
              <a:t>        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1800" dirty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                                     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(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вытягиваем руки вверх)</a:t>
            </a:r>
            <a:b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</a:b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Пусть плывут сюда скорей</a:t>
            </a:r>
            <a:r>
              <a:rPr lang="ru-RU" sz="2000" dirty="0">
                <a:solidFill>
                  <a:srgbClr val="002060"/>
                </a:solidFill>
                <a:latin typeface="Sitka Small" panose="02000505000000020004" pitchFamily="2" charset="0"/>
              </a:rPr>
              <a:t>      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1800" dirty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                                      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(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машем руками)</a:t>
            </a:r>
            <a:b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</a:b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Мы по берегу гуляем,  </a:t>
            </a:r>
            <a:r>
              <a:rPr lang="ru-RU" sz="20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мореходов поджидаем</a:t>
            </a: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          </a:t>
            </a:r>
            <a:r>
              <a:rPr lang="ru-RU" sz="1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                                         (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ходьба на месте)</a:t>
            </a:r>
            <a:b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</a:b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Ищем камушки </a:t>
            </a:r>
            <a:r>
              <a:rPr lang="ru-RU" sz="20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в песке</a:t>
            </a:r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         </a:t>
            </a:r>
            <a:r>
              <a:rPr lang="ru-RU" sz="24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                                        (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выполняем наклоны)</a:t>
            </a:r>
            <a:b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</a:b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И сжимаем в кулачке</a:t>
            </a:r>
            <a:r>
              <a:rPr lang="ru-RU" sz="2000" dirty="0">
                <a:solidFill>
                  <a:srgbClr val="002060"/>
                </a:solidFill>
                <a:latin typeface="Sitka Small" panose="02000505000000020004" pitchFamily="2" charset="0"/>
              </a:rPr>
              <a:t>  </a:t>
            </a:r>
            <a:r>
              <a:rPr lang="ru-RU" sz="1800" dirty="0">
                <a:solidFill>
                  <a:srgbClr val="002060"/>
                </a:solidFill>
                <a:latin typeface="Sitka Small" panose="02000505000000020004" pitchFamily="2" charset="0"/>
              </a:rPr>
              <a:t>           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1800" dirty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                                      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(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сжимаем кулачки)</a:t>
            </a:r>
            <a:b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</a:b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Чтоб побольше их собрать, н</a:t>
            </a:r>
            <a:r>
              <a:rPr lang="ru-RU" sz="20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адо </a:t>
            </a: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чаще приседать</a:t>
            </a:r>
            <a:r>
              <a:rPr lang="ru-RU" sz="1800" dirty="0">
                <a:solidFill>
                  <a:srgbClr val="002060"/>
                </a:solidFill>
                <a:latin typeface="Sitka Small" panose="02000505000000020004" pitchFamily="2" charset="0"/>
              </a:rPr>
              <a:t>            </a:t>
            </a:r>
            <a: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                                          (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приседания)</a:t>
            </a:r>
            <a:b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</a:b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Вверх потянемся, пройдёмся</a:t>
            </a:r>
            <a:r>
              <a:rPr lang="ru-RU" sz="2000" dirty="0">
                <a:solidFill>
                  <a:srgbClr val="002060"/>
                </a:solidFill>
                <a:latin typeface="Sitka Small" panose="02000505000000020004" pitchFamily="2" charset="0"/>
              </a:rPr>
              <a:t> </a:t>
            </a:r>
            <a:br>
              <a:rPr lang="ru-RU" sz="20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000" b="1" dirty="0">
                <a:solidFill>
                  <a:srgbClr val="002060"/>
                </a:solidFill>
                <a:latin typeface="Sitka Small" panose="02000505000000020004" pitchFamily="2" charset="0"/>
              </a:rPr>
              <a:t>И на место вновь вернёмся</a:t>
            </a:r>
            <a:r>
              <a:rPr lang="ru-RU" sz="20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.</a:t>
            </a:r>
            <a:r>
              <a:rPr lang="ru-RU" sz="2000" dirty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000" dirty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                                     </a:t>
            </a:r>
            <a:r>
              <a:rPr lang="ru-RU" sz="18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( </a:t>
            </a:r>
            <a:r>
              <a:rPr lang="ru-RU" sz="1800" b="1" dirty="0">
                <a:solidFill>
                  <a:srgbClr val="0070C0"/>
                </a:solidFill>
                <a:latin typeface="Sitka Small" panose="02000505000000020004" pitchFamily="2" charset="0"/>
              </a:rPr>
              <a:t>руки вверх, ходьба на месте)</a:t>
            </a:r>
          </a:p>
        </p:txBody>
      </p:sp>
      <p:pic>
        <p:nvPicPr>
          <p:cNvPr id="1027" name="Picture 3" descr="C:\Users\Admin\Desktop\1659466366_2-kartinkin-net-p-kartinki-korablikov-krasivo-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94"/>
          <a:stretch/>
        </p:blipFill>
        <p:spPr bwMode="auto">
          <a:xfrm>
            <a:off x="6804248" y="3068960"/>
            <a:ext cx="1800200" cy="139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81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48680"/>
            <a:ext cx="7886700" cy="504056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 «За морем царевна есть,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Что не можно глаз </a:t>
            </a:r>
            <a:r>
              <a:rPr lang="ru-RU" sz="2800" dirty="0" err="1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отвесть</a:t>
            </a: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 – 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Днем свет Божий затмевает,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Ночью землю освещает,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Месяц под косой блестит,</a:t>
            </a:r>
            <a:b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А во лбу звезда </a:t>
            </a:r>
            <a:r>
              <a:rPr lang="ru-RU" sz="2800" dirty="0" smtClean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горит…»</a:t>
            </a:r>
            <a:endParaRPr lang="ru-RU" sz="2800" dirty="0">
              <a:solidFill>
                <a:srgbClr val="002060"/>
              </a:solidFill>
              <a:latin typeface="Sitka Small" panose="02000505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56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5950" y="0"/>
            <a:ext cx="10375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Лебед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19672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5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601"/>
            <a:ext cx="9144000" cy="6969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54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Сказка о царе </a:t>
            </a:r>
            <a:r>
              <a:rPr lang="ru-RU" b="1" dirty="0" err="1">
                <a:solidFill>
                  <a:srgbClr val="002060"/>
                </a:solidFill>
                <a:latin typeface="Sitka Small" panose="02000505000000020004" pitchFamily="2" charset="0"/>
              </a:rPr>
              <a:t>С</a:t>
            </a:r>
            <a:r>
              <a:rPr lang="ru-RU" b="1" dirty="0" err="1" smtClean="0">
                <a:solidFill>
                  <a:srgbClr val="002060"/>
                </a:solidFill>
                <a:latin typeface="Sitka Small" panose="02000505000000020004" pitchFamily="2" charset="0"/>
              </a:rPr>
              <a:t>алтане</a:t>
            </a:r>
            <a:endParaRPr lang="ru-RU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403648" y="5229200"/>
            <a:ext cx="2816052" cy="639762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002060"/>
                </a:solidFill>
                <a:latin typeface="Sitka Small" panose="02000505000000020004" pitchFamily="2" charset="0"/>
              </a:rPr>
              <a:t>А.С.Пушкин</a:t>
            </a:r>
            <a:endParaRPr lang="ru-RU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pic>
        <p:nvPicPr>
          <p:cNvPr id="5" name="Содержимое 4" descr="47675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340768"/>
            <a:ext cx="2964373" cy="395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572000" y="5229200"/>
            <a:ext cx="4041775" cy="639762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err="1" smtClean="0">
                <a:solidFill>
                  <a:srgbClr val="002060"/>
                </a:solidFill>
                <a:latin typeface="Sitka Small" panose="02000505000000020004" pitchFamily="2" charset="0"/>
              </a:rPr>
              <a:t>Н.А.Римский</a:t>
            </a:r>
            <a:r>
              <a:rPr lang="ru-RU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- Корсаков</a:t>
            </a:r>
            <a:endParaRPr lang="ru-RU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pic>
        <p:nvPicPr>
          <p:cNvPr id="6" name="Содержимое 5" descr="rimskij_korsakov_nikolaj_romansi_the_upas_tree_pushkin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76056" y="1340768"/>
            <a:ext cx="3019912" cy="395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712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980728"/>
            <a:ext cx="6768752" cy="290645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900" dirty="0" err="1" smtClean="0">
                <a:solidFill>
                  <a:srgbClr val="002060"/>
                </a:solidFill>
                <a:latin typeface="Sitka Small" panose="02000505000000020004" pitchFamily="2" charset="0"/>
              </a:rPr>
              <a:t>Н.А.Римский</a:t>
            </a:r>
            <a:r>
              <a:rPr lang="ru-RU" sz="29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-Корсаков</a:t>
            </a:r>
            <a:br>
              <a:rPr lang="ru-RU" sz="29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9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три чуда  из оперы </a:t>
            </a:r>
          </a:p>
          <a:p>
            <a:pPr algn="ctr">
              <a:lnSpc>
                <a:spcPct val="150000"/>
              </a:lnSpc>
            </a:pPr>
            <a:r>
              <a:rPr lang="ru-RU" sz="29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«Сказка  о царе  </a:t>
            </a:r>
            <a:r>
              <a:rPr lang="ru-RU" sz="2900" dirty="0" err="1" smtClean="0">
                <a:solidFill>
                  <a:srgbClr val="002060"/>
                </a:solidFill>
                <a:latin typeface="Sitka Small" panose="02000505000000020004" pitchFamily="2" charset="0"/>
              </a:rPr>
              <a:t>салтане</a:t>
            </a:r>
            <a:r>
              <a:rPr lang="ru-RU" sz="29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»</a:t>
            </a:r>
            <a:endParaRPr lang="ru-RU" sz="2900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56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1659466366_2-kartinkin-net-p-kartinki-korablikov-krasivo-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92"/>
          <a:stretch/>
        </p:blipFill>
        <p:spPr bwMode="auto">
          <a:xfrm>
            <a:off x="3203848" y="1907674"/>
            <a:ext cx="5183300" cy="404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10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628800"/>
            <a:ext cx="7416824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Как называли </a:t>
            </a:r>
            <a:br>
              <a:rPr lang="ru-RU" sz="32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Н. А. Римского – Корсакова?</a:t>
            </a:r>
            <a:endParaRPr lang="ru-RU" sz="3200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259632" y="3789040"/>
            <a:ext cx="67687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Композитор - сказочник</a:t>
            </a:r>
            <a:endParaRPr lang="ru-RU" sz="3200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20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2000">
              <a:schemeClr val="accent1">
                <a:tint val="66000"/>
                <a:satMod val="160000"/>
              </a:schemeClr>
            </a:gs>
            <a:gs pos="83000">
              <a:schemeClr val="accent1">
                <a:tint val="44500"/>
                <a:satMod val="160000"/>
                <a:lumMod val="49000"/>
                <a:lumOff val="51000"/>
              </a:schemeClr>
            </a:gs>
            <a:gs pos="44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408712" cy="648071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Музыкальная викторина </a:t>
            </a:r>
            <a:endParaRPr lang="ru-RU" sz="2800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100" y="1246428"/>
            <a:ext cx="3079576" cy="2242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45024"/>
            <a:ext cx="3005357" cy="2255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78" y="4130272"/>
            <a:ext cx="3161654" cy="2090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33 богатыр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75656" y="1410899"/>
            <a:ext cx="609600" cy="609600"/>
          </a:xfrm>
          <a:prstGeom prst="rect">
            <a:avLst/>
          </a:prstGeom>
        </p:spPr>
      </p:pic>
      <p:pic>
        <p:nvPicPr>
          <p:cNvPr id="7" name="Лебедь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75656" y="2341567"/>
            <a:ext cx="609600" cy="609600"/>
          </a:xfrm>
          <a:prstGeom prst="rect">
            <a:avLst/>
          </a:prstGeom>
        </p:spPr>
      </p:pic>
      <p:pic>
        <p:nvPicPr>
          <p:cNvPr id="8" name="Белочка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75656" y="31839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6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01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899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559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Домашнее задание:</a:t>
            </a:r>
            <a:endParaRPr lang="ru-RU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2016224"/>
          </a:xfrm>
        </p:spPr>
        <p:txBody>
          <a:bodyPr>
            <a:normAutofit lnSpcReduction="10000"/>
          </a:bodyPr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Нарисовать рисунок к одному из прослушанных музыкальных фрагментов из оперы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«Сказка о царе </a:t>
            </a:r>
            <a:r>
              <a:rPr lang="ru-RU" dirty="0" err="1" smtClean="0">
                <a:solidFill>
                  <a:srgbClr val="002060"/>
                </a:solidFill>
                <a:latin typeface="Sitka Small" panose="02000505000000020004" pitchFamily="2" charset="0"/>
              </a:rPr>
              <a:t>Салтане</a:t>
            </a:r>
            <a:r>
              <a:rPr lang="ru-RU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»</a:t>
            </a:r>
            <a:endParaRPr lang="ru-RU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737196"/>
            <a:ext cx="1872208" cy="1361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48700"/>
            <a:ext cx="1858918" cy="1395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48700"/>
            <a:ext cx="1944216" cy="128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410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kinopois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9" b="7297"/>
          <a:stretch/>
        </p:blipFill>
        <p:spPr bwMode="auto">
          <a:xfrm>
            <a:off x="2627784" y="1844824"/>
            <a:ext cx="4216589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3450" y="1198832"/>
            <a:ext cx="7918648" cy="65050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Композитор – сказочник </a:t>
            </a:r>
            <a:endParaRPr lang="ru-RU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55576" y="476672"/>
            <a:ext cx="7704856" cy="648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err="1" smtClean="0">
                <a:solidFill>
                  <a:srgbClr val="002060"/>
                </a:solidFill>
                <a:latin typeface="Sitka Small" panose="02000505000000020004" pitchFamily="2" charset="0"/>
              </a:rPr>
              <a:t>Н.А.Римский</a:t>
            </a:r>
            <a:r>
              <a:rPr lang="ru-RU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– Корсаков </a:t>
            </a:r>
            <a:endParaRPr lang="ru-RU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69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2903" y="2780928"/>
            <a:ext cx="7154847" cy="1131804"/>
          </a:xfrm>
        </p:spPr>
        <p:txBody>
          <a:bodyPr>
            <a:normAutofit fontScale="90000"/>
          </a:bodyPr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sz="27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Н.А</a:t>
            </a:r>
            <a:r>
              <a:rPr lang="ru-RU" sz="2700" b="1" dirty="0">
                <a:solidFill>
                  <a:srgbClr val="002060"/>
                </a:solidFill>
                <a:latin typeface="Sitka Small" panose="02000505000000020004" pitchFamily="2" charset="0"/>
              </a:rPr>
              <a:t>. Римский-Корсаков  </a:t>
            </a:r>
            <a:r>
              <a:rPr lang="ru-RU" sz="27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сочинил </a:t>
            </a:r>
            <a:br>
              <a:rPr lang="ru-RU" sz="27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15 опер </a:t>
            </a:r>
            <a:r>
              <a:rPr lang="ru-RU" sz="22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/>
            </a:r>
            <a:br>
              <a:rPr lang="ru-RU" sz="22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34057" y="3760250"/>
            <a:ext cx="6747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9 опер  созданы  на  сказочные сюжеты </a:t>
            </a:r>
            <a:endParaRPr lang="ru-RU" sz="2400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34057" y="4885709"/>
            <a:ext cx="7107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Друзья </a:t>
            </a:r>
            <a:r>
              <a:rPr lang="ru-RU" sz="2400" b="1" dirty="0">
                <a:solidFill>
                  <a:srgbClr val="002060"/>
                </a:solidFill>
                <a:latin typeface="Sitka Small" panose="02000505000000020004" pitchFamily="2" charset="0"/>
              </a:rPr>
              <a:t>называли его </a:t>
            </a:r>
            <a:br>
              <a:rPr lang="ru-RU" sz="2400" b="1" dirty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композитором - сказочником</a:t>
            </a:r>
            <a:endParaRPr lang="ru-RU" sz="2400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78893" y="332656"/>
            <a:ext cx="5904656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70C0"/>
                </a:solidFill>
                <a:latin typeface="Sitka Small" panose="02000505000000020004" pitchFamily="2" charset="0"/>
              </a:rPr>
              <a:t>Почему композитора называли сказочником?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51992" y="1916832"/>
            <a:ext cx="482453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endParaRPr lang="ru-RU" sz="31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34057" y="1625895"/>
            <a:ext cx="6994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Большая </a:t>
            </a:r>
            <a:r>
              <a:rPr lang="ru-RU" sz="2400" b="1" dirty="0">
                <a:solidFill>
                  <a:srgbClr val="002060"/>
                </a:solidFill>
                <a:latin typeface="Sitka Small" panose="02000505000000020004" pitchFamily="2" charset="0"/>
              </a:rPr>
              <a:t>часть произведений написана на сказочный </a:t>
            </a:r>
            <a:r>
              <a:rPr lang="ru-RU" sz="24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сюжет</a:t>
            </a:r>
            <a:endParaRPr lang="ru-RU" sz="2400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16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1659466366_2-kartinkin-net-p-kartinki-korablikov-krasivo-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92"/>
          <a:stretch/>
        </p:blipFill>
        <p:spPr bwMode="auto">
          <a:xfrm>
            <a:off x="3995936" y="2525774"/>
            <a:ext cx="4391212" cy="342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764704"/>
            <a:ext cx="53226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Sitka Small" panose="02000505000000020004" pitchFamily="2" charset="0"/>
              </a:rPr>
              <a:t>Ветер по морю </a:t>
            </a:r>
            <a:r>
              <a:rPr lang="ru-RU" sz="2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гуляет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И кораблик подгоняет…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Он </a:t>
            </a:r>
            <a:r>
              <a:rPr lang="ru-RU" sz="2800" b="1" dirty="0">
                <a:solidFill>
                  <a:srgbClr val="002060"/>
                </a:solidFill>
                <a:latin typeface="Sitka Small" panose="02000505000000020004" pitchFamily="2" charset="0"/>
              </a:rPr>
              <a:t>бежит себе в </a:t>
            </a:r>
            <a:r>
              <a:rPr lang="ru-RU" sz="2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волнах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На </a:t>
            </a:r>
            <a:r>
              <a:rPr lang="ru-RU" sz="2800" b="1" dirty="0">
                <a:solidFill>
                  <a:srgbClr val="002060"/>
                </a:solidFill>
                <a:latin typeface="Sitka Small" panose="02000505000000020004" pitchFamily="2" charset="0"/>
              </a:rPr>
              <a:t>поднятых парусах…</a:t>
            </a:r>
          </a:p>
        </p:txBody>
      </p:sp>
    </p:spTree>
    <p:extLst>
      <p:ext uri="{BB962C8B-B14F-4D97-AF65-F5344CB8AC3E}">
        <p14:creationId xmlns:p14="http://schemas.microsoft.com/office/powerpoint/2010/main" val="160235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026" y="5572632"/>
            <a:ext cx="3455141" cy="736688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  <a:latin typeface="Sitka Small" panose="02000505000000020004" pitchFamily="2" charset="0"/>
              </a:rPr>
              <a:t>А.С.Пушкин</a:t>
            </a:r>
            <a:r>
              <a:rPr lang="ru-RU" b="1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</a:t>
            </a:r>
            <a:endParaRPr lang="ru-RU" b="1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pic>
        <p:nvPicPr>
          <p:cNvPr id="8195" name="Picture 3" descr="C:\Users\Admin\Desktop\pushkin_a.s.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3" r="4372"/>
          <a:stretch/>
        </p:blipFill>
        <p:spPr bwMode="auto">
          <a:xfrm>
            <a:off x="395536" y="211848"/>
            <a:ext cx="4254123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659" y="235056"/>
            <a:ext cx="3899542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074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4437112"/>
            <a:ext cx="2808312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Какие?</a:t>
            </a:r>
            <a:endParaRPr lang="ru-RU" sz="4000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547664" y="1098605"/>
            <a:ext cx="6048672" cy="290645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и в сказке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А. С. Пушкина </a:t>
            </a:r>
            <a:b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 и в музыке </a:t>
            </a:r>
            <a:b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Римского-Корсакова </a:t>
            </a:r>
            <a:b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есть три чуда.</a:t>
            </a:r>
            <a:endParaRPr lang="ru-RU" sz="3200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17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492874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Ель растёт перед дворцом,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А под ней хрустальный дом: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Белка в нем живёт ручная,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Да чудесница какая!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Белка песенки поёт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Да орешки всё грызёт;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А орешки не простые,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Скорлупы-то золотые.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Ядра - чистый изумруд;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  <a:t>Белку холят, берегут.</a:t>
            </a:r>
            <a:br>
              <a:rPr lang="ru-RU" sz="3200" dirty="0">
                <a:solidFill>
                  <a:srgbClr val="002060"/>
                </a:solidFill>
                <a:latin typeface="Sitka Small" panose="02000505000000020004" pitchFamily="2" charset="0"/>
                <a:cs typeface="Arial" panose="020B0604020202020204" pitchFamily="34" charset="0"/>
              </a:rPr>
            </a:br>
            <a:endParaRPr lang="ru-RU" sz="3200" dirty="0">
              <a:solidFill>
                <a:srgbClr val="002060"/>
              </a:solidFill>
              <a:latin typeface="Sitka Small" panose="02000505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59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195" cy="6905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Белоч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03648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116</Words>
  <Application>Microsoft Office PowerPoint</Application>
  <PresentationFormat>Экран (4:3)</PresentationFormat>
  <Paragraphs>34</Paragraphs>
  <Slides>22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МУЗЫКАЛЬНАЯ ПРОГУЛКА </vt:lpstr>
      <vt:lpstr>Презентация PowerPoint</vt:lpstr>
      <vt:lpstr>Композитор – сказочник </vt:lpstr>
      <vt:lpstr>Н.А. Римский-Корсаков  сочинил  15 опер   </vt:lpstr>
      <vt:lpstr>Презентация PowerPoint</vt:lpstr>
      <vt:lpstr>А.С.Пушкин </vt:lpstr>
      <vt:lpstr>Какие?</vt:lpstr>
      <vt:lpstr>Ель растёт перед дворцом, А под ней хрустальный дом: Белка в нем живёт ручная, Да чудесница какая! Белка песенки поёт Да орешки всё грызёт; А орешки не простые, Скорлупы-то золотые. Ядра - чистый изумруд; Белку холят, берегут. </vt:lpstr>
      <vt:lpstr>Презентация PowerPoint</vt:lpstr>
      <vt:lpstr>  «…Море вздуется бурливо, Закипит,  подымет вой, Хлынет на берег пустой, Расплеснется в шумном беге, И очутятся на бреге, В чешуе, как жар горя, Тридцать три богатыря.  Все красавцы удалые,  Великаны молодые, Все равны, как на подбор. С ними дядька Черномор» </vt:lpstr>
      <vt:lpstr>Кто такие богатыри?</vt:lpstr>
      <vt:lpstr>Презентация PowerPoint</vt:lpstr>
      <vt:lpstr>Труба </vt:lpstr>
      <vt:lpstr>  Что там чудится в тумане?                                          (вытягиваем руки вперёд) Волны плещут в океане                                           (руками изображаем  волны) Это мачты кораблей                                                   (вытягиваем руки вверх) Пусть плывут сюда скорей                                                 (машем руками) Мы по берегу гуляем,  мореходов поджидаем                                                    (ходьба на месте) Ищем камушки в песке                                                     (выполняем наклоны) И сжимаем в кулачке                                                        (сжимаем кулачки) Чтоб побольше их собрать, надо чаще приседать                                                        (приседания) Вверх потянемся, пройдёмся  И на место вновь вернёмся.                                        ( руки вверх, ходьба на месте)</vt:lpstr>
      <vt:lpstr> «За морем царевна есть, Что не можно глаз отвесть –  Днем свет Божий затмевает, Ночью землю освещает, Месяц под косой блестит, А во лбу звезда горит…»</vt:lpstr>
      <vt:lpstr>Презентация PowerPoint</vt:lpstr>
      <vt:lpstr>Презентация PowerPoint</vt:lpstr>
      <vt:lpstr>Сказка о царе Салтане</vt:lpstr>
      <vt:lpstr>Презентация PowerPoint</vt:lpstr>
      <vt:lpstr>Как называли  Н. А. Римского – Корсакова?</vt:lpstr>
      <vt:lpstr>Музыкальная викторина 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74</cp:revision>
  <dcterms:created xsi:type="dcterms:W3CDTF">2022-09-19T14:03:58Z</dcterms:created>
  <dcterms:modified xsi:type="dcterms:W3CDTF">2022-10-02T14:11:30Z</dcterms:modified>
</cp:coreProperties>
</file>