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2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3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4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5.xml" ContentType="application/vnd.openxmlformats-officedocument.presentationml.notesSlid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6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7.xml" ContentType="application/vnd.openxmlformats-officedocument.presentationml.notesSl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8.xml" ContentType="application/vnd.openxmlformats-officedocument.presentationml.notesSlid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notesSlides/notesSlide9.xml" ContentType="application/vnd.openxmlformats-officedocument.presentationml.notesSlide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78" r:id="rId4"/>
    <p:sldId id="279" r:id="rId5"/>
    <p:sldId id="280" r:id="rId6"/>
    <p:sldId id="282" r:id="rId7"/>
    <p:sldId id="262" r:id="rId8"/>
    <p:sldId id="283" r:id="rId9"/>
    <p:sldId id="284" r:id="rId10"/>
    <p:sldId id="285" r:id="rId11"/>
    <p:sldId id="286" r:id="rId12"/>
    <p:sldId id="287" r:id="rId13"/>
    <p:sldId id="289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AD0456-C855-459A-93E6-E23225936936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E538BC-D67B-4363-83D9-F51ACAE70C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34333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charset="0"/>
                <a:ea typeface="Microsoft YaHei" panose="020B0503020204020204" charset="-122"/>
              </a:rPr>
              <a:t>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charset="0"/>
              <a:ea typeface="Microsoft YaHei" panose="020B050302020402020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1940977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D3607-80C4-4EBA-AAC5-9EEB49AF0E88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86908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charset="0"/>
                <a:ea typeface="Microsoft YaHei" panose="020B0503020204020204" charset="-122"/>
              </a:rPr>
              <a:t>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charset="0"/>
              <a:ea typeface="Microsoft YaHei" panose="020B050302020402020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044746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charset="0"/>
                <a:ea typeface="Microsoft YaHei" panose="020B0503020204020204" charset="-122"/>
              </a:rPr>
              <a:t>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charset="0"/>
              <a:ea typeface="Microsoft YaHei" panose="020B050302020402020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564011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D3607-80C4-4EBA-AAC5-9EEB49AF0E88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05319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3B68E5-EFBF-482F-9AC2-4332C0FB9631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78556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D3607-80C4-4EBA-AAC5-9EEB49AF0E88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87680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D3607-80C4-4EBA-AAC5-9EEB49AF0E88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52057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D3607-80C4-4EBA-AAC5-9EEB49AF0E88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08637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D3607-80C4-4EBA-AAC5-9EEB49AF0E88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52645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0C049BF-5542-4900-B3AE-D69F671303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9477814-6C6B-4991-B1C7-83EF9E97127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3E1B331-13C9-4A60-BCF8-8D23F53AFC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44A5F-8EC0-4B66-B7F5-0DCE4F13F3CF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4CFA394-E5C3-487C-8AE7-DE65BE8BFC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1B67EBC-DD26-4EF5-970C-501F294027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406CA-CC0C-4002-847E-CD9EB83121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7072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7411353-49A2-44B6-8974-98F401B902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838BAA3-AD00-413D-A1B8-21A4170A52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4F1FE65-54A0-402F-9DF1-5D7D38230B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44A5F-8EC0-4B66-B7F5-0DCE4F13F3CF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BB19EFF-AAA3-4246-9969-040EC36178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CA54FD5-9A73-4423-97FA-8D0D963973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406CA-CC0C-4002-847E-CD9EB83121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00378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2C884F0B-839F-4D8D-8CA4-8E2771FDE1D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8A5AB20-F00B-433C-9216-69DB744978F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FC71412-CEC1-4B08-9532-A14FDD087B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44A5F-8EC0-4B66-B7F5-0DCE4F13F3CF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11567D0-28DE-4DE2-99B9-E722C7C9B0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69AFA79-E928-4FAF-8397-71A9D70C51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406CA-CC0C-4002-847E-CD9EB83121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22834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9B64687-617B-474C-96E0-0434ACCE8A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168841C-900D-404E-A0F7-DBB8B1F08B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7116627-A32A-416F-822C-6F651955F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44A5F-8EC0-4B66-B7F5-0DCE4F13F3CF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4EB59B0-AAB0-4257-AD07-CDCC85AB78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2A122E5-5828-449C-9F31-E66EB8CC6C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406CA-CC0C-4002-847E-CD9EB83121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88990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9F1CA4D-9602-4EDC-9548-80DC35F0CC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9F8F04E-FA22-4136-8295-916340853D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BD9CF76-7DD2-4DCB-AD6D-8D88D68C0D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44A5F-8EC0-4B66-B7F5-0DCE4F13F3CF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261325B-6182-499C-99B4-A9A905C485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B7D5F9C-EBA0-410E-B995-19D128B736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406CA-CC0C-4002-847E-CD9EB83121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79496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E0CAE59-7C04-44A6-A82E-39F88EEBE9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2927225-712D-4651-BE3B-3381F57B13C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3C5D8A4-83E3-4E3F-B81C-50433BE923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F36CC8B-88F5-47B6-B867-C39E971C84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44A5F-8EC0-4B66-B7F5-0DCE4F13F3CF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DCF3AD4-1B02-4519-9E8D-046A75A790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7E178B1-C96C-4D40-A499-68194A4AB5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406CA-CC0C-4002-847E-CD9EB83121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6939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2EE467-EF2E-41AF-8A99-323F06E06C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AED4A85-5DB3-44ED-A53C-EE81237985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14056EC-BFDB-4FCD-8315-0C35D9A185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C8AD5B86-BF26-4701-9269-9094DCE362C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840DC210-7850-40EA-A155-D160A4617BF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9C77178C-0F6D-4D08-BC84-56ED68BACB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44A5F-8EC0-4B66-B7F5-0DCE4F13F3CF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E62C7478-4983-4F6B-B28C-93E7C742AE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BD172CCA-0388-427C-9031-74033DB437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406CA-CC0C-4002-847E-CD9EB83121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46484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3BAB817-F1EF-49F6-A96E-5B7A63B621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735E361E-0B12-4E81-8086-0B57BC7E1A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44A5F-8EC0-4B66-B7F5-0DCE4F13F3CF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F9BAA36F-4A36-4E94-9FE9-B0D0532A0C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5ED80802-FE76-477E-AD33-720994847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406CA-CC0C-4002-847E-CD9EB83121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09609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1FCAF1AE-5522-4559-BA0C-B15D74AF3C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44A5F-8EC0-4B66-B7F5-0DCE4F13F3CF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843CC467-15D5-41C8-A63F-C7B8B4F2A2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8F3CACE7-0E7B-4A89-AB32-C711AF0874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406CA-CC0C-4002-847E-CD9EB83121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66099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67F72C4-4586-46F9-91F9-76CDEC7433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D9555F2-7543-4060-BF56-26BABFB7B7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6FB33F3-3D9F-491B-A80F-7C3ECE5C65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0D51C65-E82E-4A8C-AC6E-BC6CAA11DC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44A5F-8EC0-4B66-B7F5-0DCE4F13F3CF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9C0CEB2-30FB-495A-96F8-404E778839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45AF206-F307-46C2-B40D-AB881E796B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406CA-CC0C-4002-847E-CD9EB83121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1902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E59F354-ED74-4919-85AB-F51609929B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630A6129-7C2E-4628-993A-A6296FBFB9C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2A37F15-7F6F-427F-BB11-285ACACF63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F0275A7-8BB2-4D36-AF71-ACE594C9ED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44A5F-8EC0-4B66-B7F5-0DCE4F13F3CF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355B40F-A68F-4FCF-93A7-65F69C97D2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30E70C4-D796-4573-A5FB-6A53F23B54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406CA-CC0C-4002-847E-CD9EB83121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09850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BCFD96-FA21-4E65-8893-5AC9EE7DAA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8B81D42-F567-4C1C-AE8E-BD3F51C034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1095245-A86D-4766-A8F3-1D977C759CD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E44A5F-8EC0-4B66-B7F5-0DCE4F13F3CF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7F7D72F-1059-43B9-9E1D-E4ED4EB527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D840E8B-D779-4047-B30E-506B1C9492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9406CA-CC0C-4002-847E-CD9EB83121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6997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5" Type="http://schemas.openxmlformats.org/officeDocument/2006/relationships/image" Target="../media/image16.jpeg"/><Relationship Id="rId4" Type="http://schemas.openxmlformats.org/officeDocument/2006/relationships/notesSlide" Target="../notesSlides/notesSlide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5" Type="http://schemas.openxmlformats.org/officeDocument/2006/relationships/image" Target="../media/image17.jpeg"/><Relationship Id="rId4" Type="http://schemas.openxmlformats.org/officeDocument/2006/relationships/notesSlide" Target="../notesSlides/notesSlide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5" Type="http://schemas.openxmlformats.org/officeDocument/2006/relationships/image" Target="../media/image18.jpeg"/><Relationship Id="rId4" Type="http://schemas.openxmlformats.org/officeDocument/2006/relationships/notesSlide" Target="../notesSlides/notesSlide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tags" Target="../tags/tag3.xml"/><Relationship Id="rId7" Type="http://schemas.openxmlformats.org/officeDocument/2006/relationships/image" Target="../media/image5.jpe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4.png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image" Target="../media/image8.jpeg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image" Target="../media/image9.jpeg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5" Type="http://schemas.openxmlformats.org/officeDocument/2006/relationships/image" Target="../media/image10.jpeg"/><Relationship Id="rId4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7" Type="http://schemas.openxmlformats.org/officeDocument/2006/relationships/image" Target="../media/image12.jpeg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image" Target="../media/image11.jpeg"/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notesSlide" Target="../notesSlides/notesSlide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5" Type="http://schemas.openxmlformats.org/officeDocument/2006/relationships/image" Target="../media/image15.jpeg"/><Relationship Id="rId4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1EC8412-622E-4893-8284-9FF22DC7F36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C00000"/>
                </a:solidFill>
              </a:rPr>
              <a:t>Правила оказания </a:t>
            </a:r>
            <a:br>
              <a:rPr lang="ru-RU" b="1" dirty="0">
                <a:solidFill>
                  <a:srgbClr val="C00000"/>
                </a:solidFill>
              </a:rPr>
            </a:br>
            <a:r>
              <a:rPr lang="ru-RU" b="1" dirty="0">
                <a:solidFill>
                  <a:srgbClr val="C00000"/>
                </a:solidFill>
              </a:rPr>
              <a:t>первой помощи.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1C8B02B-AD1E-474E-A525-D0E4E4757E4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194928"/>
            <a:ext cx="9144000" cy="1062872"/>
          </a:xfrm>
        </p:spPr>
        <p:txBody>
          <a:bodyPr/>
          <a:lstStyle/>
          <a:p>
            <a:r>
              <a:rPr lang="ru-RU" dirty="0"/>
              <a:t>Алесин И.И., преподаватель-организатор ОБЖ МБОУ СОШ № 14 городского округа город Воронеж, кандидат философских наук.</a:t>
            </a:r>
          </a:p>
        </p:txBody>
      </p:sp>
    </p:spTree>
    <p:extLst>
      <p:ext uri="{BB962C8B-B14F-4D97-AF65-F5344CB8AC3E}">
        <p14:creationId xmlns:p14="http://schemas.microsoft.com/office/powerpoint/2010/main" val="25865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14"/>
          <p:cNvSpPr txBox="1"/>
          <p:nvPr>
            <p:custDataLst>
              <p:tags r:id="rId2"/>
            </p:custDataLst>
          </p:nvPr>
        </p:nvSpPr>
        <p:spPr>
          <a:xfrm>
            <a:off x="322580" y="819785"/>
            <a:ext cx="11021695" cy="9366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400"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en-US">
                <a:solidFill>
                  <a:srgbClr val="44546A"/>
                </a:solidFill>
              </a:rPr>
              <a:t>Ожоги</a:t>
            </a:r>
            <a:r>
              <a:rPr lang="ru-RU" altLang="en-US"/>
              <a:t> </a:t>
            </a:r>
          </a:p>
        </p:txBody>
      </p:sp>
      <p:sp>
        <p:nvSpPr>
          <p:cNvPr id="3" name="Text Box 2"/>
          <p:cNvSpPr txBox="1"/>
          <p:nvPr/>
        </p:nvSpPr>
        <p:spPr>
          <a:xfrm>
            <a:off x="323215" y="1756410"/>
            <a:ext cx="11021695" cy="1845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en-US" sz="2400" b="1" u="sng">
                <a:solidFill>
                  <a:srgbClr val="44546A"/>
                </a:solidFill>
              </a:rPr>
              <a:t>Первая помощь: </a:t>
            </a:r>
          </a:p>
          <a:p>
            <a:endParaRPr lang="ru-RU" altLang="en-US">
              <a:solidFill>
                <a:srgbClr val="44546A"/>
              </a:solidFill>
            </a:endParaRPr>
          </a:p>
          <a:p>
            <a:pPr marL="342900" indent="-342900">
              <a:buAutoNum type="arabicPeriod"/>
            </a:pPr>
            <a:r>
              <a:rPr lang="ru-RU" altLang="en-US">
                <a:solidFill>
                  <a:srgbClr val="44546A"/>
                </a:solidFill>
              </a:rPr>
              <a:t>При ожогах первым делом необходимо устранить действие поражающего фактора.</a:t>
            </a:r>
          </a:p>
          <a:p>
            <a:pPr marL="342900" indent="-342900">
              <a:buAutoNum type="arabicPeriod"/>
            </a:pPr>
            <a:r>
              <a:rPr lang="ru-RU" altLang="en-US">
                <a:solidFill>
                  <a:srgbClr val="44546A"/>
                </a:solidFill>
              </a:rPr>
              <a:t>Затем, при термических ожогах, пораженный участок следует освободить от одеждыи в целях дезинфекции и обезболивания оросить его водоспиртовым раствором (1 к 1) или водкой.</a:t>
            </a:r>
          </a:p>
          <a:p>
            <a:pPr marL="342900" indent="-342900">
              <a:buAutoNum type="arabicPeriod"/>
            </a:pPr>
            <a:r>
              <a:rPr lang="ru-RU" altLang="en-US">
                <a:solidFill>
                  <a:srgbClr val="44546A"/>
                </a:solidFill>
              </a:rPr>
              <a:t>После оросите рану холодной водой, наложите стерильную повязку и приложите холод. </a:t>
            </a:r>
          </a:p>
        </p:txBody>
      </p:sp>
      <p:pic>
        <p:nvPicPr>
          <p:cNvPr id="8" name="Picture 7" descr="ojog-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21990" y="3601720"/>
            <a:ext cx="5748020" cy="314388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14"/>
          <p:cNvSpPr txBox="1"/>
          <p:nvPr>
            <p:custDataLst>
              <p:tags r:id="rId2"/>
            </p:custDataLst>
          </p:nvPr>
        </p:nvSpPr>
        <p:spPr>
          <a:xfrm>
            <a:off x="2671763" y="800099"/>
            <a:ext cx="6848475" cy="9366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400"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zh-CN">
                <a:solidFill>
                  <a:srgbClr val="44546A"/>
                </a:solidFill>
              </a:rPr>
              <a:t>Обморожение</a:t>
            </a:r>
          </a:p>
        </p:txBody>
      </p:sp>
      <p:sp>
        <p:nvSpPr>
          <p:cNvPr id="6" name="Text Box 5"/>
          <p:cNvSpPr txBox="1"/>
          <p:nvPr/>
        </p:nvSpPr>
        <p:spPr>
          <a:xfrm>
            <a:off x="747395" y="1736725"/>
            <a:ext cx="106972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>
                <a:solidFill>
                  <a:srgbClr val="44546A"/>
                </a:solidFill>
              </a:rPr>
              <a:t>Причины обморожения - высокая влажность, мороз, ветер, неподвижное положение.</a:t>
            </a:r>
          </a:p>
        </p:txBody>
      </p:sp>
      <p:sp>
        <p:nvSpPr>
          <p:cNvPr id="10" name="Text Box 9"/>
          <p:cNvSpPr txBox="1"/>
          <p:nvPr/>
        </p:nvSpPr>
        <p:spPr>
          <a:xfrm>
            <a:off x="747395" y="2105025"/>
            <a:ext cx="10696575" cy="1476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44546A"/>
                </a:solidFill>
                <a:sym typeface="+mn-ea"/>
              </a:rPr>
              <a:t>Симптомы:</a:t>
            </a:r>
          </a:p>
          <a:p>
            <a:endParaRPr lang="ru-RU" dirty="0">
              <a:solidFill>
                <a:srgbClr val="44546A"/>
              </a:solidFill>
              <a:sym typeface="+mn-e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44546A"/>
                </a:solidFill>
                <a:sym typeface="+mn-ea"/>
              </a:rPr>
              <a:t>Чувство холода;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44546A"/>
                </a:solidFill>
                <a:sym typeface="+mn-ea"/>
              </a:rPr>
              <a:t>Покалывание в обмораживаемой области;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44546A"/>
                </a:solidFill>
                <a:sym typeface="+mn-ea"/>
              </a:rPr>
              <a:t>Затем - онемение и потеря чувствительности.</a:t>
            </a:r>
          </a:p>
        </p:txBody>
      </p:sp>
      <p:pic>
        <p:nvPicPr>
          <p:cNvPr id="16" name="Picture 15" descr="stepeni-obmorozhenija-768x35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11450" y="3581400"/>
            <a:ext cx="6770370" cy="314706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14"/>
          <p:cNvSpPr txBox="1"/>
          <p:nvPr>
            <p:custDataLst>
              <p:tags r:id="rId2"/>
            </p:custDataLst>
          </p:nvPr>
        </p:nvSpPr>
        <p:spPr>
          <a:xfrm>
            <a:off x="2671763" y="800099"/>
            <a:ext cx="6848475" cy="9366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400"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en-US">
                <a:solidFill>
                  <a:srgbClr val="44546A"/>
                </a:solidFill>
              </a:rPr>
              <a:t>Обморожение</a:t>
            </a:r>
          </a:p>
        </p:txBody>
      </p:sp>
      <p:sp>
        <p:nvSpPr>
          <p:cNvPr id="3" name="Text Box 2"/>
          <p:cNvSpPr txBox="1"/>
          <p:nvPr/>
        </p:nvSpPr>
        <p:spPr>
          <a:xfrm>
            <a:off x="458470" y="1736725"/>
            <a:ext cx="11159490" cy="2584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en-US"/>
              <a:t>Первая помощь при обморожении:</a:t>
            </a:r>
          </a:p>
          <a:p>
            <a:endParaRPr lang="ru-RU" altLang="en-US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altLang="en-US"/>
              <a:t>Поместите пострадавшего в тепло;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altLang="en-US"/>
              <a:t>Снимите с него промерзшую или мокрую одежду;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altLang="en-US"/>
              <a:t>При легком обморожении разотрите поврежденные участки тела.</a:t>
            </a:r>
          </a:p>
          <a:p>
            <a:pPr indent="0">
              <a:buFont typeface="Arial" panose="020B0604020202020204" pitchFamily="34" charset="0"/>
              <a:buNone/>
            </a:pPr>
            <a:r>
              <a:rPr lang="ru-RU" altLang="en-US"/>
              <a:t>     В тяжелых случаях (обморожение </a:t>
            </a:r>
            <a:r>
              <a:rPr lang="en-US" altLang="ru-RU"/>
              <a:t>II </a:t>
            </a:r>
            <a:r>
              <a:rPr lang="ru-RU" altLang="ru-RU"/>
              <a:t>-</a:t>
            </a:r>
            <a:r>
              <a:rPr lang="en-US" altLang="ru-RU"/>
              <a:t> IV</a:t>
            </a:r>
            <a:r>
              <a:rPr lang="ru-RU" altLang="ru-RU"/>
              <a:t> степени</a:t>
            </a:r>
            <a:r>
              <a:rPr lang="ru-RU" altLang="en-US"/>
              <a:t>) растирание делать не следует.</a:t>
            </a:r>
          </a:p>
          <a:p>
            <a:pPr indent="0">
              <a:buFont typeface="Arial" panose="020B0604020202020204" pitchFamily="34" charset="0"/>
              <a:buNone/>
            </a:pPr>
            <a:r>
              <a:rPr lang="ru-RU" altLang="en-US">
                <a:solidFill>
                  <a:srgbClr val="E73A1C"/>
                </a:solidFill>
              </a:rPr>
              <a:t>Используйте для растирания масло или вазелин. Не растирайте пострадавшего снегом.</a:t>
            </a:r>
            <a:endParaRPr lang="ru-RU" altLang="en-US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altLang="en-US"/>
              <a:t>Укутайте отмороженный участок тела;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altLang="en-US"/>
              <a:t>Дайте пострадавшему горячее сладкое питье или горячую пищу.</a:t>
            </a:r>
          </a:p>
        </p:txBody>
      </p:sp>
      <p:pic>
        <p:nvPicPr>
          <p:cNvPr id="6" name="Picture 5" descr="3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80080" y="4321175"/>
            <a:ext cx="5715635" cy="2209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59EEBFA-BCE0-458B-A5E0-7652626B47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092995"/>
          </a:xfrm>
        </p:spPr>
        <p:txBody>
          <a:bodyPr/>
          <a:lstStyle/>
          <a:p>
            <a:pPr algn="ctr"/>
            <a:br>
              <a:rPr lang="ru-RU" dirty="0"/>
            </a:br>
            <a:r>
              <a:rPr lang="ru-RU" b="1" dirty="0"/>
              <a:t>Спасибо за внимание.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70276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DF51E0-D8CA-4754-B3D0-2E57EEB8F9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81250"/>
          </a:xfrm>
        </p:spPr>
        <p:txBody>
          <a:bodyPr>
            <a:normAutofit/>
          </a:bodyPr>
          <a:lstStyle/>
          <a:p>
            <a:pPr algn="ctr"/>
            <a:r>
              <a:rPr lang="ru-RU" sz="3200" dirty="0"/>
              <a:t>Алгоритм оказания первой помощи.</a:t>
            </a:r>
          </a:p>
        </p:txBody>
      </p:sp>
      <p:pic>
        <p:nvPicPr>
          <p:cNvPr id="4" name="Picture 3" descr="slide_4">
            <a:extLst>
              <a:ext uri="{FF2B5EF4-FFF2-40B4-BE49-F238E27FC236}">
                <a16:creationId xmlns:a16="http://schemas.microsoft.com/office/drawing/2014/main" id="{678A404D-5F9E-4E85-A82F-A66AE3C4AEF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26281" y="1225486"/>
            <a:ext cx="2199005" cy="1517714"/>
          </a:xfrm>
          <a:prstGeom prst="rect">
            <a:avLst/>
          </a:prstGeom>
        </p:spPr>
      </p:pic>
      <p:pic>
        <p:nvPicPr>
          <p:cNvPr id="6" name="Picture 4" descr="slide_5">
            <a:extLst>
              <a:ext uri="{FF2B5EF4-FFF2-40B4-BE49-F238E27FC236}">
                <a16:creationId xmlns:a16="http://schemas.microsoft.com/office/drawing/2014/main" id="{94F34FCB-BCF8-48D7-B541-46EC53CDFE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26280" y="3131122"/>
            <a:ext cx="2199005" cy="1422024"/>
          </a:xfrm>
          <a:prstGeom prst="rect">
            <a:avLst/>
          </a:prstGeom>
        </p:spPr>
      </p:pic>
      <p:pic>
        <p:nvPicPr>
          <p:cNvPr id="7" name="Picture 5" descr="slide_6">
            <a:extLst>
              <a:ext uri="{FF2B5EF4-FFF2-40B4-BE49-F238E27FC236}">
                <a16:creationId xmlns:a16="http://schemas.microsoft.com/office/drawing/2014/main" id="{7FCD7A1C-646B-4D7A-A9A3-9BBD8D6A77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26280" y="4912995"/>
            <a:ext cx="2199005" cy="1313815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C7D0C263-5605-4A5F-B450-6474FF1A712F}"/>
              </a:ext>
            </a:extLst>
          </p:cNvPr>
          <p:cNvSpPr/>
          <p:nvPr/>
        </p:nvSpPr>
        <p:spPr>
          <a:xfrm>
            <a:off x="1432875" y="1225486"/>
            <a:ext cx="7711126" cy="52284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lnSpc>
                <a:spcPct val="120000"/>
              </a:lnSpc>
              <a:buFont typeface="+mj-lt"/>
              <a:buAutoNum type="arabicPeriod"/>
            </a:pPr>
            <a:r>
              <a:rPr lang="ru-RU" altLang="zh-CN" sz="2800" dirty="0"/>
              <a:t>Обеспечить безопасность себе и пострадавшему </a:t>
            </a:r>
          </a:p>
          <a:p>
            <a:pPr marL="457200" indent="-457200" algn="just">
              <a:lnSpc>
                <a:spcPct val="120000"/>
              </a:lnSpc>
              <a:buFont typeface="+mj-lt"/>
              <a:buAutoNum type="arabicPeriod"/>
            </a:pPr>
            <a:r>
              <a:rPr lang="ru-RU" altLang="zh-CN" sz="2800" dirty="0"/>
              <a:t>Проверить у пострадавшего наличие признаков жизни (пульс, дыхание, реакция зрачков на свет) и сознания.</a:t>
            </a:r>
          </a:p>
          <a:p>
            <a:pPr marL="457200" indent="-457200" algn="just">
              <a:lnSpc>
                <a:spcPct val="120000"/>
              </a:lnSpc>
              <a:buFont typeface="+mj-lt"/>
              <a:buAutoNum type="arabicPeriod"/>
            </a:pPr>
            <a:r>
              <a:rPr lang="ru-RU" altLang="zh-CN" sz="2800" dirty="0"/>
              <a:t>Вызвать специалистов</a:t>
            </a:r>
          </a:p>
          <a:p>
            <a:pPr marL="457200" indent="-457200" algn="just">
              <a:lnSpc>
                <a:spcPct val="120000"/>
              </a:lnSpc>
              <a:buFont typeface="+mj-lt"/>
              <a:buAutoNum type="arabicPeriod"/>
            </a:pPr>
            <a:r>
              <a:rPr lang="ru-RU" altLang="zh-CN" sz="2800" dirty="0"/>
              <a:t>Оказать неотложную первую помощь </a:t>
            </a:r>
          </a:p>
          <a:p>
            <a:pPr marL="457200" indent="-457200" algn="just">
              <a:lnSpc>
                <a:spcPct val="120000"/>
              </a:lnSpc>
              <a:buFont typeface="+mj-lt"/>
              <a:buAutoNum type="arabicPeriod"/>
            </a:pPr>
            <a:r>
              <a:rPr lang="ru-RU" altLang="zh-CN" sz="2800" dirty="0"/>
              <a:t>Обеспечить пострадавшему физический и психологический комфорт, дождаться прибытия медиков. </a:t>
            </a:r>
            <a:endParaRPr lang="en-US" altLang="ru-RU" sz="2800" dirty="0"/>
          </a:p>
        </p:txBody>
      </p:sp>
    </p:spTree>
    <p:extLst>
      <p:ext uri="{BB962C8B-B14F-4D97-AF65-F5344CB8AC3E}">
        <p14:creationId xmlns:p14="http://schemas.microsoft.com/office/powerpoint/2010/main" val="4041343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 vert="horz" wrap="square" lIns="91440" tIns="45720" rIns="91440" bIns="45720" rtlCol="0" anchor="ctr">
            <a:normAutofit/>
          </a:bodyPr>
          <a:lstStyle/>
          <a:p>
            <a:pPr algn="ctr"/>
            <a:r>
              <a:rPr lang="ru-RU"/>
              <a:t>   </a:t>
            </a:r>
            <a:r>
              <a:rPr lang="ru-RU">
                <a:solidFill>
                  <a:srgbClr val="44546A"/>
                </a:solidFill>
              </a:rPr>
              <a:t>Искуственное </a:t>
            </a:r>
            <a:r>
              <a:rPr lang="ru-RU"/>
              <a:t>дыхание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838200" y="1691005"/>
            <a:ext cx="10514965" cy="854710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lnSpc>
                <a:spcPct val="120000"/>
              </a:lnSpc>
              <a:buNone/>
            </a:pPr>
            <a:r>
              <a:rPr lang="ru-RU" altLang="en-US" sz="2000" dirty="0"/>
              <a:t>Искусственная вентиляция легких (ИВЛ) - это введение воздуха (либо кислорода) в дыхательные пути человека с целью восстановления естественной вентиляции легких.</a:t>
            </a:r>
          </a:p>
        </p:txBody>
      </p:sp>
      <p:pic>
        <p:nvPicPr>
          <p:cNvPr id="10" name="Picture 9" descr="0018-013-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6930" y="2802255"/>
            <a:ext cx="3362208" cy="2569845"/>
          </a:xfrm>
          <a:prstGeom prst="rect">
            <a:avLst/>
          </a:prstGeom>
        </p:spPr>
      </p:pic>
      <p:sp>
        <p:nvSpPr>
          <p:cNvPr id="11" name="Text Box 10"/>
          <p:cNvSpPr txBox="1"/>
          <p:nvPr/>
        </p:nvSpPr>
        <p:spPr>
          <a:xfrm>
            <a:off x="4644390" y="2802255"/>
            <a:ext cx="2514600" cy="26930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l">
              <a:lnSpc>
                <a:spcPct val="120000"/>
              </a:lnSpc>
              <a:buNone/>
            </a:pPr>
            <a:r>
              <a:rPr lang="ru-RU" altLang="en-US" dirty="0">
                <a:solidFill>
                  <a:srgbClr val="44546A"/>
                </a:solidFill>
                <a:sym typeface="+mn-ea"/>
              </a:rPr>
              <a:t>Типичные ситуации, требующие ИВЛ:</a:t>
            </a:r>
          </a:p>
          <a:p>
            <a:pPr marL="457200" indent="-457200" algn="l">
              <a:lnSpc>
                <a:spcPct val="120000"/>
              </a:lnSpc>
              <a:buAutoNum type="arabicPeriod"/>
            </a:pPr>
            <a:r>
              <a:rPr lang="ru-RU" altLang="en-US" dirty="0">
                <a:solidFill>
                  <a:srgbClr val="44546A"/>
                </a:solidFill>
                <a:sym typeface="+mn-ea"/>
              </a:rPr>
              <a:t>Автомобильная авария</a:t>
            </a:r>
            <a:r>
              <a:rPr lang="en-US" altLang="en-US" dirty="0">
                <a:solidFill>
                  <a:srgbClr val="44546A"/>
                </a:solidFill>
                <a:sym typeface="+mn-ea"/>
              </a:rPr>
              <a:t>;</a:t>
            </a:r>
          </a:p>
          <a:p>
            <a:pPr marL="457200" indent="-457200" algn="l">
              <a:lnSpc>
                <a:spcPct val="120000"/>
              </a:lnSpc>
              <a:buAutoNum type="arabicPeriod"/>
            </a:pPr>
            <a:r>
              <a:rPr lang="ru-RU" altLang="en-US" dirty="0">
                <a:solidFill>
                  <a:srgbClr val="44546A"/>
                </a:solidFill>
                <a:sym typeface="+mn-ea"/>
              </a:rPr>
              <a:t>Просишествие на воде</a:t>
            </a:r>
            <a:r>
              <a:rPr lang="en-US" altLang="en-US" dirty="0">
                <a:solidFill>
                  <a:srgbClr val="44546A"/>
                </a:solidFill>
                <a:sym typeface="+mn-ea"/>
              </a:rPr>
              <a:t>;</a:t>
            </a:r>
          </a:p>
          <a:p>
            <a:pPr marL="457200" indent="-457200" algn="l">
              <a:lnSpc>
                <a:spcPct val="120000"/>
              </a:lnSpc>
              <a:buAutoNum type="arabicPeriod"/>
            </a:pPr>
            <a:r>
              <a:rPr lang="ru-RU" altLang="en-US" dirty="0">
                <a:solidFill>
                  <a:srgbClr val="44546A"/>
                </a:solidFill>
                <a:sym typeface="+mn-ea"/>
              </a:rPr>
              <a:t>Удар током.</a:t>
            </a:r>
          </a:p>
          <a:p>
            <a:endParaRPr lang="en-US" dirty="0"/>
          </a:p>
        </p:txBody>
      </p:sp>
      <p:pic>
        <p:nvPicPr>
          <p:cNvPr id="12" name="Picture 11" descr="asd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952865" y="2802890"/>
            <a:ext cx="2400935" cy="1350645"/>
          </a:xfrm>
          <a:prstGeom prst="rect">
            <a:avLst/>
          </a:prstGeom>
        </p:spPr>
      </p:pic>
      <p:pic>
        <p:nvPicPr>
          <p:cNvPr id="13" name="Picture 12" descr="setwalls.ru-2200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952230" y="4153535"/>
            <a:ext cx="2400935" cy="1350645"/>
          </a:xfrm>
          <a:prstGeom prst="rect">
            <a:avLst/>
          </a:prstGeom>
        </p:spPr>
      </p:pic>
      <p:pic>
        <p:nvPicPr>
          <p:cNvPr id="14" name="Picture 13" descr="photodune-202340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158990" y="2802890"/>
            <a:ext cx="1793875" cy="2691765"/>
          </a:xfrm>
          <a:prstGeom prst="rect">
            <a:avLst/>
          </a:prstGeom>
        </p:spPr>
      </p:pic>
      <p:sp>
        <p:nvSpPr>
          <p:cNvPr id="16" name="Text Box 15"/>
          <p:cNvSpPr txBox="1"/>
          <p:nvPr/>
        </p:nvSpPr>
        <p:spPr>
          <a:xfrm>
            <a:off x="836930" y="5629275"/>
            <a:ext cx="1051623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>
                <a:solidFill>
                  <a:srgbClr val="44546A"/>
                </a:solidFill>
              </a:rPr>
              <a:t>Существуют различные способы ИВЛ. Наиоболее эффективным при оказании помощи не специалистом является искусственное дыхание “рот-в-рот”. Если при осмотре естественное дыхание не обнаружено, необходимо немедленно провести искусственую вентиляцию легких</a:t>
            </a:r>
          </a:p>
        </p:txBody>
      </p:sp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760730" y="438150"/>
            <a:ext cx="10669905" cy="648335"/>
          </a:xfrm>
        </p:spPr>
        <p:txBody>
          <a:bodyPr>
            <a:normAutofit/>
          </a:bodyPr>
          <a:lstStyle/>
          <a:p>
            <a:pPr algn="ctr"/>
            <a:r>
              <a:rPr lang="ru-RU" altLang="en-US" dirty="0">
                <a:solidFill>
                  <a:schemeClr val="tx1"/>
                </a:solidFill>
              </a:rPr>
              <a:t>    </a:t>
            </a:r>
            <a:r>
              <a:rPr lang="ru-RU" altLang="en-US" dirty="0">
                <a:solidFill>
                  <a:srgbClr val="44546A"/>
                </a:solidFill>
              </a:rPr>
              <a:t>    </a:t>
            </a:r>
            <a:r>
              <a:rPr lang="ru-RU" altLang="en-US" sz="4000" dirty="0">
                <a:solidFill>
                  <a:srgbClr val="44546A"/>
                </a:solidFill>
              </a:rPr>
              <a:t>Искусственное дыхание рот-в-рот.</a:t>
            </a:r>
          </a:p>
        </p:txBody>
      </p:sp>
      <p:sp>
        <p:nvSpPr>
          <p:cNvPr id="2" name="文本占位符 1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760730" y="3369945"/>
            <a:ext cx="10670540" cy="3267710"/>
          </a:xfrm>
        </p:spPr>
        <p:txBody>
          <a:bodyPr>
            <a:normAutofit fontScale="97500" lnSpcReduction="10000"/>
          </a:bodyPr>
          <a:lstStyle/>
          <a:p>
            <a:endParaRPr lang="ru-RU" altLang="en-US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altLang="en-US" sz="1800" dirty="0"/>
              <a:t>Обеспечьте проходимость верхних дыхательных путей. Поверните голову постравшего на бок и пальцем удалите из полости рта слизь, кровь, инородные предметы. Проверить носовые ходы пострадавшего</a:t>
            </a:r>
            <a:r>
              <a:rPr lang="en-US" altLang="en-US" sz="1800" dirty="0"/>
              <a:t>;</a:t>
            </a:r>
            <a:r>
              <a:rPr lang="ru-RU" altLang="en-US" sz="1800" dirty="0"/>
              <a:t> при необходимости очистите их.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altLang="en-US" sz="1800" dirty="0"/>
              <a:t>Запрокиньте голову пострадвашего, удерживая шею одной рукой.</a:t>
            </a:r>
          </a:p>
          <a:p>
            <a:r>
              <a:rPr lang="ru-RU" altLang="en-US" sz="1800" dirty="0">
                <a:solidFill>
                  <a:srgbClr val="FF0000"/>
                </a:solidFill>
                <a:sym typeface="+mn-ea"/>
              </a:rPr>
              <a:t>     Не меняйте положение головы пострадавшего при травме позвоночника!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altLang="en-US" sz="1800" dirty="0">
                <a:solidFill>
                  <a:srgbClr val="44546A"/>
                </a:solidFill>
              </a:rPr>
              <a:t>Зажмите нос пострадавшего. Глубоко вдохните, плотно прижмитесь губами ко рту. Сделайте выдох в легкие.</a:t>
            </a:r>
          </a:p>
          <a:p>
            <a:pPr>
              <a:buFont typeface="Arial" panose="020B0604020202020204" pitchFamily="34" charset="0"/>
            </a:pPr>
            <a:r>
              <a:rPr lang="ru-RU" altLang="en-US" sz="1800" dirty="0">
                <a:solidFill>
                  <a:srgbClr val="44546A"/>
                </a:solidFill>
              </a:rPr>
              <a:t>    </a:t>
            </a:r>
            <a:r>
              <a:rPr lang="ru-RU" altLang="en-US" sz="1800" dirty="0">
                <a:solidFill>
                  <a:srgbClr val="FF0000"/>
                </a:solidFill>
              </a:rPr>
              <a:t>Первые 5-10 выдохов должны быть быстрыми (за 20-30 сек.), затем 12-15 выдохов в минуту!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altLang="en-US" sz="1800" dirty="0">
                <a:solidFill>
                  <a:srgbClr val="44546A"/>
                </a:solidFill>
              </a:rPr>
              <a:t>Следите за движением грудной клетки пострадавшего. Если грудь при вдохе воздуха поднимается, значит, вы все делаете правильно.</a:t>
            </a:r>
          </a:p>
          <a:p>
            <a:pPr marL="342900" indent="-342900">
              <a:buFont typeface="+mj-lt"/>
              <a:buAutoNum type="arabicPeriod"/>
            </a:pPr>
            <a:endParaRPr lang="ru-RU" altLang="en-US" sz="1800" dirty="0">
              <a:solidFill>
                <a:srgbClr val="FF0000"/>
              </a:solidFill>
            </a:endParaRPr>
          </a:p>
        </p:txBody>
      </p:sp>
      <p:pic>
        <p:nvPicPr>
          <p:cNvPr id="4" name="Picture 3" descr="861846_html_391b603b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11985" y="1386840"/>
            <a:ext cx="8368030" cy="170243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>
            <p:custDataLst>
              <p:tags r:id="rId2"/>
            </p:custDataLst>
          </p:nvPr>
        </p:nvSpPr>
        <p:spPr>
          <a:xfrm>
            <a:off x="962024" y="304312"/>
            <a:ext cx="10040273" cy="101412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4000">
                <a:solidFill>
                  <a:srgbClr val="00B0F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altLang="zh-CN" dirty="0">
                <a:solidFill>
                  <a:schemeClr val="tx2"/>
                </a:solidFill>
              </a:rPr>
              <a:t>     Непрямой массаж сердца:</a:t>
            </a:r>
          </a:p>
        </p:txBody>
      </p:sp>
      <p:sp>
        <p:nvSpPr>
          <p:cNvPr id="3" name="文本框 2"/>
          <p:cNvSpPr txBox="1"/>
          <p:nvPr>
            <p:custDataLst>
              <p:tags r:id="rId3"/>
            </p:custDataLst>
          </p:nvPr>
        </p:nvSpPr>
        <p:spPr>
          <a:xfrm>
            <a:off x="391160" y="1318260"/>
            <a:ext cx="6115685" cy="3738880"/>
          </a:xfrm>
          <a:prstGeom prst="rect">
            <a:avLst/>
          </a:prstGeom>
        </p:spPr>
        <p:txBody>
          <a:bodyPr vert="horz" lIns="91440" tIns="45720" rIns="91440" bIns="45720" rtlCol="0"/>
          <a:lstStyle>
            <a:defPPr>
              <a:defRPr lang="zh-CN"/>
            </a:defPPr>
            <a:lvl1pPr marR="0" lvl="0" indent="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sz="2400" b="0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Arial" panose="020B0604020202020204"/>
                <a:ea typeface="SimHei" panose="02010609060101010101" pitchFamily="49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bg1">
                    <a:lumMod val="85000"/>
                  </a:schemeClr>
                </a:solidFill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marL="342900" indent="-342900" algn="l">
              <a:buAutoNum type="arabicPeriod"/>
            </a:pPr>
            <a:r>
              <a:rPr lang="ru-RU" altLang="zh-CN" sz="1400" dirty="0">
                <a:solidFill>
                  <a:srgbClr val="44546A"/>
                </a:solidFill>
                <a:latin typeface="+mn-lt"/>
                <a:ea typeface="+mn-ea"/>
              </a:rPr>
              <a:t>Уложите пострадавшего на плоскую твердую поверхность. </a:t>
            </a:r>
          </a:p>
          <a:p>
            <a:pPr marL="342900" indent="-342900" algn="l">
              <a:buAutoNum type="arabicPeriod"/>
            </a:pPr>
            <a:r>
              <a:rPr lang="ru-RU" altLang="zh-CN" sz="1400" dirty="0">
                <a:solidFill>
                  <a:srgbClr val="44546A"/>
                </a:solidFill>
                <a:latin typeface="+mn-lt"/>
                <a:ea typeface="+mn-ea"/>
              </a:rPr>
              <a:t>Определите расположение у пострадавшего мечевидного отростка. </a:t>
            </a:r>
          </a:p>
          <a:p>
            <a:pPr marL="342900" indent="-342900" algn="l">
              <a:buAutoNum type="arabicPeriod"/>
            </a:pPr>
            <a:r>
              <a:rPr lang="ru-RU" altLang="zh-CN" sz="1400" dirty="0">
                <a:solidFill>
                  <a:srgbClr val="44546A"/>
                </a:solidFill>
                <a:latin typeface="+mn-lt"/>
                <a:ea typeface="+mn-ea"/>
              </a:rPr>
              <a:t>Отмерьте 2-4 см вврех от него - это точка компрессии .</a:t>
            </a:r>
          </a:p>
          <a:p>
            <a:pPr marL="342900" indent="-342900" algn="l">
              <a:buAutoNum type="arabicPeriod"/>
            </a:pPr>
            <a:r>
              <a:rPr lang="ru-RU" altLang="zh-CN" sz="1400" dirty="0">
                <a:solidFill>
                  <a:srgbClr val="44546A"/>
                </a:solidFill>
                <a:latin typeface="+mn-lt"/>
                <a:ea typeface="+mn-ea"/>
              </a:rPr>
              <a:t>Положите </a:t>
            </a:r>
            <a:r>
              <a:rPr lang="ru-RU" altLang="zh-CN" sz="1400" b="1" dirty="0">
                <a:solidFill>
                  <a:srgbClr val="44546A"/>
                </a:solidFill>
                <a:latin typeface="+mn-lt"/>
                <a:ea typeface="+mn-ea"/>
              </a:rPr>
              <a:t>ОСНОВАНИЕ</a:t>
            </a:r>
            <a:r>
              <a:rPr lang="ru-RU" altLang="zh-CN" sz="1400" dirty="0">
                <a:solidFill>
                  <a:srgbClr val="44546A"/>
                </a:solidFill>
                <a:latin typeface="+mn-lt"/>
                <a:ea typeface="+mn-ea"/>
              </a:rPr>
              <a:t> ладони на точку компрессии и положите поверх одной руки вторую.</a:t>
            </a:r>
          </a:p>
          <a:p>
            <a:pPr marL="342900" indent="-342900" algn="l">
              <a:buAutoNum type="arabicPeriod"/>
            </a:pPr>
            <a:r>
              <a:rPr lang="ru-RU" altLang="zh-CN" sz="1600" dirty="0">
                <a:solidFill>
                  <a:srgbClr val="44546A"/>
                </a:solidFill>
                <a:latin typeface="+mn-lt"/>
                <a:ea typeface="+mn-ea"/>
              </a:rPr>
              <a:t>Осуществляйте ритмичные толчки грудной клетки сильно, плавно, строго вертикально. Грудная клетка должна прогибаться на 3-4 см. </a:t>
            </a:r>
          </a:p>
          <a:p>
            <a:pPr marL="342900" indent="-342900" algn="l">
              <a:buAutoNum type="arabicPeriod"/>
            </a:pPr>
            <a:r>
              <a:rPr lang="ru-RU" altLang="zh-CN" sz="1600" dirty="0">
                <a:solidFill>
                  <a:srgbClr val="44546A"/>
                </a:solidFill>
                <a:latin typeface="+mn-lt"/>
                <a:ea typeface="+mn-ea"/>
              </a:rPr>
              <a:t>Если одновременно с закрытым массажем сердца проводится ИВЛ, каждые два вдоха должны чередоваться с 15 надавливаниями на грудную клетку.</a:t>
            </a:r>
          </a:p>
        </p:txBody>
      </p:sp>
      <p:pic>
        <p:nvPicPr>
          <p:cNvPr id="5" name="Picture 4" descr="797a1e5473c21f6ded58930097451ed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06845" y="1318260"/>
            <a:ext cx="5610860" cy="3738245"/>
          </a:xfrm>
          <a:prstGeom prst="rect">
            <a:avLst/>
          </a:prstGeom>
        </p:spPr>
      </p:pic>
      <p:sp>
        <p:nvSpPr>
          <p:cNvPr id="6" name="Text Box 5"/>
          <p:cNvSpPr txBox="1"/>
          <p:nvPr/>
        </p:nvSpPr>
        <p:spPr>
          <a:xfrm>
            <a:off x="391160" y="5056505"/>
            <a:ext cx="10610850" cy="1076325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/>
          <a:p>
            <a:endParaRPr lang="ru-RU" altLang="en-US" sz="1600">
              <a:solidFill>
                <a:srgbClr val="44546A"/>
              </a:solidFill>
            </a:endParaRPr>
          </a:p>
          <a:p>
            <a:r>
              <a:rPr lang="ru-RU" altLang="en-US" sz="1600" b="1" u="sng">
                <a:solidFill>
                  <a:srgbClr val="44546A"/>
                </a:solidFill>
              </a:rPr>
              <a:t>Если вместе с дыханием отсутствует пульс, необходимо провести непрямой массаж сердца.</a:t>
            </a:r>
          </a:p>
          <a:p>
            <a:endParaRPr lang="ru-RU" altLang="en-US" sz="1600">
              <a:solidFill>
                <a:srgbClr val="44546A"/>
              </a:solidFill>
            </a:endParaRPr>
          </a:p>
          <a:p>
            <a:r>
              <a:rPr lang="ru-RU" altLang="en-US" sz="1600">
                <a:solidFill>
                  <a:srgbClr val="FF0000"/>
                </a:solidFill>
              </a:rPr>
              <a:t>Внимание! Нельзя проводить непрямой массаж сердца при наличии пульса.</a:t>
            </a:r>
          </a:p>
        </p:txBody>
      </p:sp>
    </p:spTree>
    <p:custDataLst>
      <p:tags r:id="rId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14"/>
          <p:cNvSpPr txBox="1"/>
          <p:nvPr>
            <p:custDataLst>
              <p:tags r:id="rId2"/>
            </p:custDataLst>
          </p:nvPr>
        </p:nvSpPr>
        <p:spPr>
          <a:xfrm>
            <a:off x="2671763" y="800099"/>
            <a:ext cx="6848475" cy="9366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400"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en-US">
                <a:solidFill>
                  <a:srgbClr val="44546A"/>
                </a:solidFill>
              </a:rPr>
              <a:t>Прием Геймлиха</a:t>
            </a:r>
          </a:p>
        </p:txBody>
      </p:sp>
      <p:sp>
        <p:nvSpPr>
          <p:cNvPr id="2" name="Text Box 1"/>
          <p:cNvSpPr txBox="1"/>
          <p:nvPr/>
        </p:nvSpPr>
        <p:spPr>
          <a:xfrm>
            <a:off x="742315" y="1736725"/>
            <a:ext cx="10707370" cy="2584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en-US">
                <a:solidFill>
                  <a:srgbClr val="44546A"/>
                </a:solidFill>
              </a:rPr>
              <a:t>При попадании пищи или инородных тех в трахею она закупоривается (полностью или частично) - человек задыхается.</a:t>
            </a:r>
          </a:p>
          <a:p>
            <a:pPr algn="ctr"/>
            <a:endParaRPr lang="ru-RU" altLang="en-US">
              <a:solidFill>
                <a:srgbClr val="44546A"/>
              </a:solidFill>
            </a:endParaRPr>
          </a:p>
          <a:p>
            <a:pPr marL="342900" indent="-342900" algn="l">
              <a:buAutoNum type="arabicPeriod"/>
            </a:pPr>
            <a:r>
              <a:rPr lang="ru-RU" altLang="en-US">
                <a:solidFill>
                  <a:srgbClr val="44546A"/>
                </a:solidFill>
              </a:rPr>
              <a:t>Встаньте позади пострадавшего.</a:t>
            </a:r>
          </a:p>
          <a:p>
            <a:pPr marL="342900" indent="-342900" algn="l">
              <a:buAutoNum type="arabicPeriod"/>
            </a:pPr>
            <a:r>
              <a:rPr lang="ru-RU" altLang="en-US">
                <a:solidFill>
                  <a:srgbClr val="44546A"/>
                </a:solidFill>
              </a:rPr>
              <a:t>Обхватите его руками, сцепив их в “замок” под пеберной дугой.</a:t>
            </a:r>
          </a:p>
          <a:p>
            <a:pPr marL="342900" indent="-342900" algn="l">
              <a:buAutoNum type="arabicPeriod"/>
            </a:pPr>
            <a:r>
              <a:rPr lang="ru-RU" altLang="en-US">
                <a:solidFill>
                  <a:srgbClr val="44546A"/>
                </a:solidFill>
              </a:rPr>
              <a:t>Сильно надавите на живот пострадавшего, резко сгибая руки в локтях.</a:t>
            </a:r>
          </a:p>
          <a:p>
            <a:pPr marL="342900" indent="-342900" algn="l">
              <a:buAutoNum type="arabicPeriod"/>
            </a:pPr>
            <a:r>
              <a:rPr lang="ru-RU" altLang="en-US">
                <a:solidFill>
                  <a:srgbClr val="44546A"/>
                </a:solidFill>
              </a:rPr>
              <a:t>Повторите прием несколько раз, пока дыхательные пути не освободятся.</a:t>
            </a:r>
          </a:p>
          <a:p>
            <a:pPr marL="342900" indent="-342900" algn="l">
              <a:buAutoNum type="arabicPeriod"/>
            </a:pPr>
            <a:r>
              <a:rPr lang="ru-RU" altLang="en-US">
                <a:solidFill>
                  <a:srgbClr val="44546A"/>
                </a:solidFill>
              </a:rPr>
              <a:t>Если пострадавший потреял сознание и упал, положите его на спину, сядьте ему на бедра и обеими руками надавите на реберные дуги.</a:t>
            </a:r>
          </a:p>
        </p:txBody>
      </p:sp>
      <p:pic>
        <p:nvPicPr>
          <p:cNvPr id="3" name="Picture 2" descr="294997_im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87420" y="4321175"/>
            <a:ext cx="5218430" cy="231775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直接连接符 11"/>
          <p:cNvCxnSpPr/>
          <p:nvPr>
            <p:custDataLst>
              <p:tags r:id="rId2"/>
            </p:custDataLst>
          </p:nvPr>
        </p:nvCxnSpPr>
        <p:spPr>
          <a:xfrm>
            <a:off x="7408083" y="2444263"/>
            <a:ext cx="3300412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4"/>
          <p:cNvSpPr txBox="1"/>
          <p:nvPr>
            <p:custDataLst>
              <p:tags r:id="rId3"/>
            </p:custDataLst>
          </p:nvPr>
        </p:nvSpPr>
        <p:spPr>
          <a:xfrm>
            <a:off x="1176697" y="805877"/>
            <a:ext cx="9838649" cy="660067"/>
          </a:xfrm>
          <a:prstGeom prst="rect">
            <a:avLst/>
          </a:prstGeom>
          <a:noFill/>
        </p:spPr>
        <p:txBody>
          <a:bodyPr wrap="square" lIns="90000" tIns="46800" rIns="90000" bIns="46800" rtlCol="0" anchor="b">
            <a:noAutofit/>
          </a:bodyPr>
          <a:lstStyle/>
          <a:p>
            <a:pPr algn="ctr"/>
            <a:r>
              <a:rPr lang="ru-RU" sz="440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Утопление</a:t>
            </a:r>
            <a:endParaRPr lang="ru-RU" sz="4400" dirty="0">
              <a:solidFill>
                <a:schemeClr val="tx2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" name="Text Box 1"/>
          <p:cNvSpPr txBox="1"/>
          <p:nvPr/>
        </p:nvSpPr>
        <p:spPr>
          <a:xfrm>
            <a:off x="569595" y="1697355"/>
            <a:ext cx="110528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en-US">
                <a:solidFill>
                  <a:srgbClr val="44546A"/>
                </a:solidFill>
              </a:rPr>
              <a:t>Утопление - это проникновение воды в легкие и дыхательные пути, которое может привести к смерти.</a:t>
            </a:r>
          </a:p>
        </p:txBody>
      </p:sp>
      <p:sp>
        <p:nvSpPr>
          <p:cNvPr id="3" name="Text Box 2"/>
          <p:cNvSpPr txBox="1"/>
          <p:nvPr/>
        </p:nvSpPr>
        <p:spPr>
          <a:xfrm>
            <a:off x="569595" y="2221865"/>
            <a:ext cx="8102600" cy="39693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en-US">
                <a:solidFill>
                  <a:srgbClr val="44546A"/>
                </a:solidFill>
              </a:rPr>
              <a:t>Первая помощь при утоплении:</a:t>
            </a:r>
          </a:p>
          <a:p>
            <a:endParaRPr lang="ru-RU" altLang="en-US">
              <a:solidFill>
                <a:srgbClr val="44546A"/>
              </a:solidFill>
            </a:endParaRPr>
          </a:p>
          <a:p>
            <a:pPr marL="342900" indent="-342900">
              <a:buAutoNum type="arabicPeriod"/>
            </a:pPr>
            <a:r>
              <a:rPr lang="ru-RU" altLang="en-US">
                <a:solidFill>
                  <a:srgbClr val="44546A"/>
                </a:solidFill>
              </a:rPr>
              <a:t>Извлеките пострадавшего из воды. Подплывите сзади, держите за волосы / подымшки, держа лицо над водой;</a:t>
            </a:r>
          </a:p>
          <a:p>
            <a:pPr marL="342900" indent="-342900">
              <a:buAutoNum type="arabicPeriod"/>
            </a:pPr>
            <a:r>
              <a:rPr lang="ru-RU" altLang="en-US">
                <a:solidFill>
                  <a:srgbClr val="44546A"/>
                </a:solidFill>
              </a:rPr>
              <a:t>Положите пострадавшего животом на колено, чтобы голова была внизу;</a:t>
            </a:r>
          </a:p>
          <a:p>
            <a:pPr marL="342900" indent="-342900">
              <a:buAutoNum type="arabicPeriod"/>
            </a:pPr>
            <a:r>
              <a:rPr lang="ru-RU" altLang="en-US">
                <a:solidFill>
                  <a:srgbClr val="44546A"/>
                </a:solidFill>
              </a:rPr>
              <a:t>Очистите ротовую полость от инородных тех (слизь, рвотные массы, водоросли);</a:t>
            </a:r>
          </a:p>
          <a:p>
            <a:pPr marL="342900" indent="-342900">
              <a:buAutoNum type="arabicPeriod"/>
            </a:pPr>
            <a:r>
              <a:rPr lang="ru-RU" altLang="en-US">
                <a:solidFill>
                  <a:srgbClr val="44546A"/>
                </a:solidFill>
              </a:rPr>
              <a:t>Проверьте наличие признаков жизни;</a:t>
            </a:r>
          </a:p>
          <a:p>
            <a:pPr marL="342900" indent="-342900">
              <a:buAutoNum type="arabicPeriod"/>
            </a:pPr>
            <a:r>
              <a:rPr lang="ru-RU" altLang="en-US">
                <a:solidFill>
                  <a:srgbClr val="44546A"/>
                </a:solidFill>
              </a:rPr>
              <a:t>При отсутствии дыхания и пульса немедленно приступите к ИВЛ и непрямому массажу сердца;</a:t>
            </a:r>
          </a:p>
          <a:p>
            <a:pPr marL="342900" indent="-342900">
              <a:buAutoNum type="arabicPeriod"/>
            </a:pPr>
            <a:r>
              <a:rPr lang="ru-RU" altLang="en-US">
                <a:solidFill>
                  <a:srgbClr val="44546A"/>
                </a:solidFill>
              </a:rPr>
              <a:t>После восстановления дыхания и сердечной деятельности положите пострадавшего на бок, укройте его и обеспечивайте комфорт до прибытия медиков.</a:t>
            </a:r>
          </a:p>
        </p:txBody>
      </p:sp>
      <p:pic>
        <p:nvPicPr>
          <p:cNvPr id="4" name="Picture 3" descr="ФА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72195" y="2221865"/>
            <a:ext cx="2950845" cy="1899920"/>
          </a:xfrm>
          <a:prstGeom prst="rect">
            <a:avLst/>
          </a:prstGeom>
        </p:spPr>
      </p:pic>
      <p:pic>
        <p:nvPicPr>
          <p:cNvPr id="5" name="Picture 4" descr="ФА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672195" y="4121785"/>
            <a:ext cx="2950845" cy="262953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slow">
    <p:push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14"/>
          <p:cNvSpPr txBox="1"/>
          <p:nvPr>
            <p:custDataLst>
              <p:tags r:id="rId2"/>
            </p:custDataLst>
          </p:nvPr>
        </p:nvSpPr>
        <p:spPr>
          <a:xfrm>
            <a:off x="2671763" y="800099"/>
            <a:ext cx="6848475" cy="9366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400"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en-US">
                <a:solidFill>
                  <a:srgbClr val="44546A"/>
                </a:solidFill>
              </a:rPr>
              <a:t>Кровотечение</a:t>
            </a:r>
          </a:p>
        </p:txBody>
      </p:sp>
      <p:sp>
        <p:nvSpPr>
          <p:cNvPr id="2" name="Text Box 1"/>
          <p:cNvSpPr txBox="1"/>
          <p:nvPr/>
        </p:nvSpPr>
        <p:spPr>
          <a:xfrm>
            <a:off x="3293745" y="1736725"/>
            <a:ext cx="56038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en-US">
                <a:solidFill>
                  <a:srgbClr val="44546A"/>
                </a:solidFill>
              </a:rPr>
              <a:t>Техника нанесения кровоостанавливающего жгута</a:t>
            </a:r>
          </a:p>
        </p:txBody>
      </p:sp>
      <p:sp>
        <p:nvSpPr>
          <p:cNvPr id="3" name="Text Box 2"/>
          <p:cNvSpPr txBox="1"/>
          <p:nvPr/>
        </p:nvSpPr>
        <p:spPr>
          <a:xfrm>
            <a:off x="374015" y="2414270"/>
            <a:ext cx="11442700" cy="2030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altLang="en-US">
                <a:solidFill>
                  <a:srgbClr val="44546A"/>
                </a:solidFill>
              </a:rPr>
              <a:t>Наложите жгут на одежду или мягкую подкладку чуть выше раны.</a:t>
            </a:r>
          </a:p>
          <a:p>
            <a:pPr marL="342900" indent="-342900">
              <a:buAutoNum type="arabicPeriod"/>
            </a:pPr>
            <a:r>
              <a:rPr lang="ru-RU" altLang="en-US">
                <a:solidFill>
                  <a:srgbClr val="44546A"/>
                </a:solidFill>
              </a:rPr>
              <a:t>Затяните жгут и проверьте пульсацию сосудов - кровотечение должно прекратиться, а кожа ниже жгута побледнеть.</a:t>
            </a:r>
          </a:p>
          <a:p>
            <a:pPr marL="342900" indent="-342900">
              <a:buAutoNum type="arabicPeriod"/>
            </a:pPr>
            <a:r>
              <a:rPr lang="ru-RU" altLang="en-US">
                <a:solidFill>
                  <a:srgbClr val="44546A"/>
                </a:solidFill>
              </a:rPr>
              <a:t>Наложите повязку на рану.</a:t>
            </a:r>
          </a:p>
          <a:p>
            <a:pPr marL="342900" indent="-342900">
              <a:buAutoNum type="arabicPeriod"/>
            </a:pPr>
            <a:r>
              <a:rPr lang="ru-RU" altLang="en-US">
                <a:solidFill>
                  <a:srgbClr val="44546A"/>
                </a:solidFill>
              </a:rPr>
              <a:t>Запишите точное время, когда наложен жгут.</a:t>
            </a:r>
          </a:p>
          <a:p>
            <a:pPr marL="342900" indent="-342900">
              <a:buAutoNum type="arabicPeriod"/>
            </a:pPr>
            <a:r>
              <a:rPr lang="ru-RU" altLang="en-US">
                <a:solidFill>
                  <a:srgbClr val="44546A"/>
                </a:solidFill>
              </a:rPr>
              <a:t>Жгут на конечности можно накладывать максимум на 1 час. По его истечении жгут необходимо ослабить на 10-15 минут. При необходимости затянуть вновь, но не более, чем на 20 минут.</a:t>
            </a:r>
          </a:p>
        </p:txBody>
      </p:sp>
      <p:pic>
        <p:nvPicPr>
          <p:cNvPr id="8" name="Picture 7" descr="hello_html_m13baa55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4015" y="4444365"/>
            <a:ext cx="5768975" cy="2040255"/>
          </a:xfrm>
          <a:prstGeom prst="rect">
            <a:avLst/>
          </a:prstGeom>
        </p:spPr>
      </p:pic>
      <p:pic>
        <p:nvPicPr>
          <p:cNvPr id="10" name="Picture 9" descr="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09030" y="4445000"/>
            <a:ext cx="5607685" cy="203962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14"/>
          <p:cNvSpPr txBox="1"/>
          <p:nvPr>
            <p:custDataLst>
              <p:tags r:id="rId2"/>
            </p:custDataLst>
          </p:nvPr>
        </p:nvSpPr>
        <p:spPr>
          <a:xfrm>
            <a:off x="2671763" y="800099"/>
            <a:ext cx="6848475" cy="9366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400"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en-US">
                <a:solidFill>
                  <a:srgbClr val="44546A"/>
                </a:solidFill>
              </a:rPr>
              <a:t>Ожоги</a:t>
            </a:r>
          </a:p>
        </p:txBody>
      </p:sp>
      <p:sp>
        <p:nvSpPr>
          <p:cNvPr id="2" name="Text Box 1"/>
          <p:cNvSpPr txBox="1"/>
          <p:nvPr/>
        </p:nvSpPr>
        <p:spPr>
          <a:xfrm>
            <a:off x="410210" y="1736725"/>
            <a:ext cx="11370945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en-US">
                <a:solidFill>
                  <a:srgbClr val="44546A"/>
                </a:solidFill>
              </a:rPr>
              <a:t>Ожог - это повреждение тканей организма под действием высоких температур или химических веществ. Ожоги различаются по степеням, а также по типам повреждения. По типам выделяются:</a:t>
            </a:r>
          </a:p>
          <a:p>
            <a:endParaRPr lang="ru-RU" altLang="en-US">
              <a:solidFill>
                <a:srgbClr val="44546A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altLang="en-US">
                <a:solidFill>
                  <a:srgbClr val="44546A"/>
                </a:solidFill>
              </a:rPr>
              <a:t>Термические (пламя, жидкость, пар, раскаленные предметы)</a:t>
            </a:r>
            <a:r>
              <a:rPr lang="en-US" altLang="ru-RU">
                <a:solidFill>
                  <a:srgbClr val="44546A"/>
                </a:solidFill>
              </a:rPr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altLang="ru-RU">
                <a:solidFill>
                  <a:srgbClr val="44546A"/>
                </a:solidFill>
              </a:rPr>
              <a:t>Химические (щелочи, кислоты)</a:t>
            </a:r>
            <a:r>
              <a:rPr lang="en-US" altLang="ru-RU">
                <a:solidFill>
                  <a:srgbClr val="44546A"/>
                </a:solidFill>
              </a:rPr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altLang="ru-RU">
                <a:solidFill>
                  <a:srgbClr val="44546A"/>
                </a:solidFill>
              </a:rPr>
              <a:t>Электрические</a:t>
            </a:r>
            <a:r>
              <a:rPr lang="en-US" altLang="ru-RU">
                <a:solidFill>
                  <a:srgbClr val="44546A"/>
                </a:solidFill>
              </a:rPr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altLang="ru-RU">
                <a:solidFill>
                  <a:srgbClr val="44546A"/>
                </a:solidFill>
              </a:rPr>
              <a:t>Лучевые (световое и ионизирующее излучение)</a:t>
            </a:r>
            <a:r>
              <a:rPr lang="en-US" altLang="ru-RU">
                <a:solidFill>
                  <a:srgbClr val="44546A"/>
                </a:solidFill>
              </a:rPr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altLang="ru-RU">
                <a:solidFill>
                  <a:srgbClr val="44546A"/>
                </a:solidFill>
              </a:rPr>
              <a:t>Комбинированные ожоги.</a:t>
            </a:r>
          </a:p>
        </p:txBody>
      </p:sp>
      <p:pic>
        <p:nvPicPr>
          <p:cNvPr id="3" name="Picture 2" descr="2-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82115" y="4043680"/>
            <a:ext cx="8829040" cy="270383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SIZE" val="828*343"/>
  <p:tag name="KSO_WM_SLIDE_POSITION" val="66*144"/>
  <p:tag name="KSO_WM_SLIDE_LAYOUT_CNT" val="1_2"/>
  <p:tag name="KSO_WM_SLIDE_LAYOUT" val="a_f"/>
  <p:tag name="KSO_WM_BEAUTIFY_FLAG" val="#wm#"/>
  <p:tag name="KSO_WM_SLIDE_TYPE" val="text"/>
  <p:tag name="KSO_WM_SLIDE_ITEM_CNT" val="2"/>
  <p:tag name="KSO_WM_TAG_VERSION" val="1.0"/>
  <p:tag name="KSO_WM_COMBINE_RELATE_SLIDE_ID" val="background20180950_3"/>
  <p:tag name="KSO_WM_TEMPLATE_CATEGORY" val="custom"/>
  <p:tag name="KSO_WM_TEMPLATE_INDEX" val="20181636"/>
  <p:tag name="KSO_WM_SLIDE_ID" val="custom20181636_3"/>
  <p:tag name="KSO_WM_SLIDE_INDEX" val="3"/>
  <p:tag name="KSO_WM_TEMPLATE_SUBCATEGORY" val="combin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SLIDE_ITEM_CNT" val="1"/>
  <p:tag name="KSO_WM_SLIDE_LAYOUT" val="a_l"/>
  <p:tag name="KSO_WM_SLIDE_LAYOUT_CNT" val="1_1"/>
  <p:tag name="KSO_WM_SLIDE_TYPE" val="contents"/>
  <p:tag name="KSO_WM_BEAUTIFY_FLAG" val="#wm#"/>
  <p:tag name="KSO_WM_COMBINE_RELATE_SLIDE_ID" val="20180563_1"/>
  <p:tag name="KSO_WM_TEMPLATE_CATEGORY" val="custom"/>
  <p:tag name="KSO_WM_TEMPLATE_INDEX" val="20181636"/>
  <p:tag name="KSO_WM_SLIDE_ID" val="custom20181636_6"/>
  <p:tag name="KSO_WM_SLIDE_INDEX" val="6"/>
  <p:tag name="KSO_WM_DIAGRAM_GROUP_CODE" val="l1_1"/>
  <p:tag name="KSO_WM_TEMPLATE_SUBCATEGORY" val="combin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a"/>
  <p:tag name="KSO_WM_UNIT_INDEX" val="1"/>
  <p:tag name="KSO_WM_UNIT_LAYERLEVEL" val="1"/>
  <p:tag name="KSO_WM_UNIT_ISCONTENTSTITLE" val="1"/>
  <p:tag name="KSO_WM_UNIT_VALUE" val="13"/>
  <p:tag name="KSO_WM_UNIT_HIGHLIGHT" val="0"/>
  <p:tag name="KSO_WM_UNIT_COMPATIBLE" val="0"/>
  <p:tag name="KSO_WM_UNIT_CLEAR" val="0"/>
  <p:tag name="KSO_WM_UNIT_PRESET_TEXT" val="CONTENT"/>
  <p:tag name="KSO_WM_TEMPLATE_CATEGORY" val="custom"/>
  <p:tag name="KSO_WM_TEMPLATE_INDEX" val="20181636"/>
  <p:tag name="KSO_WM_DIAGRAM_GROUP_CODE" val="l1_1"/>
  <p:tag name="KSO_WM_UNIT_ID" val="custom20181636_6*a*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SLIDE_ITEM_CNT" val="2"/>
  <p:tag name="KSO_WM_SLIDE_LAYOUT" val="a_f_h"/>
  <p:tag name="KSO_WM_SLIDE_LAYOUT_CNT" val="1_1_1"/>
  <p:tag name="KSO_WM_SLIDE_TYPE" val="text"/>
  <p:tag name="KSO_WM_BEAUTIFY_FLAG" val="#wm#"/>
  <p:tag name="KSO_WM_SLIDE_POSITION" val="94*135"/>
  <p:tag name="KSO_WM_SLIDE_SIZE" val="775*383"/>
  <p:tag name="KSO_WM_COMBINE_RELATE_SLIDE_ID" val="background20180950_7"/>
  <p:tag name="KSO_WM_TEMPLATE_CATEGORY" val="custom"/>
  <p:tag name="KSO_WM_TEMPLATE_INDEX" val="20181636"/>
  <p:tag name="KSO_WM_SLIDE_ID" val="custom20181636_18"/>
  <p:tag name="KSO_WM_SLIDE_INDEX" val="18"/>
  <p:tag name="KSO_WM_TEMPLATE_SUBCATEGORY" val="combin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NDEX" val="3"/>
  <p:tag name="KSO_WM_TEMPLATE_CATEGORY" val="custom"/>
  <p:tag name="KSO_WM_TEMPLATE_INDEX" val="20181636"/>
  <p:tag name="KSO_WM_UNIT_ID" val="custom20181636_18*i*3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a"/>
  <p:tag name="KSO_WM_UNIT_INDEX" val="1"/>
  <p:tag name="KSO_WM_UNIT_LAYERLEVEL" val="1"/>
  <p:tag name="KSO_WM_UNIT_VALUE" val="23"/>
  <p:tag name="KSO_WM_UNIT_ISCONTENTSTITLE" val="0"/>
  <p:tag name="KSO_WM_UNIT_HIGHLIGHT" val="0"/>
  <p:tag name="KSO_WM_UNIT_COMPATIBLE" val="0"/>
  <p:tag name="KSO_WM_UNIT_CLEAR" val="0"/>
  <p:tag name="KSO_WM_UNIT_PRESET_TEXT_INDEX" val="3"/>
  <p:tag name="KSO_WM_UNIT_PRESET_TEXT_LEN" val="17"/>
  <p:tag name="KSO_WM_BEAUTIFY_FLAG" val="#wm#"/>
  <p:tag name="KSO_WM_TAG_VERSION" val="1.0"/>
  <p:tag name="KSO_WM_TEMPLATE_CATEGORY" val="custom"/>
  <p:tag name="KSO_WM_TEMPLATE_INDEX" val="20181636"/>
  <p:tag name="KSO_WM_UNIT_ID" val="custom20181636_18*a*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SLIDE_ITEM_CNT" val="2"/>
  <p:tag name="KSO_WM_SLIDE_LAYOUT" val="a_l"/>
  <p:tag name="KSO_WM_SLIDE_LAYOUT_CNT" val="1_1"/>
  <p:tag name="KSO_WM_SLIDE_TYPE" val="contents"/>
  <p:tag name="KSO_WM_BEAUTIFY_FLAG" val="#wm#"/>
  <p:tag name="KSO_WM_COMBINE_RELATE_SLIDE_ID" val="20180563_2"/>
  <p:tag name="KSO_WM_TEMPLATE_CATEGORY" val="custom"/>
  <p:tag name="KSO_WM_TEMPLATE_INDEX" val="20181636"/>
  <p:tag name="KSO_WM_SLIDE_ID" val="custom20181636_7"/>
  <p:tag name="KSO_WM_SLIDE_INDEX" val="7"/>
  <p:tag name="KSO_WM_DIAGRAM_GROUP_CODE" val="l1_1"/>
  <p:tag name="KSO_WM_TEMPLATE_SUBCATEGORY" val="combin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a"/>
  <p:tag name="KSO_WM_UNIT_INDEX" val="1"/>
  <p:tag name="KSO_WM_UNIT_LAYERLEVEL" val="1"/>
  <p:tag name="KSO_WM_UNIT_ISCONTENTSTITLE" val="1"/>
  <p:tag name="KSO_WM_UNIT_VALUE" val="13"/>
  <p:tag name="KSO_WM_UNIT_HIGHLIGHT" val="0"/>
  <p:tag name="KSO_WM_UNIT_COMPATIBLE" val="0"/>
  <p:tag name="KSO_WM_UNIT_CLEAR" val="0"/>
  <p:tag name="KSO_WM_UNIT_PRESET_TEXT" val="CONTENT"/>
  <p:tag name="KSO_WM_TEMPLATE_CATEGORY" val="custom"/>
  <p:tag name="KSO_WM_TEMPLATE_INDEX" val="20181636"/>
  <p:tag name="KSO_WM_DIAGRAM_GROUP_CODE" val="l1_1"/>
  <p:tag name="KSO_WM_UNIT_ID" val="custom20181636_7*a*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SLIDE_ITEM_CNT" val="3"/>
  <p:tag name="KSO_WM_SLIDE_LAYOUT" val="a_l"/>
  <p:tag name="KSO_WM_SLIDE_LAYOUT_CNT" val="1_1"/>
  <p:tag name="KSO_WM_SLIDE_TYPE" val="contents"/>
  <p:tag name="KSO_WM_BEAUTIFY_FLAG" val="#wm#"/>
  <p:tag name="KSO_WM_COMBINE_RELATE_SLIDE_ID" val="20180563_3"/>
  <p:tag name="KSO_WM_TEMPLATE_CATEGORY" val="custom"/>
  <p:tag name="KSO_WM_TEMPLATE_INDEX" val="20181636"/>
  <p:tag name="KSO_WM_SLIDE_ID" val="custom20181636_8"/>
  <p:tag name="KSO_WM_SLIDE_INDEX" val="8"/>
  <p:tag name="KSO_WM_DIAGRAM_GROUP_CODE" val="l1_1"/>
  <p:tag name="KSO_WM_TEMPLATE_SUBCATEGORY" val="combin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a"/>
  <p:tag name="KSO_WM_UNIT_INDEX" val="1"/>
  <p:tag name="KSO_WM_UNIT_LAYERLEVEL" val="1"/>
  <p:tag name="KSO_WM_UNIT_ISCONTENTSTITLE" val="1"/>
  <p:tag name="KSO_WM_UNIT_VALUE" val="13"/>
  <p:tag name="KSO_WM_UNIT_HIGHLIGHT" val="0"/>
  <p:tag name="KSO_WM_UNIT_COMPATIBLE" val="0"/>
  <p:tag name="KSO_WM_UNIT_CLEAR" val="0"/>
  <p:tag name="KSO_WM_UNIT_PRESET_TEXT" val="CONTENT"/>
  <p:tag name="KSO_WM_TEMPLATE_CATEGORY" val="custom"/>
  <p:tag name="KSO_WM_TEMPLATE_INDEX" val="20181636"/>
  <p:tag name="KSO_WM_DIAGRAM_GROUP_CODE" val="l1_1"/>
  <p:tag name="KSO_WM_UNIT_ID" val="custom20181636_8*a*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SLIDE_ITEM_CNT" val="4"/>
  <p:tag name="KSO_WM_SLIDE_LAYOUT" val="a_l"/>
  <p:tag name="KSO_WM_SLIDE_LAYOUT_CNT" val="1_1"/>
  <p:tag name="KSO_WM_SLIDE_TYPE" val="contents"/>
  <p:tag name="KSO_WM_BEAUTIFY_FLAG" val="#wm#"/>
  <p:tag name="KSO_WM_COMBINE_RELATE_SLIDE_ID" val="20180563_4"/>
  <p:tag name="KSO_WM_TEMPLATE_CATEGORY" val="custom"/>
  <p:tag name="KSO_WM_TEMPLATE_INDEX" val="20181636"/>
  <p:tag name="KSO_WM_SLIDE_ID" val="custom20181636_9"/>
  <p:tag name="KSO_WM_SLIDE_INDEX" val="9"/>
  <p:tag name="KSO_WM_DIAGRAM_GROUP_CODE" val="l1_1"/>
  <p:tag name="KSO_WM_TEMPLATE_SUBCATEGORY" val="combin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PRESET_TEXT_LEN" val="17"/>
  <p:tag name="KSO_WM_UNIT_PRESET_TEXT_INDEX" val="3"/>
  <p:tag name="KSO_WM_UNIT_CLEAR" val="0"/>
  <p:tag name="KSO_WM_UNIT_COMPATIBLE" val="0"/>
  <p:tag name="KSO_WM_UNIT_HIGHLIGHT" val="0"/>
  <p:tag name="KSO_WM_UNIT_ISCONTENTSTITLE" val="0"/>
  <p:tag name="KSO_WM_UNIT_VALUE" val="44"/>
  <p:tag name="KSO_WM_UNIT_LAYERLEVEL" val="1"/>
  <p:tag name="KSO_WM_UNIT_INDEX" val="1"/>
  <p:tag name="KSO_WM_UNIT_TYPE" val="a"/>
  <p:tag name="KSO_WM_TEMPLATE_CATEGORY" val="custom"/>
  <p:tag name="KSO_WM_TEMPLATE_INDEX" val="20181636"/>
  <p:tag name="KSO_WM_UNIT_ID" val="custom20181636_3*a*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a"/>
  <p:tag name="KSO_WM_UNIT_INDEX" val="1"/>
  <p:tag name="KSO_WM_UNIT_LAYERLEVEL" val="1"/>
  <p:tag name="KSO_WM_UNIT_ISCONTENTSTITLE" val="1"/>
  <p:tag name="KSO_WM_UNIT_VALUE" val="13"/>
  <p:tag name="KSO_WM_UNIT_HIGHLIGHT" val="0"/>
  <p:tag name="KSO_WM_UNIT_COMPATIBLE" val="0"/>
  <p:tag name="KSO_WM_UNIT_CLEAR" val="0"/>
  <p:tag name="KSO_WM_UNIT_PRESET_TEXT" val="CONTENT"/>
  <p:tag name="KSO_WM_TEMPLATE_CATEGORY" val="custom"/>
  <p:tag name="KSO_WM_TEMPLATE_INDEX" val="20181636"/>
  <p:tag name="KSO_WM_DIAGRAM_GROUP_CODE" val="l1_1"/>
  <p:tag name="KSO_WM_UNIT_ID" val="custom20181636_9*a*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SLIDE_ITEM_CNT" val="5"/>
  <p:tag name="KSO_WM_SLIDE_LAYOUT" val="a_l"/>
  <p:tag name="KSO_WM_SLIDE_LAYOUT_CNT" val="1_1"/>
  <p:tag name="KSO_WM_SLIDE_TYPE" val="contents"/>
  <p:tag name="KSO_WM_BEAUTIFY_FLAG" val="#wm#"/>
  <p:tag name="KSO_WM_COMBINE_RELATE_SLIDE_ID" val="20180563_5"/>
  <p:tag name="KSO_WM_TEMPLATE_CATEGORY" val="custom"/>
  <p:tag name="KSO_WM_TEMPLATE_INDEX" val="20181636"/>
  <p:tag name="KSO_WM_SLIDE_ID" val="custom20181636_10"/>
  <p:tag name="KSO_WM_SLIDE_INDEX" val="10"/>
  <p:tag name="KSO_WM_DIAGRAM_GROUP_CODE" val="l1_1"/>
  <p:tag name="KSO_WM_TEMPLATE_SUBCATEGORY" val="combin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a"/>
  <p:tag name="KSO_WM_UNIT_INDEX" val="1"/>
  <p:tag name="KSO_WM_UNIT_LAYERLEVEL" val="1"/>
  <p:tag name="KSO_WM_UNIT_ISCONTENTSTITLE" val="1"/>
  <p:tag name="KSO_WM_UNIT_VALUE" val="13"/>
  <p:tag name="KSO_WM_UNIT_HIGHLIGHT" val="0"/>
  <p:tag name="KSO_WM_UNIT_COMPATIBLE" val="0"/>
  <p:tag name="KSO_WM_UNIT_CLEAR" val="0"/>
  <p:tag name="KSO_WM_UNIT_PRESET_TEXT" val="CONTENT"/>
  <p:tag name="KSO_WM_TEMPLATE_CATEGORY" val="custom"/>
  <p:tag name="KSO_WM_TEMPLATE_INDEX" val="20181636"/>
  <p:tag name="KSO_WM_DIAGRAM_GROUP_CODE" val="l1_1"/>
  <p:tag name="KSO_WM_UNIT_ID" val="custom20181636_10*a*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SLIDE_ITEM_CNT" val="6"/>
  <p:tag name="KSO_WM_SLIDE_LAYOUT" val="a_l"/>
  <p:tag name="KSO_WM_SLIDE_LAYOUT_CNT" val="1_1"/>
  <p:tag name="KSO_WM_SLIDE_TYPE" val="contents"/>
  <p:tag name="KSO_WM_BEAUTIFY_FLAG" val="#wm#"/>
  <p:tag name="KSO_WM_COMBINE_RELATE_SLIDE_ID" val="20180563_6"/>
  <p:tag name="KSO_WM_TEMPLATE_CATEGORY" val="custom"/>
  <p:tag name="KSO_WM_TEMPLATE_INDEX" val="20181636"/>
  <p:tag name="KSO_WM_SLIDE_ID" val="custom20181636_11"/>
  <p:tag name="KSO_WM_SLIDE_INDEX" val="11"/>
  <p:tag name="KSO_WM_DIAGRAM_GROUP_CODE" val="l1_1"/>
  <p:tag name="KSO_WM_TEMPLATE_SUBCATEGORY" val="combine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a"/>
  <p:tag name="KSO_WM_UNIT_INDEX" val="1"/>
  <p:tag name="KSO_WM_UNIT_LAYERLEVEL" val="1"/>
  <p:tag name="KSO_WM_UNIT_ISCONTENTSTITLE" val="1"/>
  <p:tag name="KSO_WM_UNIT_VALUE" val="13"/>
  <p:tag name="KSO_WM_UNIT_HIGHLIGHT" val="0"/>
  <p:tag name="KSO_WM_UNIT_COMPATIBLE" val="0"/>
  <p:tag name="KSO_WM_UNIT_CLEAR" val="0"/>
  <p:tag name="KSO_WM_UNIT_PRESET_TEXT" val="CONTENT"/>
  <p:tag name="KSO_WM_TEMPLATE_CATEGORY" val="custom"/>
  <p:tag name="KSO_WM_TEMPLATE_INDEX" val="20181636"/>
  <p:tag name="KSO_WM_DIAGRAM_GROUP_CODE" val="l1_1"/>
  <p:tag name="KSO_WM_UNIT_ID" val="custom20181636_11*a*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PRESET_TEXT_LEN" val="228"/>
  <p:tag name="KSO_WM_UNIT_PRESET_TEXT_INDEX" val="4"/>
  <p:tag name="KSO_WM_UNIT_CLEAR" val="0"/>
  <p:tag name="KSO_WM_UNIT_COMPATIBLE" val="0"/>
  <p:tag name="KSO_WM_UNIT_HIGHLIGHT" val="0"/>
  <p:tag name="KSO_WM_UNIT_VALUE" val="209"/>
  <p:tag name="KSO_WM_UNIT_LAYERLEVEL" val="1"/>
  <p:tag name="KSO_WM_UNIT_INDEX" val="2"/>
  <p:tag name="KSO_WM_UNIT_TYPE" val="f"/>
  <p:tag name="KSO_WM_TEMPLATE_CATEGORY" val="custom"/>
  <p:tag name="KSO_WM_TEMPLATE_INDEX" val="20181636"/>
  <p:tag name="KSO_WM_UNIT_ID" val="custom20181636_3*f*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SIZE" val="828*426"/>
  <p:tag name="KSO_WM_SLIDE_POSITION" val="66*36"/>
  <p:tag name="KSO_WM_SLIDE_LAYOUT_CNT" val="1_1_1"/>
  <p:tag name="KSO_WM_SLIDE_LAYOUT" val="a_f_d"/>
  <p:tag name="KSO_WM_BEAUTIFY_FLAG" val="#wm#"/>
  <p:tag name="KSO_WM_SLIDE_TYPE" val="text"/>
  <p:tag name="KSO_WM_SLIDE_ITEM_CNT" val="2"/>
  <p:tag name="KSO_WM_TAG_VERSION" val="1.0"/>
  <p:tag name="KSO_WM_COMBINE_RELATE_SLIDE_ID" val="background20180950_4"/>
  <p:tag name="KSO_WM_TEMPLATE_CATEGORY" val="custom"/>
  <p:tag name="KSO_WM_TEMPLATE_INDEX" val="20181636"/>
  <p:tag name="KSO_WM_SLIDE_ID" val="custom20181636_4"/>
  <p:tag name="KSO_WM_SLIDE_INDEX" val="4"/>
  <p:tag name="KSO_WM_TEMPLATE_SUBCATEGORY" val="combin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PRESET_TEXT_LEN" val="17"/>
  <p:tag name="KSO_WM_UNIT_PRESET_TEXT_INDEX" val="3"/>
  <p:tag name="KSO_WM_UNIT_CLEAR" val="0"/>
  <p:tag name="KSO_WM_UNIT_COMPATIBLE" val="0"/>
  <p:tag name="KSO_WM_UNIT_HIGHLIGHT" val="0"/>
  <p:tag name="KSO_WM_UNIT_ISCONTENTSTITLE" val="0"/>
  <p:tag name="KSO_WM_UNIT_VALUE" val="27"/>
  <p:tag name="KSO_WM_UNIT_LAYERLEVEL" val="1"/>
  <p:tag name="KSO_WM_UNIT_INDEX" val="1"/>
  <p:tag name="KSO_WM_UNIT_TYPE" val="a"/>
  <p:tag name="KSO_WM_TEMPLATE_CATEGORY" val="custom"/>
  <p:tag name="KSO_WM_TEMPLATE_INDEX" val="20181636"/>
  <p:tag name="KSO_WM_UNIT_ID" val="custom20181636_4*a*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f"/>
  <p:tag name="KSO_WM_UNIT_INDEX" val="1"/>
  <p:tag name="KSO_WM_UNIT_LAYERLEVEL" val="1"/>
  <p:tag name="KSO_WM_UNIT_VALUE" val="195"/>
  <p:tag name="KSO_WM_UNIT_HIGHLIGHT" val="0"/>
  <p:tag name="KSO_WM_UNIT_COMPATIBLE" val="0"/>
  <p:tag name="KSO_WM_UNIT_CLEAR" val="0"/>
  <p:tag name="KSO_WM_UNIT_PRESET_TEXT_INDEX" val="4"/>
  <p:tag name="KSO_WM_UNIT_PRESET_TEXT_LEN" val="228"/>
  <p:tag name="KSO_WM_TEMPLATE_CATEGORY" val="custom"/>
  <p:tag name="KSO_WM_TEMPLATE_INDEX" val="20181636"/>
  <p:tag name="KSO_WM_UNIT_ID" val="custom20181636_4*f*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SIZE" val="792*388"/>
  <p:tag name="KSO_WM_SLIDE_POSITION" val="75*119"/>
  <p:tag name="KSO_WM_SLIDE_LAYOUT_CNT" val="1_1_1"/>
  <p:tag name="KSO_WM_SLIDE_LAYOUT" val="a_f_d"/>
  <p:tag name="KSO_WM_BEAUTIFY_FLAG" val="#wm#"/>
  <p:tag name="KSO_WM_SLIDE_TYPE" val="text"/>
  <p:tag name="KSO_WM_SLIDE_ITEM_CNT" val="2"/>
  <p:tag name="KSO_WM_TAG_VERSION" val="1.0"/>
  <p:tag name="KSO_WM_COMBINE_RELATE_SLIDE_ID" val="background20180950_5"/>
  <p:tag name="KSO_WM_TEMPLATE_CATEGORY" val="custom"/>
  <p:tag name="KSO_WM_TEMPLATE_INDEX" val="20181636"/>
  <p:tag name="KSO_WM_SLIDE_ID" val="custom20181636_5"/>
  <p:tag name="KSO_WM_SLIDE_INDEX" val="5"/>
  <p:tag name="KSO_WM_TEMPLATE_SUBCATEGORY" val="combin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PRESET_TEXT_LEN" val="17"/>
  <p:tag name="KSO_WM_UNIT_PRESET_TEXT_INDEX" val="3"/>
  <p:tag name="KSO_WM_UNIT_CLEAR" val="0"/>
  <p:tag name="KSO_WM_UNIT_COMPATIBLE" val="0"/>
  <p:tag name="KSO_WM_UNIT_HIGHLIGHT" val="0"/>
  <p:tag name="KSO_WM_UNIT_ISCONTENTSTITLE" val="0"/>
  <p:tag name="KSO_WM_UNIT_VALUE" val="21"/>
  <p:tag name="KSO_WM_UNIT_LAYERLEVEL" val="1"/>
  <p:tag name="KSO_WM_UNIT_INDEX" val="1"/>
  <p:tag name="KSO_WM_UNIT_TYPE" val="a"/>
  <p:tag name="KSO_WM_TEMPLATE_CATEGORY" val="custom"/>
  <p:tag name="KSO_WM_TEMPLATE_INDEX" val="20181636"/>
  <p:tag name="KSO_WM_UNIT_ID" val="custom20181636_5*a*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PRESET_TEXT_LEN" val="57"/>
  <p:tag name="KSO_WM_UNIT_PRESET_TEXT_INDEX" val="4"/>
  <p:tag name="KSO_WM_UNIT_CLEAR" val="0"/>
  <p:tag name="KSO_WM_UNIT_COMPATIBLE" val="0"/>
  <p:tag name="KSO_WM_UNIT_HIGHLIGHT" val="0"/>
  <p:tag name="KSO_WM_UNIT_VALUE" val="86"/>
  <p:tag name="KSO_WM_UNIT_LAYERLEVEL" val="1"/>
  <p:tag name="KSO_WM_UNIT_INDEX" val="1"/>
  <p:tag name="KSO_WM_UNIT_TYPE" val="f"/>
  <p:tag name="KSO_WM_TEMPLATE_CATEGORY" val="custom"/>
  <p:tag name="KSO_WM_TEMPLATE_INDEX" val="20181636"/>
  <p:tag name="KSO_WM_UNIT_ID" val="custom20181636_5*f*1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877</Words>
  <Application>Microsoft Office PowerPoint</Application>
  <PresentationFormat>Широкоэкранный</PresentationFormat>
  <Paragraphs>101</Paragraphs>
  <Slides>13</Slides>
  <Notes>10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Тема Office</vt:lpstr>
      <vt:lpstr>Правила оказания  первой помощи.</vt:lpstr>
      <vt:lpstr>Алгоритм оказания первой помощи.</vt:lpstr>
      <vt:lpstr>   Искуственное дыхание </vt:lpstr>
      <vt:lpstr>        Искусственное дыхание рот-в-рот.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Спасибо за внимание.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Правила оказания  первой помощи</dc:title>
  <dc:creator>Игорь Алесин</dc:creator>
  <cp:lastModifiedBy>Игорь Алесин</cp:lastModifiedBy>
  <cp:revision>19</cp:revision>
  <dcterms:created xsi:type="dcterms:W3CDTF">2022-10-02T14:10:21Z</dcterms:created>
  <dcterms:modified xsi:type="dcterms:W3CDTF">2022-10-02T14:45:32Z</dcterms:modified>
</cp:coreProperties>
</file>