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4" r:id="rId10"/>
    <p:sldId id="265" r:id="rId11"/>
    <p:sldId id="266" r:id="rId12"/>
    <p:sldId id="271" r:id="rId13"/>
    <p:sldId id="267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r.ru/" TargetMode="External"/><Relationship Id="rId2" Type="http://schemas.openxmlformats.org/officeDocument/2006/relationships/hyperlink" Target="https://ldpr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pravedlivo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 политические партии и партийные системы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99904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Практическое занятие </a:t>
            </a:r>
          </a:p>
          <a:p>
            <a:r>
              <a:rPr lang="ru-RU" dirty="0" smtClean="0"/>
              <a:t>в рамках курса лекций </a:t>
            </a:r>
          </a:p>
          <a:p>
            <a:r>
              <a:rPr lang="ru-RU" dirty="0" smtClean="0"/>
              <a:t>по предмету «История»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5013176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Подготовила преподаватель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ГБПОУ КБТ</a:t>
            </a:r>
          </a:p>
          <a:p>
            <a:pPr algn="r"/>
            <a:r>
              <a:rPr lang="ru-RU" sz="2400" dirty="0" err="1" smtClean="0">
                <a:solidFill>
                  <a:schemeClr val="bg1"/>
                </a:solidFill>
              </a:rPr>
              <a:t>Сколубович</a:t>
            </a:r>
            <a:r>
              <a:rPr lang="ru-RU" sz="2400" dirty="0" smtClean="0">
                <a:solidFill>
                  <a:schemeClr val="bg1"/>
                </a:solidFill>
              </a:rPr>
              <a:t> Екатерина Леонидовна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</p:spPr>
        <p:txBody>
          <a:bodyPr>
            <a:no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3600" dirty="0" smtClean="0"/>
              <a:t>Перечислите функции политической партии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Политическая – овладение государственной властью с целью осуществления своей программы</a:t>
            </a:r>
          </a:p>
          <a:p>
            <a:r>
              <a:rPr lang="ru-RU" dirty="0" smtClean="0"/>
              <a:t>Социальное представительство – выражение интересов определенного слоя населения</a:t>
            </a:r>
          </a:p>
          <a:p>
            <a:r>
              <a:rPr lang="ru-RU" dirty="0" smtClean="0"/>
              <a:t>Социальная интеграция – примирение интересов различных социальных групп, достижение согласия</a:t>
            </a:r>
          </a:p>
          <a:p>
            <a:r>
              <a:rPr lang="ru-RU" dirty="0" smtClean="0"/>
              <a:t>Политическое рекрутирование – подготовка и выдвижение кадров для различных политических институтов</a:t>
            </a:r>
          </a:p>
          <a:p>
            <a:r>
              <a:rPr lang="ru-RU" dirty="0" smtClean="0"/>
              <a:t>Электоральная – организация и участие в избирательных компаниях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92088"/>
          </a:xfrm>
        </p:spPr>
        <p:txBody>
          <a:bodyPr>
            <a:no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3800" dirty="0" smtClean="0"/>
              <a:t>Приведите примеры политических систем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911824"/>
          </a:xfrm>
        </p:spPr>
        <p:txBody>
          <a:bodyPr>
            <a:normAutofit/>
          </a:bodyPr>
          <a:lstStyle/>
          <a:p>
            <a:r>
              <a:rPr lang="ru-RU" b="1" dirty="0" smtClean="0"/>
              <a:t>Однопартийная -</a:t>
            </a:r>
            <a:r>
              <a:rPr lang="ru-RU" dirty="0" smtClean="0"/>
              <a:t> Основополагающим признаком</a:t>
            </a:r>
            <a:r>
              <a:rPr lang="ru-RU" b="1" dirty="0" smtClean="0"/>
              <a:t> однопартийной</a:t>
            </a:r>
            <a:r>
              <a:rPr lang="ru-RU" dirty="0" smtClean="0"/>
              <a:t> системы является монополия одной партии на власть. Существуют при  тоталитарных и авторитарных режимах. Примеры: СССР, Китай.</a:t>
            </a:r>
          </a:p>
          <a:p>
            <a:r>
              <a:rPr lang="ru-RU" b="1" dirty="0" smtClean="0"/>
              <a:t>Двухпартийная</a:t>
            </a:r>
            <a:r>
              <a:rPr lang="ru-RU" dirty="0" smtClean="0"/>
              <a:t> - характеризуется постоянной конкуренцией между двумя основными партиями. Остальные партии не имеют значительного политического веса. Пример: США и Великобритания.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r>
              <a:rPr lang="ru-RU" b="1" dirty="0" smtClean="0"/>
              <a:t>Многопартийная,</a:t>
            </a:r>
            <a:r>
              <a:rPr lang="ru-RU" dirty="0" smtClean="0"/>
              <a:t> система отличается политической конкуренцией нескольких партий. </a:t>
            </a:r>
          </a:p>
          <a:p>
            <a:r>
              <a:rPr lang="ru-RU" dirty="0" smtClean="0"/>
              <a:t>В рамках многопартийной системы выделяют:</a:t>
            </a:r>
          </a:p>
          <a:p>
            <a:r>
              <a:rPr lang="ru-RU" b="1" dirty="0" smtClean="0"/>
              <a:t>многопартийную систему без доминирующей партии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многопартийную систему с доминирующей партией.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«блоковую» многопартийную систему</a:t>
            </a:r>
            <a:r>
              <a:rPr lang="ru-RU" dirty="0" smtClean="0"/>
              <a:t>. Пример: Италия, Япония, Швейцария, Россия.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708688"/>
          </a:xfrm>
        </p:spPr>
        <p:txBody>
          <a:bodyPr>
            <a:no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3800" dirty="0" smtClean="0"/>
              <a:t>Приведите примеры политических систем</a:t>
            </a:r>
            <a:endParaRPr lang="ru-RU" sz="38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справедливая россия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722" y="1899146"/>
            <a:ext cx="2719118" cy="2195205"/>
          </a:xfrm>
          <a:prstGeom prst="rect">
            <a:avLst/>
          </a:prstGeom>
        </p:spPr>
      </p:pic>
      <p:pic>
        <p:nvPicPr>
          <p:cNvPr id="13" name="Рисунок 12" descr="яблок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09252" y="4842390"/>
            <a:ext cx="3017441" cy="22377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708688"/>
          </a:xfrm>
        </p:spPr>
        <p:txBody>
          <a:bodyPr>
            <a:no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3600" dirty="0" smtClean="0"/>
              <a:t>Назовите современные политические партии</a:t>
            </a:r>
            <a:endParaRPr lang="ru-RU" sz="3600" dirty="0"/>
          </a:p>
        </p:txBody>
      </p:sp>
      <p:pic>
        <p:nvPicPr>
          <p:cNvPr id="5" name="Содержимое 3" descr="единая россия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7157" y="1961765"/>
            <a:ext cx="2418233" cy="2681575"/>
          </a:xfrm>
          <a:prstGeom prst="rect">
            <a:avLst/>
          </a:prstGeom>
        </p:spPr>
      </p:pic>
      <p:pic>
        <p:nvPicPr>
          <p:cNvPr id="6" name="Рисунок 5" descr="зеленые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19063" y="4086600"/>
            <a:ext cx="2664296" cy="2109315"/>
          </a:xfrm>
          <a:prstGeom prst="rect">
            <a:avLst/>
          </a:prstGeom>
        </p:spPr>
      </p:pic>
      <p:pic>
        <p:nvPicPr>
          <p:cNvPr id="8" name="Рисунок 7" descr="патриоты россии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" y="5018254"/>
            <a:ext cx="2267743" cy="1839746"/>
          </a:xfrm>
          <a:prstGeom prst="rect">
            <a:avLst/>
          </a:prstGeom>
        </p:spPr>
      </p:pic>
      <p:pic>
        <p:nvPicPr>
          <p:cNvPr id="10" name="Рисунок 9" descr="кпрф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3302553"/>
            <a:ext cx="2274505" cy="2132856"/>
          </a:xfrm>
          <a:prstGeom prst="rect">
            <a:avLst/>
          </a:prstGeom>
        </p:spPr>
      </p:pic>
      <p:pic>
        <p:nvPicPr>
          <p:cNvPr id="11" name="Рисунок 10" descr="лдпр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00626" y="1899146"/>
            <a:ext cx="2522711" cy="1442450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748464" cy="99672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Задания для самостоятельной работы с текстом предвыборной программы: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63272" cy="49225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Выделите из программного текста политической партии три важных предложения в отношении внешней/внутренней/ молодежной/социальной политики (К работе предлагается материал/выдержки программных документов с официальных страниц политических партий)</a:t>
            </a:r>
          </a:p>
          <a:p>
            <a:r>
              <a:rPr lang="ru-RU" dirty="0" smtClean="0"/>
              <a:t>Проанализируйте выбранные предложения</a:t>
            </a:r>
          </a:p>
          <a:p>
            <a:r>
              <a:rPr lang="ru-RU" dirty="0" smtClean="0"/>
              <a:t>Согласуйте аргументы в защиту именно этих предложений</a:t>
            </a:r>
          </a:p>
          <a:p>
            <a:r>
              <a:rPr lang="ru-RU" dirty="0" smtClean="0"/>
              <a:t>Один представитель от команды озвучивает программные предложения, по каждому направлению, по очереди с оппонентами</a:t>
            </a:r>
          </a:p>
          <a:p>
            <a:r>
              <a:rPr lang="ru-RU" dirty="0" smtClean="0"/>
              <a:t>После представления предложений подготовьте по два-три вопроса оппонентам по каждому выбранному пункту</a:t>
            </a:r>
          </a:p>
          <a:p>
            <a:r>
              <a:rPr lang="ru-RU" dirty="0" smtClean="0"/>
              <a:t>Ответы на вопросы необходимо сформулировать, подготовить аргументы в их защиту и озвучить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45332" y="1916832"/>
            <a:ext cx="7560840" cy="48600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подготовку ответов отводится 5-7 минут</a:t>
            </a:r>
          </a:p>
          <a:p>
            <a:r>
              <a:rPr lang="ru-RU" dirty="0" smtClean="0"/>
              <a:t>На подготовку вопросов </a:t>
            </a:r>
            <a:r>
              <a:rPr lang="ru-RU" dirty="0"/>
              <a:t>о</a:t>
            </a:r>
            <a:r>
              <a:rPr lang="ru-RU" dirty="0" smtClean="0"/>
              <a:t>ппоненту 2-3 минуты</a:t>
            </a:r>
          </a:p>
          <a:p>
            <a:r>
              <a:rPr lang="ru-RU" dirty="0" smtClean="0"/>
              <a:t>При ответе на каждый из выше указанных вопросов судья от команды фиксирует ответ, преподаватель определяет точность и качество ответа, оценивает аргументацию и взаимодействие с оппонентами.</a:t>
            </a:r>
          </a:p>
          <a:p>
            <a:r>
              <a:rPr lang="ru-RU" dirty="0" smtClean="0"/>
              <a:t>По завершению аргументов отвечающих по обозначенным вопросам, судьи подводят итоги совместно с преподавателем. </a:t>
            </a:r>
          </a:p>
          <a:p>
            <a:r>
              <a:rPr lang="ru-RU" dirty="0" smtClean="0"/>
              <a:t>Подводится подсчет баллов и выводится средний балл – на  основе среднего балла выставляется оценка за урок.</a:t>
            </a: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1520" y="764704"/>
            <a:ext cx="8748464" cy="99672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Работа с материалом и подведение итогов: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07318560"/>
      </p:ext>
    </p:extLst>
  </p:cSld>
  <p:clrMapOvr>
    <a:masterClrMapping/>
  </p:clrMapOvr>
  <p:transition>
    <p:cover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7504" y="908720"/>
            <a:ext cx="8748464" cy="49266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/>
              <a:t>Литература:</a:t>
            </a:r>
            <a:endParaRPr lang="ru-RU" sz="36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27584" y="1556792"/>
            <a:ext cx="7560840" cy="48600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История России: учебники практикум для среднего профессионального образования / К.А. Соловьев – М.: Издательство </a:t>
            </a:r>
            <a:r>
              <a:rPr lang="ru-RU" dirty="0" err="1" smtClean="0"/>
              <a:t>Юрайт</a:t>
            </a:r>
            <a:r>
              <a:rPr lang="ru-RU" dirty="0" smtClean="0"/>
              <a:t>, 22-021. – 252 с.</a:t>
            </a:r>
          </a:p>
          <a:p>
            <a:r>
              <a:rPr lang="ru-RU" dirty="0" smtClean="0"/>
              <a:t>История России. Начало </a:t>
            </a:r>
            <a:r>
              <a:rPr lang="en-US" dirty="0" smtClean="0"/>
              <a:t>XX</a:t>
            </a:r>
            <a:r>
              <a:rPr lang="ru-RU" dirty="0" smtClean="0"/>
              <a:t> – начало </a:t>
            </a:r>
            <a:r>
              <a:rPr lang="en-US" dirty="0" smtClean="0"/>
              <a:t>XXI </a:t>
            </a:r>
            <a:r>
              <a:rPr lang="ru-RU" dirty="0" smtClean="0"/>
              <a:t>века: 10 </a:t>
            </a:r>
            <a:r>
              <a:rPr lang="ru-RU" dirty="0" err="1" smtClean="0"/>
              <a:t>кл</a:t>
            </a:r>
            <a:r>
              <a:rPr lang="ru-RU" dirty="0" smtClean="0"/>
              <a:t>.: базовый уровень: учебник / А.В. Шубин, М.Ю. Мягков, Ю.А. Никифоров. – 2-ое изд. – М.: Просвещение, 2022. – 431 с.</a:t>
            </a:r>
          </a:p>
          <a:p>
            <a:r>
              <a:rPr lang="ru-RU" dirty="0" smtClean="0"/>
              <a:t>ЛДПР , официальная страница политической партии </a:t>
            </a:r>
            <a:r>
              <a:rPr lang="en-US" dirty="0">
                <a:hlinkClick r:id="rId2"/>
              </a:rPr>
              <a:t>https://ldpr.ru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Единая Россия, официальная страница политической партии </a:t>
            </a:r>
            <a:r>
              <a:rPr lang="en-US" dirty="0">
                <a:hlinkClick r:id="rId3"/>
              </a:rPr>
              <a:t>https://er.ru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ru-RU" dirty="0" smtClean="0"/>
              <a:t>Справедливая Россия, официальная страница политической партии </a:t>
            </a:r>
            <a:r>
              <a:rPr lang="en-US" dirty="0">
                <a:hlinkClick r:id="rId4"/>
              </a:rPr>
              <a:t>https://spravedlivo.ru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346553"/>
      </p:ext>
    </p:extLst>
  </p:cSld>
  <p:clrMapOvr>
    <a:masterClrMapping/>
  </p:clrMapOvr>
  <p:transition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924712"/>
          </a:xfrm>
        </p:spPr>
        <p:txBody>
          <a:bodyPr/>
          <a:lstStyle/>
          <a:p>
            <a:r>
              <a:rPr lang="ru-RU" dirty="0" smtClean="0"/>
              <a:t>Цель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Содействие формированию знаний о процессах, происходящих в сфере политических отношений.</a:t>
            </a:r>
          </a:p>
          <a:p>
            <a:pPr>
              <a:buNone/>
            </a:pPr>
            <a:r>
              <a:rPr lang="ru-RU" dirty="0" smtClean="0"/>
              <a:t>Способствовать  развитию умения анализировать материал, делать выводы, отстаивать свою точку зрения, аргументировать.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r>
              <a:rPr lang="ru-RU" dirty="0" smtClean="0"/>
              <a:t>Решаемые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Проверить навыки работы в группе.</a:t>
            </a:r>
          </a:p>
          <a:p>
            <a:pPr>
              <a:buFontTx/>
              <a:buChar char="-"/>
            </a:pPr>
            <a:r>
              <a:rPr lang="ru-RU" dirty="0" smtClean="0"/>
              <a:t>Закрепить ранее освоенные термины и понятия.</a:t>
            </a:r>
          </a:p>
          <a:p>
            <a:pPr>
              <a:buFontTx/>
              <a:buChar char="-"/>
            </a:pPr>
            <a:r>
              <a:rPr lang="ru-RU" dirty="0" smtClean="0"/>
              <a:t>Рассмотреть на практике различные способы представления информации.</a:t>
            </a:r>
          </a:p>
          <a:p>
            <a:pPr>
              <a:buFontTx/>
              <a:buChar char="-"/>
            </a:pPr>
            <a:r>
              <a:rPr lang="ru-RU" dirty="0" smtClean="0"/>
              <a:t> Практика устного выступления и аргументации на заданную тему.</a:t>
            </a:r>
          </a:p>
          <a:p>
            <a:pPr>
              <a:buFontTx/>
              <a:buChar char="-"/>
            </a:pPr>
            <a:r>
              <a:rPr lang="ru-RU" dirty="0" smtClean="0"/>
              <a:t>Осуществлять конструктивное взаимодействие людей с разными убеждениями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Условия проведения семинара: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Обучающиеся делятся на две группы (команды)</a:t>
            </a:r>
          </a:p>
          <a:p>
            <a:r>
              <a:rPr lang="ru-RU" dirty="0" smtClean="0"/>
              <a:t>Выполняют задания преподавателя</a:t>
            </a:r>
          </a:p>
          <a:p>
            <a:r>
              <a:rPr lang="ru-RU" dirty="0" smtClean="0"/>
              <a:t>Отвечают на задания по очереди, путем поднятия руки, когда ответ готов</a:t>
            </a:r>
          </a:p>
          <a:p>
            <a:r>
              <a:rPr lang="ru-RU" dirty="0" smtClean="0"/>
              <a:t>При подготовке ответа от всей команды отвечает заранее выбранный представитель команды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852704"/>
          </a:xfrm>
        </p:spPr>
        <p:txBody>
          <a:bodyPr/>
          <a:lstStyle/>
          <a:p>
            <a:r>
              <a:rPr lang="ru-RU" dirty="0" smtClean="0"/>
              <a:t>Правила дебатов: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Вступая в дебаты, необходимо понимать и представлять  предмет обсуждения</a:t>
            </a:r>
          </a:p>
          <a:p>
            <a:r>
              <a:rPr lang="ru-RU" dirty="0" smtClean="0"/>
              <a:t>Не допускать тона превосходства</a:t>
            </a:r>
          </a:p>
          <a:p>
            <a:r>
              <a:rPr lang="ru-RU" dirty="0" smtClean="0"/>
              <a:t>Грамотно и четко ставить вопросы оппонентам</a:t>
            </a:r>
          </a:p>
          <a:p>
            <a:r>
              <a:rPr lang="ru-RU" dirty="0" smtClean="0"/>
              <a:t>Формулировать ответы и конкретные выводы</a:t>
            </a:r>
          </a:p>
          <a:p>
            <a:pPr>
              <a:buNone/>
            </a:pPr>
            <a:r>
              <a:rPr lang="ru-RU" dirty="0" smtClean="0"/>
              <a:t>От команды выбирается один представитель в качестве наблюдателя и получает бланк судьи, который заполняется по ходу занятия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548680"/>
            <a:ext cx="5637312" cy="506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Бланк судьи: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387647"/>
              </p:ext>
            </p:extLst>
          </p:nvPr>
        </p:nvGraphicFramePr>
        <p:xfrm>
          <a:off x="0" y="1126712"/>
          <a:ext cx="9144000" cy="435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547"/>
                <a:gridCol w="1056117"/>
                <a:gridCol w="1184132"/>
                <a:gridCol w="1230606"/>
                <a:gridCol w="1219200"/>
                <a:gridCol w="1295400"/>
                <a:gridCol w="990600"/>
                <a:gridCol w="864816"/>
                <a:gridCol w="811582"/>
              </a:tblGrid>
              <a:tr h="25183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№№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FF0000"/>
                          </a:solidFill>
                        </a:rPr>
                        <a:t>ФИО</a:t>
                      </a:r>
                      <a:endParaRPr lang="ru-RU" sz="2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Работа в 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команде</a:t>
                      </a:r>
                      <a:endParaRPr lang="ru-RU" sz="2000" b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Знание терминов, понимание темы</a:t>
                      </a:r>
                      <a:endParaRPr lang="ru-RU" sz="2000" b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Выступление</a:t>
                      </a:r>
                      <a:r>
                        <a:rPr lang="ru-RU" sz="2000" b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формулирование вопросов</a:t>
                      </a:r>
                      <a:endParaRPr lang="ru-RU" sz="2000" b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аргументировать</a:t>
                      </a:r>
                      <a:r>
                        <a:rPr lang="ru-RU" sz="2000" b="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мнение</a:t>
                      </a:r>
                      <a:endParaRPr lang="ru-RU" sz="2000" b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Умение </a:t>
                      </a: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прогнозировать</a:t>
                      </a:r>
                      <a:endParaRPr lang="ru-RU" sz="2000" b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2000" b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Средний </a:t>
                      </a:r>
                      <a:r>
                        <a:rPr lang="ru-RU" sz="2000" b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балл</a:t>
                      </a:r>
                      <a:endParaRPr lang="ru-RU" sz="2000" b="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881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Артемов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Иван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881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Бородина Елена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881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881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650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Предварительные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13247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u="sng" dirty="0" smtClean="0"/>
              <a:t>Дайте определение терминов:</a:t>
            </a:r>
          </a:p>
          <a:p>
            <a:pPr>
              <a:buFontTx/>
              <a:buChar char="-"/>
            </a:pPr>
            <a:r>
              <a:rPr lang="ru-RU" dirty="0" smtClean="0"/>
              <a:t>Политические партии</a:t>
            </a:r>
          </a:p>
          <a:p>
            <a:pPr>
              <a:buFontTx/>
              <a:buChar char="-"/>
            </a:pPr>
            <a:r>
              <a:rPr lang="ru-RU" dirty="0" smtClean="0"/>
              <a:t>Политические системы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79715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Политические партии </a:t>
            </a:r>
            <a:r>
              <a:rPr lang="ru-RU" sz="2400" dirty="0" smtClean="0"/>
              <a:t>- это непрерывно действующая организация, существующая как на национальном, так и на местном уровнях, нацеленная на получение власти  и стремящаяся с этой целью к народной поддержке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780928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Политические системы</a:t>
            </a:r>
            <a:r>
              <a:rPr lang="ru-RU" sz="2400" dirty="0" smtClean="0"/>
              <a:t> - организованные на единой нормативно-ценностной основе совокупность взаимодействий (отношений) политических субъектов, связанных с осуществлением власти (правительством) и управлением обществом.</a:t>
            </a:r>
            <a:endParaRPr lang="ru-RU" sz="24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844824"/>
            <a:ext cx="8064896" cy="2304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u="sng" dirty="0" smtClean="0"/>
              <a:t>Перечислите основные типы партий:</a:t>
            </a:r>
          </a:p>
          <a:p>
            <a:r>
              <a:rPr lang="ru-RU" sz="2400" dirty="0" smtClean="0"/>
              <a:t>Реакционные </a:t>
            </a:r>
          </a:p>
          <a:p>
            <a:r>
              <a:rPr lang="ru-RU" sz="2400" dirty="0" smtClean="0"/>
              <a:t>Консервативные </a:t>
            </a:r>
          </a:p>
          <a:p>
            <a:r>
              <a:rPr lang="ru-RU" sz="2400" dirty="0" smtClean="0"/>
              <a:t>Реформистские </a:t>
            </a:r>
          </a:p>
          <a:p>
            <a:r>
              <a:rPr lang="ru-RU" sz="2400" dirty="0" smtClean="0"/>
              <a:t>Революционные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4365104"/>
            <a:ext cx="8820472" cy="18002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/>
              <a:t>Какое место партии занимают в политической системе?</a:t>
            </a:r>
          </a:p>
          <a:p>
            <a:r>
              <a:rPr lang="ru-RU" dirty="0" smtClean="0"/>
              <a:t>Правящие </a:t>
            </a:r>
          </a:p>
          <a:p>
            <a:r>
              <a:rPr lang="ru-RU" dirty="0" smtClean="0"/>
              <a:t>Оппозиционные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Предварительные задания: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/>
              <a:t>Выделите признаки политических партий</a:t>
            </a:r>
          </a:p>
          <a:p>
            <a:r>
              <a:rPr lang="ru-RU" dirty="0" smtClean="0"/>
              <a:t>Длительность существования</a:t>
            </a:r>
          </a:p>
          <a:p>
            <a:r>
              <a:rPr lang="ru-RU" dirty="0" smtClean="0"/>
              <a:t>Наличие организационной структуры</a:t>
            </a:r>
          </a:p>
          <a:p>
            <a:r>
              <a:rPr lang="ru-RU" dirty="0" smtClean="0"/>
              <a:t>Участие в борьбе за получение власти как главной цели</a:t>
            </a:r>
          </a:p>
          <a:p>
            <a:r>
              <a:rPr lang="ru-RU" dirty="0" smtClean="0"/>
              <a:t>Обеспечение народной поддержки</a:t>
            </a:r>
          </a:p>
          <a:p>
            <a:r>
              <a:rPr lang="ru-RU" dirty="0" smtClean="0"/>
              <a:t>Наличие идейной позиции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83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Предварительные задания: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300</TotalTime>
  <Words>688</Words>
  <Application>Microsoft Office PowerPoint</Application>
  <PresentationFormat>Экран (4:3)</PresentationFormat>
  <Paragraphs>114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Georgia</vt:lpstr>
      <vt:lpstr>Times New Roman</vt:lpstr>
      <vt:lpstr>Wingdings 2</vt:lpstr>
      <vt:lpstr>Поток</vt:lpstr>
      <vt:lpstr>Тема: политические партии и партийные системы</vt:lpstr>
      <vt:lpstr>Цель занятия:</vt:lpstr>
      <vt:lpstr>Решаемые задачи:</vt:lpstr>
      <vt:lpstr>Условия проведения семинара:</vt:lpstr>
      <vt:lpstr>Правила дебатов:</vt:lpstr>
      <vt:lpstr>Бланк судьи:</vt:lpstr>
      <vt:lpstr>Предварительные задания:</vt:lpstr>
      <vt:lpstr>Предварительные задания: </vt:lpstr>
      <vt:lpstr>Предварительные задания: </vt:lpstr>
      <vt:lpstr>Перечислите функции политической партии</vt:lpstr>
      <vt:lpstr>Приведите примеры политических систем</vt:lpstr>
      <vt:lpstr>Приведите примеры политических систем</vt:lpstr>
      <vt:lpstr>Назовите современные политические партии</vt:lpstr>
      <vt:lpstr>Задания для самостоятельной работы с текстом предвыборной программы: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политические партии и партийные системы</dc:title>
  <dc:creator>Екатерина</dc:creator>
  <cp:lastModifiedBy>Acer-PC</cp:lastModifiedBy>
  <cp:revision>37</cp:revision>
  <dcterms:created xsi:type="dcterms:W3CDTF">2016-11-13T18:57:37Z</dcterms:created>
  <dcterms:modified xsi:type="dcterms:W3CDTF">2022-10-02T14:47:23Z</dcterms:modified>
</cp:coreProperties>
</file>