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36" autoAdjust="0"/>
  </p:normalViewPr>
  <p:slideViewPr>
    <p:cSldViewPr>
      <p:cViewPr varScale="1">
        <p:scale>
          <a:sx n="80" d="100"/>
          <a:sy n="80" d="100"/>
        </p:scale>
        <p:origin x="152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0AC9F-8E9D-4451-AAFA-D741B520EE8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48B93-239D-4E7F-A217-17B8B400C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43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48B93-239D-4E7F-A217-17B8B400C41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0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650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13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81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3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15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95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55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9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314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6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951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D7ED8-2016-44B8-A9A5-B9C81BFBBC6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4A692-DF54-4E56-8BF0-8C9D419C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30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12" Type="http://schemas.microsoft.com/office/2007/relationships/hdphoto" Target="../media/hdphoto6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52.jpeg"/><Relationship Id="rId5" Type="http://schemas.openxmlformats.org/officeDocument/2006/relationships/image" Target="../media/image49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akt-op.fandom.com/ru/wiki/%D0%A4%D0%B0%D0%B9%D0%BB:Destiny_close-up_Anime_2.pn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18" Type="http://schemas.openxmlformats.org/officeDocument/2006/relationships/image" Target="../media/image43.jpeg"/><Relationship Id="rId3" Type="http://schemas.openxmlformats.org/officeDocument/2006/relationships/image" Target="../media/image29.jpeg"/><Relationship Id="rId21" Type="http://schemas.openxmlformats.org/officeDocument/2006/relationships/image" Target="../media/image46.jpeg"/><Relationship Id="rId7" Type="http://schemas.openxmlformats.org/officeDocument/2006/relationships/image" Target="../media/image32.jpeg"/><Relationship Id="rId12" Type="http://schemas.openxmlformats.org/officeDocument/2006/relationships/image" Target="../media/image37.png"/><Relationship Id="rId17" Type="http://schemas.openxmlformats.org/officeDocument/2006/relationships/image" Target="../media/image42.jpeg"/><Relationship Id="rId2" Type="http://schemas.openxmlformats.org/officeDocument/2006/relationships/image" Target="../media/image28.jpeg"/><Relationship Id="rId16" Type="http://schemas.openxmlformats.org/officeDocument/2006/relationships/image" Target="../media/image41.jpeg"/><Relationship Id="rId20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6.jpeg"/><Relationship Id="rId5" Type="http://schemas.openxmlformats.org/officeDocument/2006/relationships/image" Target="../media/image31.jpeg"/><Relationship Id="rId15" Type="http://schemas.openxmlformats.org/officeDocument/2006/relationships/image" Target="../media/image40.jpeg"/><Relationship Id="rId10" Type="http://schemas.openxmlformats.org/officeDocument/2006/relationships/image" Target="../media/image35.jpeg"/><Relationship Id="rId19" Type="http://schemas.openxmlformats.org/officeDocument/2006/relationships/image" Target="../media/image44.jpeg"/><Relationship Id="rId4" Type="http://schemas.openxmlformats.org/officeDocument/2006/relationships/image" Target="../media/image30.jpeg"/><Relationship Id="rId9" Type="http://schemas.openxmlformats.org/officeDocument/2006/relationships/image" Target="../media/image34.jpe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5"/>
          <a:stretch/>
        </p:blipFill>
        <p:spPr bwMode="auto">
          <a:xfrm>
            <a:off x="0" y="-1"/>
            <a:ext cx="9144000" cy="689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260648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бюджетное общеобразовательное  учреждение</a:t>
            </a:r>
          </a:p>
          <a:p>
            <a:pPr algn="ctr"/>
            <a:r>
              <a:rPr lang="ru-RU" b="1" dirty="0"/>
              <a:t>«Грушевская средняя общеобразовательная школа»</a:t>
            </a:r>
          </a:p>
          <a:p>
            <a:pPr algn="ctr"/>
            <a:r>
              <a:rPr lang="ru-RU" b="1" dirty="0"/>
              <a:t>городского округа Судак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828092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Индивидуальный проект</a:t>
            </a:r>
            <a:endParaRPr lang="ru-RU" b="1" i="1" dirty="0"/>
          </a:p>
          <a:p>
            <a:pPr algn="ctr"/>
            <a:r>
              <a:rPr lang="ru-RU" b="1" dirty="0"/>
              <a:t> </a:t>
            </a:r>
            <a:r>
              <a:rPr lang="ru-RU" sz="3200" b="1" dirty="0"/>
              <a:t>«Изготовление костюма для </a:t>
            </a:r>
            <a:r>
              <a:rPr lang="ru-RU" sz="3200" b="1" dirty="0" err="1"/>
              <a:t>косплея</a:t>
            </a:r>
            <a:r>
              <a:rPr lang="ru-RU" sz="3200" b="1" dirty="0"/>
              <a:t> на </a:t>
            </a:r>
            <a:r>
              <a:rPr lang="ru-RU" sz="3200" b="1" dirty="0" smtClean="0"/>
              <a:t>персонажа  </a:t>
            </a:r>
            <a:r>
              <a:rPr lang="ru-RU" sz="3200" b="1" dirty="0" err="1"/>
              <a:t>Козетта</a:t>
            </a:r>
            <a:r>
              <a:rPr lang="ru-RU" sz="3200" b="1" dirty="0"/>
              <a:t> Шнайдер из аниме 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«</a:t>
            </a:r>
            <a:r>
              <a:rPr lang="ru-RU" sz="3200" b="1" dirty="0"/>
              <a:t>Такт Опус. Судьба»</a:t>
            </a:r>
          </a:p>
          <a:p>
            <a:pPr algn="ctr"/>
            <a:r>
              <a:rPr lang="ru-RU" sz="2000" dirty="0"/>
              <a:t>по технологии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ученицы 10 класса</a:t>
            </a:r>
          </a:p>
          <a:p>
            <a:r>
              <a:rPr lang="ru-RU" b="1" dirty="0"/>
              <a:t>Дымовой Альбины Александровны</a:t>
            </a:r>
          </a:p>
          <a:p>
            <a:r>
              <a:rPr lang="ru-RU" dirty="0"/>
              <a:t>Руководитель проекта: учитель технологии, </a:t>
            </a:r>
            <a:r>
              <a:rPr lang="ru-RU" b="1" dirty="0"/>
              <a:t>Ефремова Наталья Владимировна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609329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/>
              <a:t>с. </a:t>
            </a:r>
            <a:r>
              <a:rPr lang="ru-RU" sz="1400" dirty="0" err="1"/>
              <a:t>Грушевка</a:t>
            </a:r>
            <a:r>
              <a:rPr lang="ru-RU" sz="1400" dirty="0"/>
              <a:t>, г. Судак</a:t>
            </a:r>
          </a:p>
          <a:p>
            <a:pPr algn="ctr"/>
            <a:r>
              <a:rPr lang="ru-RU" sz="1400" dirty="0"/>
              <a:t>2022 год</a:t>
            </a:r>
          </a:p>
        </p:txBody>
      </p:sp>
    </p:spTree>
    <p:extLst>
      <p:ext uri="{BB962C8B-B14F-4D97-AF65-F5344CB8AC3E}">
        <p14:creationId xmlns:p14="http://schemas.microsoft.com/office/powerpoint/2010/main" val="145845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1.ak.crunchyroll.com/i/spire1/8125ac04327e89dd7ebb8c2d9d1e41b31616768840_main.pn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t="13568" r="10089" b="13019"/>
          <a:stretch/>
        </p:blipFill>
        <p:spPr bwMode="auto">
          <a:xfrm>
            <a:off x="21857" y="5911"/>
            <a:ext cx="92007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6175" y="116632"/>
            <a:ext cx="880792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/>
              <a:t>Расчёт и построение костюма для </a:t>
            </a:r>
            <a:r>
              <a:rPr lang="ru-RU" sz="3600" b="1" dirty="0" err="1"/>
              <a:t>косплея</a:t>
            </a:r>
            <a:r>
              <a:rPr lang="ru-RU" sz="3600" b="1" dirty="0"/>
              <a:t> </a:t>
            </a:r>
            <a:endParaRPr lang="ru-RU" sz="36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81" y="4945114"/>
            <a:ext cx="1112245" cy="1152128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48371" y="3969753"/>
            <a:ext cx="1971189" cy="3102849"/>
          </a:xfrm>
          <a:prstGeom prst="rect">
            <a:avLst/>
          </a:prstGeom>
          <a:noFill/>
        </p:spPr>
      </p:pic>
      <p:pic>
        <p:nvPicPr>
          <p:cNvPr id="8" name="Рисунок 7" descr="https://sun9-37.userapi.com/s/v1/if2/mEFgVEhAZUev0VLmJASR2Osjb1rnv6CBBVURQJ6QgImP4ojfKWINPFHvIjp7nOhclU2-e0Q64kO7YUiJxoDpMECx.jpg?size=1200x1600&amp;quality=96&amp;type=album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58" r="20925" b="24133"/>
          <a:stretch/>
        </p:blipFill>
        <p:spPr bwMode="auto">
          <a:xfrm>
            <a:off x="611560" y="923796"/>
            <a:ext cx="2341963" cy="30092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5488" y="4072951"/>
            <a:ext cx="2853538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/>
              <a:t>Чертёж базовой конструкции лифа</a:t>
            </a:r>
          </a:p>
        </p:txBody>
      </p:sp>
      <p:pic>
        <p:nvPicPr>
          <p:cNvPr id="10" name="Рисунок 9" descr="https://sun9-33.userapi.com/s/v1/if2/8ys7LnJa2QhJlZXna3H6f3pwLff82M58rHa5ikM_uAL62ErQUYH8HRW_9uVb4SHEL_8dZKvQr9M-HQtPvpC3q1_h.jpg?size=1200x1600&amp;quality=96&amp;type=album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76" t="9050" r="11681" b="15083"/>
          <a:stretch/>
        </p:blipFill>
        <p:spPr bwMode="auto">
          <a:xfrm>
            <a:off x="3779912" y="956769"/>
            <a:ext cx="2143087" cy="29982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оле 1380278278"/>
          <p:cNvSpPr txBox="1"/>
          <p:nvPr/>
        </p:nvSpPr>
        <p:spPr>
          <a:xfrm>
            <a:off x="3726180" y="18104485"/>
            <a:ext cx="914400" cy="502920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/>
                <a:cs typeface="Times New Roman"/>
              </a:rPr>
              <a:t> 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Моделирование лифа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оле 1380278278"/>
          <p:cNvSpPr txBox="1"/>
          <p:nvPr/>
        </p:nvSpPr>
        <p:spPr>
          <a:xfrm>
            <a:off x="3878580" y="18256885"/>
            <a:ext cx="914400" cy="502920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/>
                <a:cs typeface="Times New Roman"/>
              </a:rPr>
              <a:t> 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Моделирование лифа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2403" y="4035815"/>
            <a:ext cx="1957587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/>
              <a:t> </a:t>
            </a:r>
            <a:r>
              <a:rPr lang="ru-RU" sz="1400" dirty="0" smtClean="0"/>
              <a:t>Моделирование </a:t>
            </a:r>
            <a:r>
              <a:rPr lang="ru-RU" sz="1400" dirty="0"/>
              <a:t>лифа </a:t>
            </a:r>
          </a:p>
        </p:txBody>
      </p:sp>
      <p:pic>
        <p:nvPicPr>
          <p:cNvPr id="18" name="Рисунок 17" descr="https://sun9-43.userapi.com/s/v1/if2/jw1PUBioxoBkbwhEpTNtoh4C2i0C8uDTYATwNTuoQZCzK4WfVWaNqQweIEGHsu7i_8gvySekK1onUTLE2D91dboC.jpg?size=1200x1600&amp;quality=96&amp;type=album"/>
          <p:cNvPicPr/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66" t="8761" r="14378" b="14409"/>
          <a:stretch/>
        </p:blipFill>
        <p:spPr bwMode="auto">
          <a:xfrm>
            <a:off x="6660232" y="966968"/>
            <a:ext cx="2015117" cy="2988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414300" y="4030805"/>
            <a:ext cx="250698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Моделирование корсетного </a:t>
            </a:r>
            <a:endParaRPr lang="ru-RU" sz="1400" dirty="0" smtClean="0"/>
          </a:p>
          <a:p>
            <a:r>
              <a:rPr lang="ru-RU" sz="1400" dirty="0" smtClean="0"/>
              <a:t>пояса </a:t>
            </a:r>
            <a:r>
              <a:rPr lang="ru-RU" sz="1400" dirty="0"/>
              <a:t>и воротника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149058" y="6506772"/>
            <a:ext cx="2352311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/>
              <a:t>Чертёж юбки «</a:t>
            </a:r>
            <a:r>
              <a:rPr lang="ru-RU" sz="1400" dirty="0" err="1"/>
              <a:t>солнцеклеш</a:t>
            </a:r>
            <a:r>
              <a:rPr lang="ru-RU" sz="1400" dirty="0"/>
              <a:t>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995700" y="6198995"/>
            <a:ext cx="2313005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/>
              <a:t>Чертёж юбки «</a:t>
            </a:r>
            <a:r>
              <a:rPr lang="ru-RU" sz="1400" dirty="0" err="1"/>
              <a:t>полусолнце</a:t>
            </a:r>
            <a:r>
              <a:rPr lang="ru-RU" sz="14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3443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pbs.twimg.com/media/FBudEtlUYAMKaub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49" t="-797" r="24432" b="797"/>
          <a:stretch/>
        </p:blipFill>
        <p:spPr bwMode="auto">
          <a:xfrm>
            <a:off x="-684583" y="-96604"/>
            <a:ext cx="9828584" cy="695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Технологическая последовательность изготовления костюма для </a:t>
            </a:r>
            <a:r>
              <a:rPr lang="ru-RU" sz="3600" b="1" dirty="0" err="1"/>
              <a:t>косплея</a:t>
            </a:r>
            <a:endParaRPr lang="ru-RU" sz="3600" dirty="0"/>
          </a:p>
        </p:txBody>
      </p:sp>
      <p:pic>
        <p:nvPicPr>
          <p:cNvPr id="11268" name="Picture 4" descr="https://sun9-17.userapi.com/s/v1/ig2/dxf8q7U72hDqR5o-ViEcLEdpapXknkDyZE3jRZ--fNHXk8DVx2m4KdumWwwcXNdIfXI33lyJDwR5OXMhwn0jVE0p.jpg?size=720x1280&amp;quality=96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8" t="27309" r="32477" b="12239"/>
          <a:stretch/>
        </p:blipFill>
        <p:spPr bwMode="auto">
          <a:xfrm>
            <a:off x="3059832" y="1052736"/>
            <a:ext cx="2752918" cy="5646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484784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1. Изготовление корсета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675" y="2744053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2. Изготовление нижней юбки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4005064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3.  Монтаж корсета и нижней юбки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928" y="5232469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4. Изготовление верхней юбки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50795" y="1484783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5. Изготовление корсетного пояса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50795" y="2744052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6. Изготовление съемного воротника 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50795" y="4005064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7. Изготовление перчаток 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156176" y="5232469"/>
            <a:ext cx="237626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8. Окончательная отделка изделия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728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1.bp.blogspot.com/-fiUiiw8UR8o/Wl4Z1cV6xlI/AAAAAAAAB_I/sKhnv8OVVnwXC0_8aYNf0J_UkTjrIHC6ACLcBGAs/s1600/Violet%2BEvergarden_Ep1f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7721" y="188640"/>
            <a:ext cx="7608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обоснование проекта</a:t>
            </a:r>
            <a:endParaRPr lang="ru-RU" sz="36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7721" y="1659286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/>
              <a:t>При изготовлении костюма для </a:t>
            </a:r>
            <a:r>
              <a:rPr lang="ru-RU" sz="3200" b="1" i="1" dirty="0" err="1"/>
              <a:t>косплея</a:t>
            </a:r>
            <a:r>
              <a:rPr lang="ru-RU" sz="3200" b="1" i="1" dirty="0"/>
              <a:t> я использовала материалы, не выделяющие при эксплуатации вредных веществ.  Во время работы над изделием, соблюдала правила техники безопасности и регулярно производила влажную уборку рабочего места. </a:t>
            </a:r>
          </a:p>
        </p:txBody>
      </p:sp>
    </p:spTree>
    <p:extLst>
      <p:ext uri="{BB962C8B-B14F-4D97-AF65-F5344CB8AC3E}">
        <p14:creationId xmlns:p14="http://schemas.microsoft.com/office/powerpoint/2010/main" val="261811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pbs.twimg.com/media/FLNAl1xVIAEhRe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4"/>
          <a:stretch/>
        </p:blipFill>
        <p:spPr bwMode="auto">
          <a:xfrm>
            <a:off x="0" y="-2357"/>
            <a:ext cx="9144000" cy="684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6019" y="116632"/>
            <a:ext cx="76319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Экономическое обоснование 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052736"/>
            <a:ext cx="28803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Затраты на изготовление моего изделия составили    </a:t>
            </a:r>
            <a:r>
              <a:rPr lang="ru-RU" dirty="0" smtClean="0"/>
              <a:t>1290 </a:t>
            </a:r>
            <a:r>
              <a:rPr lang="ru-RU" dirty="0"/>
              <a:t>рублей.    В Интернет-магазинах подобные костюмы  стоят в среднем от 2500 до 4000 </a:t>
            </a:r>
            <a:r>
              <a:rPr lang="ru-RU" dirty="0" smtClean="0"/>
              <a:t>рублей и выше, </a:t>
            </a:r>
            <a:r>
              <a:rPr lang="ru-RU" dirty="0"/>
              <a:t>найти их достаточно сложно, даже в Интернет-магазинах, но все же </a:t>
            </a:r>
            <a:r>
              <a:rPr lang="ru-RU" dirty="0" smtClean="0"/>
              <a:t>можно, </a:t>
            </a:r>
            <a:r>
              <a:rPr lang="ru-RU" dirty="0"/>
              <a:t>доставка  костюма занимает длительное время и дополнительные затраты. </a:t>
            </a:r>
          </a:p>
          <a:p>
            <a:pPr algn="ctr"/>
            <a:r>
              <a:rPr lang="ru-RU" dirty="0"/>
              <a:t>Экономия составляет ориентировочно от 1200 рублей до 2500  рублей. Экономическое преимущество очевидно.</a:t>
            </a:r>
          </a:p>
        </p:txBody>
      </p:sp>
      <p:pic>
        <p:nvPicPr>
          <p:cNvPr id="7" name="Рисунок 6" descr="https://sun9-87.userapi.com/s/v1/if2/ebQwbjhGPB4epqbCQDJJ-I9aby2pQ4P8e28k5CAgmT0lusvdUoFz-iOc7H3D1hUmVkSdcOudhwzpokZuFcG7bZZ3.jpg?size=800x800&amp;quality=96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80728"/>
            <a:ext cx="3096344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i?id=7b3b57b4d05b3c6006a41455d55c92fe-5911249-images-thumbs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21876"/>
            <a:ext cx="3048000" cy="304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298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pbs.twimg.com/media/FLNAl1xVIAEhRe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4"/>
          <a:stretch/>
        </p:blipFill>
        <p:spPr bwMode="auto">
          <a:xfrm>
            <a:off x="0" y="-2357"/>
            <a:ext cx="9144000" cy="684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92011" y="118373"/>
            <a:ext cx="29599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3039"/>
            <a:ext cx="25202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u="sng" dirty="0"/>
              <a:t>Анализ готового </a:t>
            </a:r>
            <a:r>
              <a:rPr lang="ru-RU" b="1" u="sng" dirty="0" smtClean="0"/>
              <a:t>изделия</a:t>
            </a:r>
            <a:r>
              <a:rPr lang="ru-RU" u="sng" dirty="0" smtClean="0"/>
              <a:t>:</a:t>
            </a:r>
            <a:endParaRPr lang="ru-RU" u="sng" dirty="0"/>
          </a:p>
          <a:p>
            <a:r>
              <a:rPr lang="ru-RU" dirty="0"/>
              <a:t>– костюм выполнен из доступных материалов, соответствующим экологическим требованиям;</a:t>
            </a:r>
          </a:p>
          <a:p>
            <a:r>
              <a:rPr lang="ru-RU" dirty="0"/>
              <a:t>– изделие выполнено аккуратно, в соответствии с технологией.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042360"/>
            <a:ext cx="2592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err="1"/>
              <a:t>Межпредметные</a:t>
            </a:r>
            <a:r>
              <a:rPr lang="ru-RU" b="1" u="sng" dirty="0"/>
              <a:t> </a:t>
            </a:r>
            <a:r>
              <a:rPr lang="ru-RU" b="1" u="sng" dirty="0" smtClean="0"/>
              <a:t>связи</a:t>
            </a:r>
            <a:r>
              <a:rPr lang="ru-RU" u="sng" dirty="0" smtClean="0"/>
              <a:t>: </a:t>
            </a:r>
            <a:endParaRPr lang="ru-RU" u="sng" dirty="0"/>
          </a:p>
          <a:p>
            <a:r>
              <a:rPr lang="ru-RU" dirty="0"/>
              <a:t>– </a:t>
            </a:r>
            <a:r>
              <a:rPr lang="ru-RU" dirty="0" smtClean="0"/>
              <a:t>история;</a:t>
            </a:r>
            <a:endParaRPr lang="ru-RU" dirty="0"/>
          </a:p>
          <a:p>
            <a:r>
              <a:rPr lang="ru-RU" dirty="0"/>
              <a:t>– технология швейных </a:t>
            </a:r>
            <a:r>
              <a:rPr lang="ru-RU" dirty="0" smtClean="0"/>
              <a:t>изделий;</a:t>
            </a:r>
            <a:endParaRPr lang="ru-RU" dirty="0"/>
          </a:p>
          <a:p>
            <a:r>
              <a:rPr lang="ru-RU" dirty="0"/>
              <a:t>– </a:t>
            </a:r>
            <a:r>
              <a:rPr lang="ru-RU" dirty="0" smtClean="0"/>
              <a:t>черчение;</a:t>
            </a:r>
            <a:endParaRPr lang="ru-RU" dirty="0"/>
          </a:p>
          <a:p>
            <a:r>
              <a:rPr lang="ru-RU" dirty="0"/>
              <a:t>– математика, </a:t>
            </a:r>
            <a:r>
              <a:rPr lang="ru-RU" dirty="0" smtClean="0"/>
              <a:t>экономика;</a:t>
            </a:r>
            <a:endParaRPr lang="ru-RU" dirty="0"/>
          </a:p>
          <a:p>
            <a:r>
              <a:rPr lang="ru-RU" dirty="0"/>
              <a:t>–  </a:t>
            </a:r>
            <a:r>
              <a:rPr lang="ru-RU" dirty="0" smtClean="0"/>
              <a:t>ОБЖ;</a:t>
            </a:r>
            <a:endParaRPr lang="ru-RU" dirty="0"/>
          </a:p>
          <a:p>
            <a:r>
              <a:rPr lang="ru-RU" dirty="0" smtClean="0"/>
              <a:t>– информатика.</a:t>
            </a:r>
            <a:endParaRPr lang="ru-RU" dirty="0"/>
          </a:p>
        </p:txBody>
      </p:sp>
      <p:pic>
        <p:nvPicPr>
          <p:cNvPr id="14338" name="Picture 2" descr="https://sun9-85.userapi.com/s/v1/ig2/1Mmm0bUNRbkHJwJ0iiqvGSyuX2vOl0OhhDIE0txnSDip-kkQMXSptdqwXb0nzNN4nrPE-pwri5QgK-CMnCSAp9j3.jpg?size=1195x1600&amp;quality=96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6" t="24289" r="39771"/>
          <a:stretch/>
        </p:blipFill>
        <p:spPr bwMode="auto">
          <a:xfrm>
            <a:off x="2915816" y="856227"/>
            <a:ext cx="2448272" cy="5998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64088" y="764704"/>
            <a:ext cx="345638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/>
              <a:t>Мною изготовлен костюм для </a:t>
            </a:r>
            <a:r>
              <a:rPr lang="ru-RU" sz="1600" b="1" i="1" dirty="0" err="1" smtClean="0"/>
              <a:t>косплея</a:t>
            </a:r>
            <a:r>
              <a:rPr lang="ru-RU" sz="1600" b="1" i="1" dirty="0" smtClean="0"/>
              <a:t>. Данная модель имеет отличия от оригинала, но они не значительны.</a:t>
            </a:r>
          </a:p>
          <a:p>
            <a:pPr algn="ctr"/>
            <a:r>
              <a:rPr lang="ru-RU" sz="1600" b="1" i="1" dirty="0" smtClean="0"/>
              <a:t>При работе над проектом я изучила историю возникновения культуры </a:t>
            </a:r>
            <a:r>
              <a:rPr lang="ru-RU" sz="1600" b="1" i="1" dirty="0" err="1" smtClean="0"/>
              <a:t>косплея</a:t>
            </a:r>
            <a:r>
              <a:rPr lang="ru-RU" sz="1600" b="1" i="1" dirty="0" smtClean="0"/>
              <a:t> его разновидности и правила создания образа, ознакомилась с понятием </a:t>
            </a:r>
            <a:r>
              <a:rPr lang="ru-RU" sz="1600" b="1" i="1" dirty="0" err="1" smtClean="0"/>
              <a:t>кастомизация</a:t>
            </a:r>
            <a:r>
              <a:rPr lang="ru-RU" sz="1600" b="1" i="1" dirty="0" smtClean="0"/>
              <a:t>.</a:t>
            </a:r>
          </a:p>
          <a:p>
            <a:pPr algn="ctr"/>
            <a:r>
              <a:rPr lang="ru-RU" sz="1600" b="1" i="1" dirty="0" smtClean="0"/>
              <a:t>Разрабатывая технологическую карту последовательности изготовления изделия  и другие документы для оформления проекта, я освоила новую для меня программу на компьютере: </a:t>
            </a:r>
            <a:r>
              <a:rPr lang="en-US" sz="1600" b="1" i="1" dirty="0" err="1" smtClean="0"/>
              <a:t>Inkscape</a:t>
            </a:r>
            <a:r>
              <a:rPr lang="ru-RU" sz="1600" b="1" i="1" dirty="0" smtClean="0"/>
              <a:t>.</a:t>
            </a:r>
          </a:p>
          <a:p>
            <a:pPr algn="ctr"/>
            <a:r>
              <a:rPr lang="ru-RU" sz="1600" b="1" i="1" dirty="0" smtClean="0"/>
              <a:t>Считаю, что цель моего проекта достигнута и все поставленные задачи выполнены.  Процесс работы меня очень увлек, я довольна полученным результатом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32936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jpsharing.net/wp-content/uploads/2021/10/Takt-Op.-Destiny-anime-qua-trinh-san-xua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516"/>
          <a:stretch/>
        </p:blipFill>
        <p:spPr bwMode="auto">
          <a:xfrm>
            <a:off x="0" y="12599"/>
            <a:ext cx="9144000" cy="699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1557"/>
            <a:ext cx="5672600" cy="1642348"/>
          </a:xfrm>
          <a:prstGeom prst="irregularSeal1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ЭТАПЫ ПРОЕКТА 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646" y="1484784"/>
            <a:ext cx="4608512" cy="4778812"/>
          </a:xfrm>
          <a:prstGeom prst="cloudCallout">
            <a:avLst>
              <a:gd name="adj1" fmla="val 69086"/>
              <a:gd name="adj2" fmla="val -1179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1. Теоретическая часть </a:t>
            </a:r>
          </a:p>
          <a:p>
            <a:pPr algn="ctr"/>
            <a:r>
              <a:rPr lang="ru-RU" dirty="0" smtClean="0"/>
              <a:t>(История культуры </a:t>
            </a:r>
            <a:r>
              <a:rPr lang="ru-RU" dirty="0" err="1" smtClean="0"/>
              <a:t>косплея</a:t>
            </a:r>
            <a:r>
              <a:rPr lang="ru-RU" dirty="0" smtClean="0"/>
              <a:t>, виды </a:t>
            </a:r>
            <a:r>
              <a:rPr lang="ru-RU" dirty="0" err="1" smtClean="0"/>
              <a:t>косплея</a:t>
            </a:r>
            <a:r>
              <a:rPr lang="ru-RU" dirty="0" smtClean="0"/>
              <a:t>, выбор персонажа)</a:t>
            </a:r>
          </a:p>
          <a:p>
            <a:pPr algn="ctr"/>
            <a:r>
              <a:rPr lang="ru-RU" b="1" u="sng" dirty="0" smtClean="0"/>
              <a:t>2. Технологическая часть</a:t>
            </a:r>
          </a:p>
          <a:p>
            <a:pPr algn="ctr"/>
            <a:r>
              <a:rPr lang="ru-RU" dirty="0" smtClean="0"/>
              <a:t>(Разработка модели и изготовление)</a:t>
            </a:r>
          </a:p>
          <a:p>
            <a:pPr algn="ctr"/>
            <a:r>
              <a:rPr lang="ru-RU" b="1" u="sng" dirty="0" smtClean="0"/>
              <a:t>3. Эколого-экономическая часть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3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kg-portal.ru/img/101291/main_2x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46"/>
          <a:stretch/>
        </p:blipFill>
        <p:spPr bwMode="auto">
          <a:xfrm>
            <a:off x="0" y="0"/>
            <a:ext cx="9171900" cy="687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251520" y="410370"/>
            <a:ext cx="3672408" cy="2585323"/>
          </a:xfrm>
          <a:prstGeom prst="wedgeRectCallout">
            <a:avLst>
              <a:gd name="adj1" fmla="val 57724"/>
              <a:gd name="adj2" fmla="val 263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 err="1" smtClean="0"/>
              <a:t>Косплей</a:t>
            </a:r>
            <a:r>
              <a:rPr lang="ru-RU" b="1" u="sng" dirty="0" smtClean="0"/>
              <a:t>, </a:t>
            </a:r>
            <a:r>
              <a:rPr lang="ru-RU" dirty="0" smtClean="0"/>
              <a:t>вид творчества фанатов, который  </a:t>
            </a:r>
            <a:r>
              <a:rPr lang="ru-RU" dirty="0"/>
              <a:t>сильно </a:t>
            </a:r>
            <a:r>
              <a:rPr lang="ru-RU" dirty="0" smtClean="0"/>
              <a:t>развит в Японии. </a:t>
            </a:r>
            <a:r>
              <a:rPr lang="ru-RU" dirty="0"/>
              <a:t>В этой стране то, как люди одеваются, какие у них прически и украшения, всегда имело большое значение, начиная с нарядов самураев и знати, заканчивая современной школьной униформой.</a:t>
            </a: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5796136" y="188640"/>
            <a:ext cx="3024336" cy="2031325"/>
          </a:xfrm>
          <a:prstGeom prst="wedgeRectCallout">
            <a:avLst>
              <a:gd name="adj1" fmla="val -64291"/>
              <a:gd name="adj2" fmla="val 209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dirty="0"/>
              <a:t>Данная тема представляет собой особую </a:t>
            </a:r>
            <a:r>
              <a:rPr lang="ru-RU" b="1" u="sng" dirty="0"/>
              <a:t>актуальность</a:t>
            </a:r>
            <a:r>
              <a:rPr lang="ru-RU" dirty="0"/>
              <a:t>, так как общество не знает о таком направлении, как </a:t>
            </a:r>
            <a:r>
              <a:rPr lang="ru-RU" dirty="0" err="1"/>
              <a:t>косплей</a:t>
            </a:r>
            <a:r>
              <a:rPr lang="ru-RU" dirty="0"/>
              <a:t> и как применяется </a:t>
            </a:r>
            <a:r>
              <a:rPr lang="ru-RU" dirty="0" err="1"/>
              <a:t>косплей</a:t>
            </a:r>
            <a:r>
              <a:rPr lang="ru-RU" dirty="0"/>
              <a:t> в современной индустрии моды.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251520" y="4389204"/>
            <a:ext cx="4572000" cy="1200329"/>
          </a:xfrm>
          <a:prstGeom prst="wedgeRectCallout">
            <a:avLst>
              <a:gd name="adj1" fmla="val 46796"/>
              <a:gd name="adj2" fmla="val -1770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/>
            <a:r>
              <a:rPr lang="ru-RU" b="1" u="sng" dirty="0"/>
              <a:t>Цель </a:t>
            </a:r>
            <a:r>
              <a:rPr lang="ru-RU" b="1" u="sng" dirty="0" smtClean="0"/>
              <a:t>работы: </a:t>
            </a:r>
            <a:r>
              <a:rPr lang="ru-RU" dirty="0" smtClean="0"/>
              <a:t>донести </a:t>
            </a:r>
            <a:r>
              <a:rPr lang="ru-RU" dirty="0"/>
              <a:t>до общества общие знания о </a:t>
            </a:r>
            <a:r>
              <a:rPr lang="ru-RU" dirty="0" err="1"/>
              <a:t>косплее</a:t>
            </a:r>
            <a:r>
              <a:rPr lang="ru-RU" dirty="0"/>
              <a:t> и изготовить костюм для </a:t>
            </a:r>
            <a:r>
              <a:rPr lang="ru-RU" dirty="0" err="1"/>
              <a:t>косплея</a:t>
            </a:r>
            <a:r>
              <a:rPr lang="ru-RU" dirty="0"/>
              <a:t> на персонаж  </a:t>
            </a:r>
            <a:r>
              <a:rPr lang="ru-RU" dirty="0" err="1"/>
              <a:t>Козетта</a:t>
            </a:r>
            <a:r>
              <a:rPr lang="ru-RU" dirty="0"/>
              <a:t> Шнайдер из </a:t>
            </a:r>
            <a:r>
              <a:rPr lang="ru-RU" dirty="0" err="1"/>
              <a:t>аниме</a:t>
            </a:r>
            <a:r>
              <a:rPr lang="ru-RU" dirty="0"/>
              <a:t>  «Такт Опус. Судьба»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5292080" y="2995693"/>
            <a:ext cx="3708920" cy="3416320"/>
          </a:xfrm>
          <a:prstGeom prst="wedgeRectCallout">
            <a:avLst>
              <a:gd name="adj1" fmla="val -57687"/>
              <a:gd name="adj2" fmla="val -7215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b="1" u="sng" dirty="0" smtClean="0"/>
              <a:t>Задачи:</a:t>
            </a:r>
            <a:endParaRPr lang="ru-RU" b="1" u="sng" dirty="0"/>
          </a:p>
          <a:p>
            <a:pPr fontAlgn="base"/>
            <a:r>
              <a:rPr lang="ru-RU" dirty="0"/>
              <a:t>1. Рассказать о </a:t>
            </a:r>
            <a:r>
              <a:rPr lang="ru-RU" dirty="0" smtClean="0"/>
              <a:t>направлении субкультуры </a:t>
            </a:r>
            <a:r>
              <a:rPr lang="ru-RU" dirty="0" err="1" smtClean="0"/>
              <a:t>косплей</a:t>
            </a:r>
            <a:r>
              <a:rPr lang="ru-RU" dirty="0"/>
              <a:t>.</a:t>
            </a:r>
          </a:p>
          <a:p>
            <a:pPr fontAlgn="base"/>
            <a:r>
              <a:rPr lang="ru-RU" dirty="0"/>
              <a:t>2. Изучить историю появления субкультуры </a:t>
            </a:r>
            <a:r>
              <a:rPr lang="ru-RU" dirty="0" err="1"/>
              <a:t>косплей</a:t>
            </a:r>
            <a:r>
              <a:rPr lang="ru-RU" dirty="0"/>
              <a:t>.</a:t>
            </a:r>
          </a:p>
          <a:p>
            <a:pPr fontAlgn="base"/>
            <a:r>
              <a:rPr lang="ru-RU" dirty="0"/>
              <a:t>3. Рассмотреть виды </a:t>
            </a:r>
            <a:r>
              <a:rPr lang="ru-RU" dirty="0" err="1"/>
              <a:t>косплея</a:t>
            </a:r>
            <a:r>
              <a:rPr lang="ru-RU" dirty="0"/>
              <a:t>. </a:t>
            </a:r>
          </a:p>
          <a:p>
            <a:pPr fontAlgn="base"/>
            <a:r>
              <a:rPr lang="ru-RU" dirty="0"/>
              <a:t>4. Ознакомиться с правилами создания образа для </a:t>
            </a:r>
            <a:r>
              <a:rPr lang="ru-RU" dirty="0" err="1"/>
              <a:t>косплея</a:t>
            </a:r>
            <a:r>
              <a:rPr lang="ru-RU" dirty="0"/>
              <a:t>.</a:t>
            </a:r>
          </a:p>
          <a:p>
            <a:r>
              <a:rPr lang="ru-RU" dirty="0"/>
              <a:t>5. Самостоятельно  изготовить костюм для </a:t>
            </a:r>
            <a:r>
              <a:rPr lang="ru-RU" dirty="0" err="1"/>
              <a:t>косплея</a:t>
            </a:r>
            <a:r>
              <a:rPr lang="ru-RU" dirty="0"/>
              <a:t> на персонаж  </a:t>
            </a:r>
            <a:r>
              <a:rPr lang="ru-RU" dirty="0" err="1"/>
              <a:t>Козетта</a:t>
            </a:r>
            <a:r>
              <a:rPr lang="ru-RU" dirty="0"/>
              <a:t> Шнайдер из </a:t>
            </a:r>
            <a:r>
              <a:rPr lang="ru-RU" dirty="0" err="1"/>
              <a:t>аниме</a:t>
            </a:r>
            <a:r>
              <a:rPr lang="ru-RU" dirty="0"/>
              <a:t>  «Такт Опус. Судьба</a:t>
            </a:r>
            <a:r>
              <a:rPr lang="ru-RU" dirty="0" smtClean="0"/>
              <a:t>», защитить проект.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29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" r="1096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16136"/>
            <a:ext cx="67062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История культуры </a:t>
            </a:r>
            <a:r>
              <a:rPr lang="ru-RU" sz="4400" b="1" dirty="0" err="1"/>
              <a:t>косплея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8072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Косплей</a:t>
            </a:r>
            <a:r>
              <a:rPr lang="ru-RU" b="1" dirty="0"/>
              <a:t> </a:t>
            </a:r>
            <a:r>
              <a:rPr lang="ru-RU" b="1" dirty="0" smtClean="0"/>
              <a:t>(костюмированная игра) </a:t>
            </a:r>
            <a:r>
              <a:rPr lang="ru-RU" b="1" dirty="0"/>
              <a:t>– перевоплощение в различные роли, заключающееся в переодевании в костюмы и передаче характера, пластики тела и мимики персонажей компьютерных игр, кинематографа, литературы, комиксов, </a:t>
            </a:r>
            <a:r>
              <a:rPr lang="ru-RU" b="1" dirty="0" err="1"/>
              <a:t>аниме</a:t>
            </a:r>
            <a:r>
              <a:rPr lang="ru-RU" b="1" dirty="0"/>
              <a:t> и </a:t>
            </a:r>
            <a:r>
              <a:rPr lang="ru-RU" b="1" dirty="0" err="1"/>
              <a:t>манги</a:t>
            </a:r>
            <a:r>
              <a:rPr lang="ru-RU" b="1" dirty="0"/>
              <a:t>. </a:t>
            </a:r>
          </a:p>
        </p:txBody>
      </p:sp>
      <p:pic>
        <p:nvPicPr>
          <p:cNvPr id="4100" name="Picture 4" descr="https://i.pinimg.com/736x/e8/93/e0/e893e0c9748ef4291eca6053b0162b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94287"/>
            <a:ext cx="17281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bs.twimg.com/media/DikmeZPX4AE10AU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6"/>
          <a:stretch/>
        </p:blipFill>
        <p:spPr bwMode="auto">
          <a:xfrm>
            <a:off x="866377" y="3967328"/>
            <a:ext cx="2269086" cy="259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.joyreactor.cc/pics/post/full/Belle-Disney-%D0%9C%D1%83%D0%BB%D1%8C%D1%82%D1%84%D0%B8%D0%BB%D1%8C%D0%BC%D1%8B-cosplay-4688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81057"/>
            <a:ext cx="2739143" cy="186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g2.joyreactor.cc/pics/post/cosplay-%D0%BF%D1%80%D0%BE%D0%B4%D0%BE%D0%BB%D0%B6%D0%B5%D0%BD%D0%B8%D0%B5-%D0%B2-%D0%BA%D0%BE%D0%BC%D0%BC%D0%B5%D0%BD%D1%82%D0%B0%D1%80%D0%B8%D1%8F%D1%85-%D0%BF%D0%B5%D1%81%D0%BE%D1%87%D0%BD%D0%B8%D1%86%D0%B0-107183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94" y="4581128"/>
            <a:ext cx="2612966" cy="178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.redd.it/vdkpyfmc4ey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257" y="4119522"/>
            <a:ext cx="163218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zakitakubu.files.wordpress.com/2015/03/1495986_215838755269556_2142332326_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314" y="2357050"/>
            <a:ext cx="2152070" cy="143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.pinimg.com/736x/11/00/e6/1100e6ee1ca17a4f2f891ecee49f3af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30505"/>
            <a:ext cx="1604283" cy="24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45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fs129.myvi.tv:8092/mC/gA/AL/kA/AA/AB/0/tm1.jpg?r=4WBl8LaQI2kwPt6Zv5qLdu-zsYAYgz7ZudeLQAaz6cqVtvD0HwV_A06CZdBnHMiC0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7" r="24134"/>
          <a:stretch/>
        </p:blipFill>
        <p:spPr bwMode="auto">
          <a:xfrm>
            <a:off x="-150829" y="0"/>
            <a:ext cx="94003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53506"/>
            <a:ext cx="3014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Виды </a:t>
            </a:r>
            <a:r>
              <a:rPr lang="ru-RU" sz="3600" b="1" dirty="0" err="1"/>
              <a:t>косплея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18788"/>
            <a:ext cx="256313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i="1" dirty="0"/>
              <a:t>Стандартный </a:t>
            </a:r>
            <a:r>
              <a:rPr lang="ru-RU" b="1" i="1" dirty="0" err="1"/>
              <a:t>косплей</a:t>
            </a:r>
            <a:endParaRPr lang="ru-RU" b="1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22" y="1388120"/>
            <a:ext cx="2987025" cy="20408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35648" y="3411660"/>
            <a:ext cx="239655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i="1" dirty="0" err="1"/>
              <a:t>Косплей</a:t>
            </a:r>
            <a:r>
              <a:rPr lang="ru-RU" i="1" dirty="0"/>
              <a:t> с антуражем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388120"/>
            <a:ext cx="2860154" cy="20235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04248" y="1020301"/>
            <a:ext cx="155068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i="1" dirty="0" err="1"/>
              <a:t>Фотокосплей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02" y="1397496"/>
            <a:ext cx="2613650" cy="20141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61126" y="3810786"/>
            <a:ext cx="223195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i="1" dirty="0" err="1"/>
              <a:t>Крафтовый</a:t>
            </a:r>
            <a:r>
              <a:rPr lang="ru-RU" i="1" dirty="0"/>
              <a:t> </a:t>
            </a:r>
            <a:r>
              <a:rPr lang="ru-RU" i="1" dirty="0" err="1"/>
              <a:t>косплей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46" y="4204137"/>
            <a:ext cx="1892317" cy="247546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49365" y="6310268"/>
            <a:ext cx="248362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i="1" dirty="0"/>
              <a:t>Оригинальный </a:t>
            </a:r>
            <a:r>
              <a:rPr lang="ru-RU" i="1" dirty="0" err="1"/>
              <a:t>косплей</a:t>
            </a:r>
            <a:endParaRPr lang="ru-RU" dirty="0"/>
          </a:p>
        </p:txBody>
      </p:sp>
      <p:pic>
        <p:nvPicPr>
          <p:cNvPr id="15" name="Рисунок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828" y="4053721"/>
            <a:ext cx="1927979" cy="223319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665178" y="3780992"/>
            <a:ext cx="201247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i="1" dirty="0" err="1"/>
              <a:t>Косплей</a:t>
            </a:r>
            <a:r>
              <a:rPr lang="ru-RU" i="1" dirty="0"/>
              <a:t> боди-арт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443" y="4204137"/>
            <a:ext cx="2568289" cy="195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7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media.kg-portal.ru/anime/t/taktop/trailers/45655t_2x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6"/>
          <a:stretch/>
        </p:blipFill>
        <p:spPr bwMode="auto">
          <a:xfrm>
            <a:off x="0" y="0"/>
            <a:ext cx="91474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16632"/>
            <a:ext cx="7941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Правила создания образа для </a:t>
            </a:r>
            <a:r>
              <a:rPr lang="ru-RU" sz="3600" b="1" dirty="0" err="1"/>
              <a:t>косплея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1354" y="908720"/>
            <a:ext cx="272318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Узнаваемость персонажа </a:t>
            </a:r>
          </a:p>
        </p:txBody>
      </p:sp>
      <p:pic>
        <p:nvPicPr>
          <p:cNvPr id="7" name="Рисунок 6" descr="https://konspekta.net/studopediaru/baza24/8814361495922.files/image06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18" y="1350060"/>
            <a:ext cx="1246646" cy="2053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konspekta.net/studopediaru/baza24/8814361495922.files/image06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945" y="1365229"/>
            <a:ext cx="1389165" cy="20535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791804" y="903040"/>
            <a:ext cx="335643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Соответствие образа персонажу</a:t>
            </a:r>
          </a:p>
        </p:txBody>
      </p:sp>
      <p:pic>
        <p:nvPicPr>
          <p:cNvPr id="10" name="Рисунок 9" descr="https://konspekta.net/studopediaru/baza24/8814361495922.files/image061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65229"/>
            <a:ext cx="3446638" cy="18847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185241" y="3618152"/>
            <a:ext cx="196303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Качество костюма</a:t>
            </a:r>
          </a:p>
        </p:txBody>
      </p:sp>
      <p:pic>
        <p:nvPicPr>
          <p:cNvPr id="12" name="Рисунок 11" descr="https://i.pinimg.com/originals/87/ff/d2/87ffd209de231010f53006f96c9b70fc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05064"/>
            <a:ext cx="2590800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5790827" y="3465831"/>
            <a:ext cx="135838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Атрибутика.</a:t>
            </a:r>
          </a:p>
        </p:txBody>
      </p:sp>
      <p:pic>
        <p:nvPicPr>
          <p:cNvPr id="14" name="Рисунок 13" descr="https://i.pinimg.com/originals/25/73/56/257356fc5a6d94435d11e27e321141c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140" y="3870772"/>
            <a:ext cx="3352800" cy="251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308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fiamma.kg-portal.ru/img/101240/main_2x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4" r="6799"/>
          <a:stretch/>
        </p:blipFill>
        <p:spPr bwMode="auto">
          <a:xfrm>
            <a:off x="-43631" y="-28439"/>
            <a:ext cx="918051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13843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Выбор персонажа для </a:t>
            </a:r>
            <a:r>
              <a:rPr lang="ru-RU" sz="3600" b="1" dirty="0" err="1"/>
              <a:t>косплея</a:t>
            </a:r>
            <a:r>
              <a:rPr lang="ru-RU" sz="3600" b="1" dirty="0"/>
              <a:t>. </a:t>
            </a:r>
            <a:r>
              <a:rPr lang="ru-RU" sz="3600" b="1" dirty="0" err="1"/>
              <a:t>Кастомизация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Кастомизация</a:t>
            </a:r>
            <a:r>
              <a:rPr lang="ru-RU" b="1" dirty="0"/>
              <a:t> (</a:t>
            </a:r>
            <a:r>
              <a:rPr lang="ru-RU" b="1" dirty="0" err="1"/>
              <a:t>кастом</a:t>
            </a:r>
            <a:r>
              <a:rPr lang="ru-RU" b="1" dirty="0"/>
              <a:t>) – (от англ. </a:t>
            </a:r>
            <a:r>
              <a:rPr lang="ru-RU" b="1" dirty="0" err="1"/>
              <a:t>custom</a:t>
            </a:r>
            <a:r>
              <a:rPr lang="ru-RU" b="1" dirty="0"/>
              <a:t> – сделанный на заказ) – это продукт, сделанный своими руками в неповторимом экземпляре.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8920" y="19888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Залог хорошего </a:t>
            </a:r>
            <a:r>
              <a:rPr lang="ru-RU" b="1" dirty="0" err="1"/>
              <a:t>косплея</a:t>
            </a:r>
            <a:r>
              <a:rPr lang="ru-RU" b="1" dirty="0"/>
              <a:t> кроется в схожести с персонажем: чертами лица, комплекцией. </a:t>
            </a:r>
          </a:p>
        </p:txBody>
      </p:sp>
      <p:pic>
        <p:nvPicPr>
          <p:cNvPr id="8" name="Рисунок 7" descr="Destiny close-up Anime 2">
            <a:hlinkClick r:id="rId3" tooltip="&quot;Destiny close-up Anime 2.png (60 Кб)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77" y="2882006"/>
            <a:ext cx="3488058" cy="198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72718" y="4805826"/>
            <a:ext cx="396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Обычная </a:t>
            </a:r>
            <a:r>
              <a:rPr lang="ru-RU" b="1" i="1" dirty="0" smtClean="0"/>
              <a:t>форма. </a:t>
            </a:r>
            <a:r>
              <a:rPr lang="ru-RU" b="1" i="1" dirty="0" err="1" smtClean="0"/>
              <a:t>Козетта</a:t>
            </a:r>
            <a:r>
              <a:rPr lang="ru-RU" b="1" i="1" dirty="0" smtClean="0"/>
              <a:t> Шнайдер </a:t>
            </a:r>
            <a:endParaRPr lang="ru-RU" b="1" dirty="0"/>
          </a:p>
        </p:txBody>
      </p:sp>
      <p:pic>
        <p:nvPicPr>
          <p:cNvPr id="11" name="Рисунок 10" descr="https://1.bp.blogspot.com/-XAtgsMPdBuI/YWei3WdGvwI/AAAAAAAAcr0/HGgSbUj8VOwR4UZXPxXOMUK3hsTs-CpuQCLcBGAsYHQ/s1433/Destiny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6792"/>
            <a:ext cx="2808312" cy="48702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6660232" y="1844824"/>
            <a:ext cx="22106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Во время преобразования в </a:t>
            </a:r>
            <a:r>
              <a:rPr lang="ru-RU" b="1" dirty="0" err="1"/>
              <a:t>Мьюзикарт</a:t>
            </a:r>
            <a:r>
              <a:rPr lang="ru-RU" b="1" dirty="0"/>
              <a:t> её волосы становятся светло-розового цвета, а некоторые пряди окрашиваются в </a:t>
            </a:r>
            <a:r>
              <a:rPr lang="ru-RU" b="1" dirty="0" smtClean="0"/>
              <a:t>красный. </a:t>
            </a:r>
            <a:r>
              <a:rPr lang="ru-RU" b="1" dirty="0"/>
              <a:t>Её наряд меняется на красное платье с чёрными корсетом, красные ботинки с высокой подошвой, и украшением на голове в виде красной </a:t>
            </a:r>
            <a:r>
              <a:rPr lang="ru-RU" b="1" dirty="0" smtClean="0"/>
              <a:t>розы.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8920" y="516881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Девушка стройного телосложения с короткими блондинистыми волосами и голубыми </a:t>
            </a:r>
            <a:r>
              <a:rPr lang="ru-RU" b="1" dirty="0" smtClean="0"/>
              <a:t>глазами. </a:t>
            </a:r>
            <a:r>
              <a:rPr lang="ru-RU" b="1" dirty="0"/>
              <a:t>Она носит голубое платье с синим поясом и туфли багрового </a:t>
            </a:r>
            <a:r>
              <a:rPr lang="ru-RU" b="1" dirty="0" smtClean="0"/>
              <a:t>цвета.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4742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pbs.twimg.com/media/FBAzZy_UcAMXGED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5" r="11391"/>
          <a:stretch/>
        </p:blipFill>
        <p:spPr bwMode="auto">
          <a:xfrm>
            <a:off x="0" y="-30790"/>
            <a:ext cx="9155248" cy="686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1884534"/>
              </p:ext>
            </p:extLst>
          </p:nvPr>
        </p:nvGraphicFramePr>
        <p:xfrm>
          <a:off x="457200" y="1859298"/>
          <a:ext cx="8229600" cy="4861889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25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704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949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Основные материалы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Прикладные материалы, фурнитура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Зарисовка модели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3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Образец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Название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Образец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Название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Образец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Название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96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Габардин (красный)</a:t>
                      </a:r>
                    </a:p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Нитки лавсановые  33Л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Красные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Черные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Ириска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Потайная тесьма-«молния» 18 см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Алюминиевая проволока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093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3">
                  <a:txBody>
                    <a:bodyPr/>
                    <a:lstStyle/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Габардин (черный)</a:t>
                      </a:r>
                    </a:p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Регилин, китовый ус пластик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Косая бейка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Люверс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09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Трикотаж «масло»</a:t>
                      </a:r>
                    </a:p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1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Декоративная парчовая лента (золотая)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56945" algn="l"/>
                        </a:tabLs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Атласный  шнур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722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rowSpan="2">
                  <a:txBody>
                    <a:bodyPr/>
                    <a:lstStyle/>
                    <a:p>
                      <a:pPr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Дерматин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endParaRPr lang="ru-RU" sz="1100" b="1" dirty="0"/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Дублирин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endParaRPr lang="ru-RU" sz="1100" b="1"/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Застежка</a:t>
                      </a:r>
                      <a:r>
                        <a:rPr lang="ru-RU" sz="1100" b="1" u="none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на петли и крючки</a:t>
                      </a:r>
                      <a:endParaRPr lang="ru-RU" sz="1100" b="1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76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Флизелин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Пуговица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96" marR="5939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49540"/>
            <a:ext cx="9324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Материалы, приспособления, оборудование необходимые для создания образа </a:t>
            </a:r>
            <a:r>
              <a:rPr lang="ru-RU" sz="3600" b="1" dirty="0" err="1"/>
              <a:t>Мьюзикарт</a:t>
            </a:r>
            <a:r>
              <a:rPr lang="ru-RU" sz="3600" b="1" dirty="0"/>
              <a:t> Такта Судьба</a:t>
            </a:r>
            <a:endParaRPr lang="ru-RU" sz="3600" dirty="0"/>
          </a:p>
        </p:txBody>
      </p:sp>
      <p:pic>
        <p:nvPicPr>
          <p:cNvPr id="8206" name="Рисунок 1380278286" descr="Описание: https://tkani-tailor.ru/image/cache/catalog/Products/2016/2016_07_06_11_24_4820219-1000x7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6" y="3018036"/>
            <a:ext cx="1012049" cy="96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Рисунок 1380278287" descr="Описание: https://tdtkani.ru/upload/iblock/716/xv6mr5z1s9f6nvkg8pddgmfv7ggvqq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5" y="2291842"/>
            <a:ext cx="1012050" cy="6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Рисунок 1380278285" descr="Описание: https://flamencotkani.ru/assets/images/products/10380/img/img_59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6" y="4117781"/>
            <a:ext cx="1012050" cy="123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Рисунок 1380278274" descr="Описание: https://1.bp.blogspot.com/-XAtgsMPdBuI/YWei3WdGvwI/AAAAAAAAcr0/HGgSbUj8VOwR4UZXPxXOMUK3hsTs-CpuQCLcBGAsYHQ/s1433/Destin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840" y="2282031"/>
            <a:ext cx="1844432" cy="332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Рисунок 1380278291" descr="Описание: https://st31.stpulscen.ru/images/product/304/936/447_b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578" y="2907805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Рисунок 1380278290" descr="Описание: https://umitoy.ru/upload/iblock/1bb/crpifrvewq742flnjdfk6uzsnnm9fwe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8" r="17909"/>
          <a:stretch>
            <a:fillRect/>
          </a:stretch>
        </p:blipFill>
        <p:spPr bwMode="auto">
          <a:xfrm rot="5562546">
            <a:off x="2928053" y="2269213"/>
            <a:ext cx="390525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Рисунок 1380278289" descr="Описание: https://stylemile.ru/uploads/product/200/215/thumbs/70_454gorchitsa-temn_2019-10-07_16-15-2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8" r="10794" b="12500"/>
          <a:stretch>
            <a:fillRect/>
          </a:stretch>
        </p:blipFill>
        <p:spPr bwMode="auto">
          <a:xfrm>
            <a:off x="2853636" y="3448388"/>
            <a:ext cx="541338" cy="5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Рисунок 1380278275" descr="Описание: https://static.my-shop.ru/product/3/316/315392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31" y="2291842"/>
            <a:ext cx="960438" cy="41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Рисунок 1380278276" descr="Описание: https://ae04.alicdn.com/kf/Ha723d891387d421fb17bfa6edfe20728H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988" y="3050540"/>
            <a:ext cx="334963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Рисунок 138027829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8" t="38547" r="55521" b="23128"/>
          <a:stretch>
            <a:fillRect/>
          </a:stretch>
        </p:blipFill>
        <p:spPr bwMode="auto">
          <a:xfrm>
            <a:off x="4837808" y="3475197"/>
            <a:ext cx="44132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Рисунок 1380278293" descr="Описание: https://pryazha-piter.ru/image/cache/i31312_1595195026_11-500x50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628" y="4012481"/>
            <a:ext cx="479425" cy="47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Рисунок 138027827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2" t="17180" r="47591" b="22028"/>
          <a:stretch>
            <a:fillRect/>
          </a:stretch>
        </p:blipFill>
        <p:spPr bwMode="auto">
          <a:xfrm rot="-5400000">
            <a:off x="4925559" y="4011687"/>
            <a:ext cx="371475" cy="58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Рисунок 20" descr="Описание: https://cdn.klykva.ru/upload/klykva_1/1/item_1380616/shop_items_catalog_image1380616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9" b="15068"/>
          <a:stretch>
            <a:fillRect/>
          </a:stretch>
        </p:blipFill>
        <p:spPr bwMode="auto">
          <a:xfrm flipH="1">
            <a:off x="2723097" y="4649991"/>
            <a:ext cx="860425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Рисунок 63" descr="Описание: https://cs1.livemaster.ru/storage/4b/fa/2eaac6d5aac13833f8130bd045of--materialy-dlya-tvorchestva-shnur-atlasnyj-kruglyj-tsvet-kras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81787" y="4701325"/>
            <a:ext cx="634943" cy="63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Рисунок 30" descr="Описание: https://cs5.livemaster.ru/storage/49/ca/ff704eb4fe491dacfed05d2be1d7--materialy-dlya-tvorchestva-dublerin-belyj-neelastichnyj-65-g-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348" y="6151087"/>
            <a:ext cx="708025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Рисунок 1380278280" descr="Описание: https://artfabricru.b-cdn.net/image/cache/data/catalog/fabric/_2019/02_furnitura/009492_1-529x529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9678" y="5561308"/>
            <a:ext cx="5032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Рисунок 59" descr="Описание: https://craftdream.ru/image/cache/cherniy-shevro-perepletniy-kozhzam-400x400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4261" y="5444605"/>
            <a:ext cx="1012049" cy="117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Рисунок 31" descr="Описание: https://voronezh.statexpro.ru/image/catalog/flizelin/flizelin-kleyevoy/5206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812" y="5500507"/>
            <a:ext cx="804996" cy="53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Рисунок 1380278281" descr="Описание: https://artfabricru.b-cdn.net/image/cache/data/catalog/fabric/_2019/09/furnitura/010159_2-800x800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4" t="12408" r="47791" b="50000"/>
          <a:stretch>
            <a:fillRect/>
          </a:stretch>
        </p:blipFill>
        <p:spPr bwMode="auto">
          <a:xfrm>
            <a:off x="4900265" y="6177078"/>
            <a:ext cx="432048" cy="4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20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mg1.ak.crunchyroll.com/i/spire1/8125ac04327e89dd7ebb8c2d9d1e41b31616768840_main.pn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t="13568" r="10089" b="13019"/>
          <a:stretch/>
        </p:blipFill>
        <p:spPr bwMode="auto">
          <a:xfrm>
            <a:off x="3323" y="0"/>
            <a:ext cx="92007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210026"/>
            <a:ext cx="3925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600" b="1" dirty="0" smtClean="0"/>
              <a:t>Описание модели </a:t>
            </a:r>
            <a:endParaRPr lang="ru-RU" sz="3600" dirty="0"/>
          </a:p>
        </p:txBody>
      </p:sp>
      <p:pic>
        <p:nvPicPr>
          <p:cNvPr id="6" name="Рисунок 5" descr="https://1.bp.blogspot.com/-XAtgsMPdBuI/YWei3WdGvwI/AAAAAAAAcr0/HGgSbUj8VOwR4UZXPxXOMUK3hsTs-CpuQCLcBGAsYHQ/s1433/Destiny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624"/>
            <a:ext cx="3888432" cy="67687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03698" y="856357"/>
            <a:ext cx="4320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Костюм, </a:t>
            </a:r>
            <a:r>
              <a:rPr lang="ru-RU" sz="1600" b="1" dirty="0"/>
              <a:t>состоящий из корсетного лифа, нижней короткой </a:t>
            </a:r>
            <a:r>
              <a:rPr lang="ru-RU" sz="1600" b="1" dirty="0" smtClean="0"/>
              <a:t>и </a:t>
            </a:r>
            <a:r>
              <a:rPr lang="ru-RU" sz="1600" b="1" dirty="0"/>
              <a:t>верхней длиной юбки, корсетного пояса, перчаток и съемного воротника.</a:t>
            </a:r>
          </a:p>
          <a:p>
            <a:pPr algn="ctr"/>
            <a:r>
              <a:rPr lang="ru-RU" sz="1600" b="1" dirty="0"/>
              <a:t>Корсетный лиф красного </a:t>
            </a:r>
            <a:r>
              <a:rPr lang="ru-RU" sz="1600" b="1" dirty="0" smtClean="0"/>
              <a:t>цвета, верхний </a:t>
            </a:r>
            <a:r>
              <a:rPr lang="ru-RU" sz="1600" b="1" dirty="0"/>
              <a:t>срез </a:t>
            </a:r>
            <a:r>
              <a:rPr lang="ru-RU" sz="1600" b="1" dirty="0" smtClean="0"/>
              <a:t>которого </a:t>
            </a:r>
            <a:r>
              <a:rPr lang="ru-RU" sz="1600" b="1" dirty="0"/>
              <a:t>обработан декоративной фигурной оборкой, черного цвета.  Лиф соединяется с нижней юбкой «</a:t>
            </a:r>
            <a:r>
              <a:rPr lang="ru-RU" sz="1600" b="1" dirty="0" err="1"/>
              <a:t>полусолнце</a:t>
            </a:r>
            <a:r>
              <a:rPr lang="ru-RU" sz="1600" b="1" dirty="0"/>
              <a:t>» красного цвета трапециевидной формы, </a:t>
            </a:r>
            <a:r>
              <a:rPr lang="ru-RU" sz="1600" b="1" dirty="0" smtClean="0"/>
              <a:t>низ </a:t>
            </a:r>
            <a:r>
              <a:rPr lang="ru-RU" sz="1600" b="1" dirty="0"/>
              <a:t>юбки обработан черной косой бейкой.</a:t>
            </a:r>
          </a:p>
          <a:p>
            <a:pPr algn="ctr"/>
            <a:r>
              <a:rPr lang="ru-RU" sz="1600" b="1" dirty="0"/>
              <a:t>Верхняя юбка «</a:t>
            </a:r>
            <a:r>
              <a:rPr lang="ru-RU" sz="1600" b="1" dirty="0" err="1"/>
              <a:t>солнцеклеш</a:t>
            </a:r>
            <a:r>
              <a:rPr lang="ru-RU" sz="1600" b="1" dirty="0"/>
              <a:t>» красного </a:t>
            </a:r>
            <a:r>
              <a:rPr lang="ru-RU" sz="1600" b="1" dirty="0" smtClean="0"/>
              <a:t>цвета. </a:t>
            </a:r>
          </a:p>
          <a:p>
            <a:pPr algn="ctr"/>
            <a:r>
              <a:rPr lang="ru-RU" sz="1600" b="1" dirty="0" smtClean="0"/>
              <a:t>Корсетный </a:t>
            </a:r>
            <a:r>
              <a:rPr lang="ru-RU" sz="1600" b="1" dirty="0"/>
              <a:t>пояс выполнен и дерматина черного цвета, </a:t>
            </a:r>
            <a:r>
              <a:rPr lang="ru-RU" sz="1600" b="1" dirty="0" smtClean="0"/>
              <a:t>спереди </a:t>
            </a:r>
            <a:r>
              <a:rPr lang="ru-RU" sz="1600" b="1" dirty="0"/>
              <a:t>по центру расположена декоративная шнуровка красного цвета.</a:t>
            </a:r>
          </a:p>
          <a:p>
            <a:pPr algn="ctr"/>
            <a:r>
              <a:rPr lang="ru-RU" sz="1600" b="1" dirty="0"/>
              <a:t>Съемный воротник красного </a:t>
            </a:r>
            <a:r>
              <a:rPr lang="ru-RU" sz="1600" b="1" dirty="0" smtClean="0"/>
              <a:t>цвета. Митенки </a:t>
            </a:r>
            <a:r>
              <a:rPr lang="ru-RU" sz="1600" b="1" dirty="0"/>
              <a:t>длинные женские перчатки выше </a:t>
            </a:r>
            <a:r>
              <a:rPr lang="ru-RU" sz="1600" b="1" dirty="0" smtClean="0"/>
              <a:t>локтя.   </a:t>
            </a:r>
            <a:r>
              <a:rPr lang="ru-RU" sz="1600" b="1" dirty="0"/>
              <a:t>Декоративным элементом костюма, является брошь в виде птицы и имитация золотого стебля розы, выполненный из </a:t>
            </a:r>
            <a:r>
              <a:rPr lang="ru-RU" sz="1600" b="1" dirty="0" err="1"/>
              <a:t>люрексной</a:t>
            </a:r>
            <a:r>
              <a:rPr lang="ru-RU" sz="1600" b="1" dirty="0"/>
              <a:t> тесьмы золотистого цвета, который располагается на правой руке и на голове в виде диадемы украшенной искусственной </a:t>
            </a:r>
            <a:r>
              <a:rPr lang="ru-RU" sz="1600" b="1" dirty="0" smtClean="0"/>
              <a:t>розой.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8497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924</Words>
  <Application>Microsoft Office PowerPoint</Application>
  <PresentationFormat>Экран (4:3)</PresentationFormat>
  <Paragraphs>137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2022-05-02T20:58:16Z</dcterms:created>
  <dcterms:modified xsi:type="dcterms:W3CDTF">2022-10-02T14:54:27Z</dcterms:modified>
</cp:coreProperties>
</file>