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404664"/>
            <a:ext cx="6822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Муниципальное бюджетное общеобразовательное  учреждение</a:t>
            </a:r>
            <a:endParaRPr lang="ru-RU" dirty="0"/>
          </a:p>
          <a:p>
            <a:pPr algn="ctr"/>
            <a:r>
              <a:rPr lang="ru-RU" b="1" dirty="0"/>
              <a:t>«Грушевская средняя общеобразовательная школа»</a:t>
            </a:r>
            <a:endParaRPr lang="ru-RU" dirty="0"/>
          </a:p>
          <a:p>
            <a:pPr algn="ctr"/>
            <a:r>
              <a:rPr lang="ru-RU" b="1" dirty="0"/>
              <a:t>городского округа Судак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348880"/>
            <a:ext cx="79746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Индивидуальный проект</a:t>
            </a:r>
          </a:p>
          <a:p>
            <a:pPr algn="ctr"/>
            <a:r>
              <a:rPr lang="ru-RU" sz="2400" b="1" dirty="0"/>
              <a:t> «Разработка и изготовление модели японского женского </a:t>
            </a:r>
          </a:p>
          <a:p>
            <a:pPr algn="ctr"/>
            <a:r>
              <a:rPr lang="ru-RU" sz="2400" b="1" dirty="0"/>
              <a:t>платья-кимоно в современном стиле»</a:t>
            </a:r>
          </a:p>
          <a:p>
            <a:pPr algn="ctr"/>
            <a:r>
              <a:rPr lang="ru-RU" sz="2400" dirty="0"/>
              <a:t>по технологии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4293096"/>
            <a:ext cx="40141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ученицы 10 класса</a:t>
            </a:r>
          </a:p>
          <a:p>
            <a:r>
              <a:rPr lang="ru-RU" sz="1600" b="1" dirty="0"/>
              <a:t>Елисеевой Елизаветы Ивановны</a:t>
            </a:r>
          </a:p>
          <a:p>
            <a:r>
              <a:rPr lang="ru-RU" sz="1600" dirty="0"/>
              <a:t> </a:t>
            </a:r>
          </a:p>
          <a:p>
            <a:r>
              <a:rPr lang="ru-RU" sz="1600" dirty="0"/>
              <a:t>Руководитель проекта: учитель технологии, </a:t>
            </a:r>
            <a:r>
              <a:rPr lang="ru-RU" sz="1600" b="1" dirty="0"/>
              <a:t>Ефремова Наталья Владимировна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97250" y="5877272"/>
            <a:ext cx="21828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с. </a:t>
            </a:r>
            <a:r>
              <a:rPr lang="ru-RU" sz="1200" b="1" dirty="0" err="1"/>
              <a:t>Грушевка</a:t>
            </a:r>
            <a:r>
              <a:rPr lang="ru-RU" sz="1200" b="1" dirty="0"/>
              <a:t>, г. Судак</a:t>
            </a:r>
          </a:p>
          <a:p>
            <a:pPr algn="ctr"/>
            <a:r>
              <a:rPr lang="ru-RU" sz="1200" b="1" dirty="0"/>
              <a:t>2022 год </a:t>
            </a:r>
          </a:p>
        </p:txBody>
      </p:sp>
    </p:spTree>
    <p:extLst>
      <p:ext uri="{BB962C8B-B14F-4D97-AF65-F5344CB8AC3E}">
        <p14:creationId xmlns:p14="http://schemas.microsoft.com/office/powerpoint/2010/main" val="190898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0895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72381" y="332656"/>
            <a:ext cx="7344816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Материалы, инструменты, оборудование и приспособления для изготовления платья-кимоно женского в современном стиле 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459617"/>
              </p:ext>
            </p:extLst>
          </p:nvPr>
        </p:nvGraphicFramePr>
        <p:xfrm>
          <a:off x="457200" y="1340767"/>
          <a:ext cx="8229599" cy="5236582"/>
        </p:xfrm>
        <a:graphic>
          <a:graphicData uri="http://schemas.openxmlformats.org/drawingml/2006/table">
            <a:tbl>
              <a:tblPr firstRow="1" firstCol="1" bandRow="1">
                <a:tableStyleId>{284E427A-3D55-4303-BF80-6455036E1DE7}</a:tableStyleId>
              </a:tblPr>
              <a:tblGrid>
                <a:gridCol w="1418338"/>
                <a:gridCol w="1432862"/>
                <a:gridCol w="1351303"/>
                <a:gridCol w="1351303"/>
                <a:gridCol w="2675793"/>
              </a:tblGrid>
              <a:tr h="561558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Основные материалы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Прикладные материалы, фурнитура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Зарисовка модели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</a:tr>
              <a:tr h="329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Образец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Название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Образец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Название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  <a:tc rowSpan="5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      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</a:tr>
              <a:tr h="221735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Ткань «Габардин»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Нитки </a:t>
                      </a:r>
                      <a:r>
                        <a:rPr lang="ru-RU" sz="1400" dirty="0" err="1">
                          <a:effectLst/>
                        </a:rPr>
                        <a:t>люрексные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Нитки лавсановые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 40  (черные)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68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Флизелин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38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Пуговица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15мм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417" marR="60417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4" name="Рисунок 51" descr="Описание: https://abelitgroup.com/image/cache/catalog/products/tkan/gabardin/gabardin_chernyj-1000x5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6607" y="2764533"/>
            <a:ext cx="2179146" cy="122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Рисунок 58" descr="Описание: https://tri-petelki.ru/wp-content/uploads/2021/03/FB4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6" r="20042"/>
          <a:stretch>
            <a:fillRect/>
          </a:stretch>
        </p:blipFill>
        <p:spPr bwMode="auto">
          <a:xfrm>
            <a:off x="3367787" y="2591192"/>
            <a:ext cx="1233911" cy="1273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Рисунок 2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5" t="10309" r="26804" b="13919"/>
          <a:stretch>
            <a:fillRect/>
          </a:stretch>
        </p:blipFill>
        <p:spPr bwMode="auto">
          <a:xfrm rot="5400000">
            <a:off x="3699966" y="4462859"/>
            <a:ext cx="617537" cy="85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Рисунок 57" descr="Описание: https://cdn1.ozone.ru/s3/multimedia-7/603877942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0636" y="4581128"/>
            <a:ext cx="1287624" cy="174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Рисунок 26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4" t="28995" r="48502" b="33333"/>
          <a:stretch>
            <a:fillRect/>
          </a:stretch>
        </p:blipFill>
        <p:spPr bwMode="auto">
          <a:xfrm>
            <a:off x="3707904" y="5445224"/>
            <a:ext cx="601663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Рисунок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054" y="6019528"/>
            <a:ext cx="130175" cy="13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704" y="2030848"/>
            <a:ext cx="1986031" cy="4116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961" y="4581128"/>
            <a:ext cx="985548" cy="1542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0895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E:\компасы\Чертеж2.jpg"/>
          <p:cNvPicPr/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4" t="10183" r="13479" b="8894"/>
          <a:stretch/>
        </p:blipFill>
        <p:spPr bwMode="auto">
          <a:xfrm rot="5400000">
            <a:off x="1647206" y="461838"/>
            <a:ext cx="2090522" cy="35900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404664"/>
            <a:ext cx="5465535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b="1" dirty="0" smtClean="0"/>
              <a:t>Чертёж </a:t>
            </a:r>
            <a:r>
              <a:rPr lang="ru-RU" sz="2800" b="1" dirty="0"/>
              <a:t>платья кимоно женского</a:t>
            </a:r>
            <a:endParaRPr lang="ru-RU" sz="2800" dirty="0"/>
          </a:p>
        </p:txBody>
      </p:sp>
      <p:pic>
        <p:nvPicPr>
          <p:cNvPr id="7" name="Рисунок 6" descr="E:\компасы\Чертеж1.png"/>
          <p:cNvPicPr/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4" t="3092" r="12965" b="8166"/>
          <a:stretch/>
        </p:blipFill>
        <p:spPr bwMode="auto">
          <a:xfrm rot="5400000">
            <a:off x="1635729" y="3138630"/>
            <a:ext cx="2088233" cy="36838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E:\компасы\Чертеж.png"/>
          <p:cNvPicPr/>
          <p:nvPr/>
        </p:nvPicPr>
        <p:blipFill rotWithShape="1"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0" t="12366" r="14891" b="12075"/>
          <a:stretch/>
        </p:blipFill>
        <p:spPr bwMode="auto">
          <a:xfrm>
            <a:off x="5220072" y="1317696"/>
            <a:ext cx="3099048" cy="47069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485459" y="6024688"/>
            <a:ext cx="2833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Чертёж конструкции юбки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Чертёж конструкции лифа (кимоно рубашечного покроя), полочка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46416" y="328727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Чертёж конструкции лифа (кимоно рубашечного покроя), спинка</a:t>
            </a:r>
          </a:p>
        </p:txBody>
      </p:sp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0895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5376" y="188640"/>
            <a:ext cx="7848872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Технологическая последовательность изготовления кимоно женского в современном стиле</a:t>
            </a:r>
            <a:endParaRPr lang="ru-RU" sz="24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8" r="23441" b="1613"/>
          <a:stretch/>
        </p:blipFill>
        <p:spPr bwMode="auto">
          <a:xfrm>
            <a:off x="3674497" y="1640498"/>
            <a:ext cx="1740584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2464" y="1665674"/>
            <a:ext cx="2520280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1. Обработка горловины спинки лифа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611600" y="3435856"/>
            <a:ext cx="2520280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3. Обработка плечевых швов лифа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602464" y="2564904"/>
            <a:ext cx="2520280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2. Обработка горловины полочки лифа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576208" y="4339843"/>
            <a:ext cx="2520280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4. Обработка боковых швов лифа</a:t>
            </a:r>
            <a:endParaRPr lang="ru-RU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611600" y="5282277"/>
            <a:ext cx="2520280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5. Обработка рукавов</a:t>
            </a:r>
            <a:endParaRPr 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801400" y="1156102"/>
            <a:ext cx="763284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Перед соединением деталей выполняется вышивка на спинке и рукавам  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11600" y="5949280"/>
            <a:ext cx="2520280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6. Соединение рукавов с лифом</a:t>
            </a:r>
            <a:endParaRPr lang="ru-RU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5913968" y="1772816"/>
            <a:ext cx="2520280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7. Обработка вытачек юбки </a:t>
            </a:r>
            <a:endParaRPr lang="ru-RU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5895704" y="2708919"/>
            <a:ext cx="2520280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8. Обработка боковых швов юбки </a:t>
            </a:r>
            <a:endParaRPr lang="ru-RU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5913968" y="3534152"/>
            <a:ext cx="2520280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8. Соединение лифа и юбки </a:t>
            </a:r>
            <a:endParaRPr lang="ru-RU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5927712" y="4339843"/>
            <a:ext cx="2520280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9. Обработка низа изделия</a:t>
            </a:r>
            <a:endParaRPr lang="ru-RU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5927712" y="4866779"/>
            <a:ext cx="2520280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10. Обметывание петли и пришивание пуговицы</a:t>
            </a:r>
            <a:endParaRPr lang="ru-RU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5910600" y="5805264"/>
            <a:ext cx="2520280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11. Окончательная обработка изделия, ВТО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1268760"/>
            <a:ext cx="66967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 smtClean="0"/>
              <a:t>При </a:t>
            </a:r>
            <a:r>
              <a:rPr lang="ru-RU" sz="2400" b="1" dirty="0"/>
              <a:t>изготовлении платья кимоно в современном стиле я  использовала материалы, не выделяющие при эксплуатации вредных веществ.  Во время работы над изделием соблюдала правила техники безопасности и регулярно производила влажную уборку рабочего места. Материалы, из которых изготовлена модель платья, не наносят вреда здоровью и окружающей среде.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431086"/>
            <a:ext cx="5961055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b="1" dirty="0"/>
              <a:t>Экологическое обоснование проекта</a:t>
            </a:r>
            <a:endParaRPr lang="ru-RU" sz="2800" dirty="0"/>
          </a:p>
        </p:txBody>
      </p:sp>
      <p:pic>
        <p:nvPicPr>
          <p:cNvPr id="4098" name="Picture 2" descr="https://i.pinimg.com/originals/2e/1b/a1/2e1ba1b6cc5d05a5ef0ccbf23b03669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7"/>
          <a:stretch/>
        </p:blipFill>
        <p:spPr bwMode="auto">
          <a:xfrm>
            <a:off x="2858640" y="4603598"/>
            <a:ext cx="3513560" cy="2255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0895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308908"/>
            <a:ext cx="6957802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b="1" dirty="0"/>
              <a:t>Экономическое обоснование проекта</a:t>
            </a:r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659766"/>
              </p:ext>
            </p:extLst>
          </p:nvPr>
        </p:nvGraphicFramePr>
        <p:xfrm>
          <a:off x="467544" y="1443616"/>
          <a:ext cx="8064895" cy="321593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479302"/>
                <a:gridCol w="2270306"/>
                <a:gridCol w="2030129"/>
                <a:gridCol w="1285158"/>
              </a:tblGrid>
              <a:tr h="876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Название материала, прикладного материала, фурнитуры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Количество материала, прикладного материала, фурнитуры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Стоимость за единицу, погонный метр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(руб.)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Общая стоимость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(руб.)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1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1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Ткань «Габардин»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 метра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250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500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1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Флизелин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 см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1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Нитки лавсановые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 бобины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140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1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Пуговицы черного цвета  Ø 15 мм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 шт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1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Люрексная нить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 бобина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400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400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149">
                <a:tc gridSpan="3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Итого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rgbClr val="FF0000"/>
                          </a:solidFill>
                          <a:effectLst/>
                        </a:rPr>
                        <a:t>1094</a:t>
                      </a:r>
                      <a:endParaRPr lang="ru-RU" sz="1600" b="1" u="sng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39552" y="4869160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Изготовленная модель единственная в своем роде. Экономия составляет ориентировочно от 1000 рублей до 1500  рублей. Экономическое преимущество очевидно.</a:t>
            </a:r>
          </a:p>
        </p:txBody>
      </p:sp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0895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 со стрелкой вниз 3"/>
          <p:cNvSpPr/>
          <p:nvPr/>
        </p:nvSpPr>
        <p:spPr>
          <a:xfrm>
            <a:off x="2627783" y="188640"/>
            <a:ext cx="4114781" cy="801529"/>
          </a:xfrm>
          <a:prstGeom prst="downArrow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base"/>
            <a:r>
              <a:rPr lang="ru-RU" sz="2800" b="1" dirty="0" smtClean="0"/>
              <a:t>Анализ готового </a:t>
            </a:r>
            <a:r>
              <a:rPr lang="ru-RU" sz="2800" b="1" dirty="0"/>
              <a:t>изделия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124744"/>
            <a:ext cx="8568952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Модель </a:t>
            </a:r>
            <a:r>
              <a:rPr lang="ru-RU" sz="1600" b="1" dirty="0"/>
              <a:t>платья кимоно женского выполнено из доступных материалов, соответствующим экологическим требованиям;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ru-RU" sz="1600" b="1" dirty="0" smtClean="0"/>
              <a:t>Ученики </a:t>
            </a:r>
            <a:r>
              <a:rPr lang="ru-RU" sz="1600" b="1" dirty="0"/>
              <a:t>старших классов, обладающие знаниями, умениями по технологии без труда справятся с изготовлением данной модели;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ru-RU" sz="1600" b="1" dirty="0" smtClean="0"/>
              <a:t>Платье </a:t>
            </a:r>
            <a:r>
              <a:rPr lang="ru-RU" sz="1600" b="1" dirty="0"/>
              <a:t>черного цвета с золотой вышивкой подобрано гармонично;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Изделие </a:t>
            </a:r>
            <a:r>
              <a:rPr lang="ru-RU" sz="1600" b="1" dirty="0"/>
              <a:t>выполнено аккуратно, в соответствии с технологией;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Оригинальность </a:t>
            </a:r>
            <a:r>
              <a:rPr lang="ru-RU" sz="1600" b="1" dirty="0"/>
              <a:t>изделия вызывает положительные эмоции и желание к творчеству.</a:t>
            </a: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2627783" y="3028235"/>
            <a:ext cx="3857403" cy="801529"/>
          </a:xfrm>
          <a:prstGeom prst="downArrow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b="1" dirty="0" err="1"/>
              <a:t>Межпредметные</a:t>
            </a:r>
            <a:r>
              <a:rPr lang="ru-RU" sz="2800" b="1" dirty="0"/>
              <a:t> связи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78405" y="3876842"/>
            <a:ext cx="4203213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– </a:t>
            </a:r>
            <a:r>
              <a:rPr lang="ru-RU" dirty="0" smtClean="0"/>
              <a:t>история;</a:t>
            </a:r>
          </a:p>
          <a:p>
            <a:r>
              <a:rPr lang="ru-RU" dirty="0" smtClean="0"/>
              <a:t>– </a:t>
            </a:r>
            <a:r>
              <a:rPr lang="ru-RU" dirty="0"/>
              <a:t>технология швейных </a:t>
            </a:r>
            <a:r>
              <a:rPr lang="ru-RU" dirty="0" smtClean="0"/>
              <a:t>изделий;</a:t>
            </a:r>
          </a:p>
          <a:p>
            <a:r>
              <a:rPr lang="ru-RU" dirty="0" smtClean="0"/>
              <a:t>– </a:t>
            </a:r>
            <a:r>
              <a:rPr lang="ru-RU" dirty="0"/>
              <a:t>изобразительное </a:t>
            </a:r>
            <a:r>
              <a:rPr lang="ru-RU" dirty="0" smtClean="0"/>
              <a:t>искусство;</a:t>
            </a:r>
          </a:p>
          <a:p>
            <a:r>
              <a:rPr lang="ru-RU" dirty="0" smtClean="0"/>
              <a:t>– черчение;</a:t>
            </a:r>
          </a:p>
          <a:p>
            <a:r>
              <a:rPr lang="ru-RU" dirty="0" smtClean="0"/>
              <a:t>– </a:t>
            </a:r>
            <a:r>
              <a:rPr lang="ru-RU" dirty="0"/>
              <a:t>математика, </a:t>
            </a:r>
            <a:r>
              <a:rPr lang="ru-RU" dirty="0" smtClean="0"/>
              <a:t>экономика;</a:t>
            </a:r>
            <a:endParaRPr lang="ru-RU" dirty="0"/>
          </a:p>
          <a:p>
            <a:r>
              <a:rPr lang="ru-RU" dirty="0"/>
              <a:t>– </a:t>
            </a:r>
            <a:r>
              <a:rPr lang="ru-RU" dirty="0" smtClean="0"/>
              <a:t>маркетинг;</a:t>
            </a:r>
            <a:endParaRPr lang="ru-RU" dirty="0"/>
          </a:p>
          <a:p>
            <a:r>
              <a:rPr lang="ru-RU" dirty="0"/>
              <a:t>–  </a:t>
            </a:r>
            <a:r>
              <a:rPr lang="ru-RU" dirty="0" smtClean="0"/>
              <a:t>ОБЖ;</a:t>
            </a:r>
          </a:p>
          <a:p>
            <a:r>
              <a:rPr lang="ru-RU" dirty="0" smtClean="0"/>
              <a:t>– информатика.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0895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989" y="2780928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 !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466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-26296"/>
            <a:ext cx="91610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692696"/>
            <a:ext cx="4392488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Этапы проекта 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245753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dirty="0"/>
              <a:t>ТЕОРЕТИЧЕСКАЯ ЧАСТЬ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2260888"/>
            <a:ext cx="2772169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dirty="0"/>
              <a:t>ТЕХНОЛОГИЧЕСКАЯ ЧАСТЬ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4245376"/>
            <a:ext cx="3636445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dirty="0"/>
              <a:t>ЭКОЛОГО-ЭКОНОМИЧЕСКАЯ ЧАСТЬ</a:t>
            </a:r>
          </a:p>
        </p:txBody>
      </p:sp>
      <p:cxnSp>
        <p:nvCxnSpPr>
          <p:cNvPr id="9" name="Прямая со стрелкой 8"/>
          <p:cNvCxnSpPr>
            <a:endCxn id="6" idx="0"/>
          </p:cNvCxnSpPr>
          <p:nvPr/>
        </p:nvCxnSpPr>
        <p:spPr>
          <a:xfrm>
            <a:off x="4824028" y="1462137"/>
            <a:ext cx="2070161" cy="7987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128358" y="1462137"/>
            <a:ext cx="2695670" cy="7987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779033" y="1477133"/>
            <a:ext cx="44995" cy="27682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078" y="2668926"/>
            <a:ext cx="2104762" cy="15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345" y="2683371"/>
            <a:ext cx="2473045" cy="150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https://images.tuckdb.org/postcards/images/000/114/770/original/2011_08_10_15_39_0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48" b="6729"/>
          <a:stretch/>
        </p:blipFill>
        <p:spPr bwMode="auto">
          <a:xfrm>
            <a:off x="3648841" y="4614708"/>
            <a:ext cx="1863414" cy="214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124584" cy="6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9912" y="332656"/>
            <a:ext cx="5040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Япония – страна с древнейшей культурой. Японский национальный костюм, отражает особенности материальной и культурной жизни народа, в том числе и национальный характер. Японка в кимоно воплощает эталон сдержанной грации, мягкой женственности и скромности.</a:t>
            </a: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512152" y="4221088"/>
            <a:ext cx="8280920" cy="2331184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i="1" u="sng" dirty="0"/>
              <a:t>Актуальность</a:t>
            </a:r>
          </a:p>
          <a:p>
            <a:pPr algn="ctr"/>
            <a:r>
              <a:rPr lang="ru-RU" i="1" dirty="0" smtClean="0"/>
              <a:t>Японское </a:t>
            </a:r>
            <a:r>
              <a:rPr lang="ru-RU" i="1" dirty="0"/>
              <a:t>кимоно давно покоряет сердца дизайнеров, стилистов и отъявленных модниц во всем мире. Модные коллекции то и дело пестрят элегантными вариациями кимоно: кимоно-</a:t>
            </a:r>
            <a:r>
              <a:rPr lang="ru-RU" i="1" dirty="0" err="1"/>
              <a:t>тренч</a:t>
            </a:r>
            <a:r>
              <a:rPr lang="ru-RU" i="1" dirty="0"/>
              <a:t>, кимоно-пальто, кимоно-туника... Мне нравиться стильно и необычно одеваться, поэтому я решила создать свою собственную необычную часть гардероба – кимоно. </a:t>
            </a: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46837"/>
            <a:ext cx="3077089" cy="2030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48683"/>
            <a:ext cx="2763206" cy="2072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848" y="260648"/>
            <a:ext cx="5688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Целью </a:t>
            </a:r>
            <a:r>
              <a:rPr lang="ru-RU" dirty="0"/>
              <a:t>данной работы является разработка и изготовление модели японского национального женского костюма кимоно в современном стиле. 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2377504" y="2050970"/>
            <a:ext cx="792088" cy="4154984"/>
          </a:xfrm>
          <a:prstGeom prst="homePlate">
            <a:avLst>
              <a:gd name="adj" fmla="val 55772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400" b="1" dirty="0" smtClean="0"/>
              <a:t>З</a:t>
            </a:r>
          </a:p>
          <a:p>
            <a:r>
              <a:rPr lang="ru-RU" sz="4400" b="1" dirty="0" smtClean="0"/>
              <a:t>А</a:t>
            </a:r>
          </a:p>
          <a:p>
            <a:r>
              <a:rPr lang="ru-RU" sz="4400" b="1" dirty="0" smtClean="0"/>
              <a:t>Д</a:t>
            </a:r>
          </a:p>
          <a:p>
            <a:r>
              <a:rPr lang="ru-RU" sz="4400" b="1" dirty="0" smtClean="0"/>
              <a:t>А</a:t>
            </a:r>
          </a:p>
          <a:p>
            <a:r>
              <a:rPr lang="ru-RU" sz="4400" b="1" dirty="0" smtClean="0"/>
              <a:t>Ч</a:t>
            </a:r>
          </a:p>
          <a:p>
            <a:r>
              <a:rPr lang="ru-RU" sz="4400" b="1" dirty="0" smtClean="0"/>
              <a:t>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03336" y="1506614"/>
            <a:ext cx="4572000" cy="10215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b="1" dirty="0" smtClean="0"/>
              <a:t>Провести </a:t>
            </a:r>
            <a:r>
              <a:rPr lang="ru-RU" b="1" dirty="0"/>
              <a:t>анализ художественно-композиционного построения женского японского национального костюма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71068" y="2924944"/>
            <a:ext cx="4572000" cy="7150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b="1" dirty="0" smtClean="0"/>
              <a:t>Разработать </a:t>
            </a:r>
            <a:r>
              <a:rPr lang="ru-RU" b="1" dirty="0"/>
              <a:t>эскизы, выбрать лучший вариант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71068" y="4051523"/>
            <a:ext cx="4013247" cy="4086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Выполнить </a:t>
            </a:r>
            <a:r>
              <a:rPr lang="ru-RU" b="1" dirty="0"/>
              <a:t>описание модели кимоно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86768" y="4797152"/>
            <a:ext cx="4656300" cy="10215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 Подобрать </a:t>
            </a:r>
            <a:r>
              <a:rPr lang="ru-RU" b="1" dirty="0"/>
              <a:t>все необходимые материалы, инструменты, оборудование и приспособления для изготовления кимоно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86768" y="6021288"/>
            <a:ext cx="2146268" cy="4086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Изготовить </a:t>
            </a:r>
            <a:r>
              <a:rPr lang="ru-RU" b="1" dirty="0"/>
              <a:t>кимоно</a:t>
            </a:r>
            <a:endParaRPr lang="ru-RU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6" r="17794"/>
          <a:stretch/>
        </p:blipFill>
        <p:spPr bwMode="auto">
          <a:xfrm>
            <a:off x="160127" y="2141090"/>
            <a:ext cx="2185417" cy="3974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404664"/>
            <a:ext cx="6558334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b="1" dirty="0"/>
              <a:t>Женский национальный костюм Японии</a:t>
            </a:r>
            <a:endParaRPr lang="ru-RU" sz="2800" dirty="0"/>
          </a:p>
        </p:txBody>
      </p:sp>
      <p:pic>
        <p:nvPicPr>
          <p:cNvPr id="6" name="Рисунок 5" descr="https://i.pinimg.com/736x/e4/d4/fc/e4d4fc30ad491e6a5a96beb515ea56b3--traditional-kimono-japanese-geisha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0" b="6292"/>
          <a:stretch/>
        </p:blipFill>
        <p:spPr bwMode="auto">
          <a:xfrm>
            <a:off x="3275856" y="1484784"/>
            <a:ext cx="2592288" cy="4536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pm1.narvii.com/7941/95684c38ea0fe4dbe38ac8efd025594d85498463r1-800-529v2_hq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5" r="28846"/>
          <a:stretch/>
        </p:blipFill>
        <p:spPr bwMode="auto">
          <a:xfrm>
            <a:off x="611560" y="1983128"/>
            <a:ext cx="1872208" cy="20234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i.ytimg.com/vi/5omnwRcGZEE/maxresdefault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65"/>
          <a:stretch/>
        </p:blipFill>
        <p:spPr bwMode="auto">
          <a:xfrm>
            <a:off x="395536" y="4437112"/>
            <a:ext cx="2376264" cy="18356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upload.wikimedia.org/wikipedia/commons/f/f9/Japanese_sumo_geta%2C_mid_20th_century_-_Bata_Shoe_Museum_-_DSC0027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700808"/>
            <a:ext cx="2232248" cy="1911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 rotWithShape="1">
          <a:blip r:embed="rId7"/>
          <a:srcRect l="27564" t="19601" r="41795" b="27293"/>
          <a:stretch/>
        </p:blipFill>
        <p:spPr bwMode="auto">
          <a:xfrm>
            <a:off x="6516216" y="4145182"/>
            <a:ext cx="2232248" cy="21172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31166" y="6019502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кимоно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70184" y="4004817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оби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28744" y="6272763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обиджиме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271663" y="3612068"/>
            <a:ext cx="577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гета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306483" y="6259629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таби</a:t>
            </a:r>
          </a:p>
        </p:txBody>
      </p:sp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332656"/>
            <a:ext cx="7344816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/>
              <a:t>Характерные особенности формообразования и конструкторско-технологических решений женской японской национальной одежды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61832" y="1340768"/>
            <a:ext cx="2714624" cy="48013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В основе конструкции японского костюма лежит прямоугольник.</a:t>
            </a:r>
            <a:endParaRPr lang="ru-RU" b="1" dirty="0" smtClean="0"/>
          </a:p>
          <a:p>
            <a:pPr algn="ctr"/>
            <a:r>
              <a:rPr lang="ru-RU" b="1" dirty="0" smtClean="0"/>
              <a:t>Всё </a:t>
            </a:r>
            <a:r>
              <a:rPr lang="ru-RU" b="1" dirty="0"/>
              <a:t>женское кимоно делают одного размера. Ну а уже потом сами владелицы подгоняют одежду под свою фигуру, подворачивая её так, как им удобно. Японский костюм шьётся из одного куска </a:t>
            </a:r>
            <a:r>
              <a:rPr lang="ru-RU" b="1" dirty="0" smtClean="0"/>
              <a:t>ткани.</a:t>
            </a:r>
          </a:p>
          <a:p>
            <a:pPr algn="ctr"/>
            <a:r>
              <a:rPr lang="ru-RU" b="1" dirty="0"/>
              <a:t>Рукава на кимоно для незамужней девушки намного длиннее, а для,  замужней японки короче</a:t>
            </a:r>
          </a:p>
        </p:txBody>
      </p:sp>
      <p:pic>
        <p:nvPicPr>
          <p:cNvPr id="7" name="Рисунок 6" descr="https://i.pinimg.com/originals/69/3a/45/693a45780bc7a001392e3a9272bb74f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3"/>
            <a:ext cx="4968552" cy="540059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3897052"/>
            <a:ext cx="864096" cy="4680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157192"/>
            <a:ext cx="576064" cy="144015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-23944" y="-17067"/>
            <a:ext cx="91679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404664"/>
            <a:ext cx="4572000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2400" b="1" dirty="0"/>
              <a:t>Особенности японского стиля в  современном дизайне одежды </a:t>
            </a:r>
            <a:endParaRPr lang="ru-RU" sz="2400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1" t="9714" r="28109"/>
          <a:stretch/>
        </p:blipFill>
        <p:spPr bwMode="auto">
          <a:xfrm>
            <a:off x="2339752" y="1701574"/>
            <a:ext cx="1584176" cy="21594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1574"/>
            <a:ext cx="1530643" cy="2159474"/>
          </a:xfrm>
          <a:prstGeom prst="rect">
            <a:avLst/>
          </a:prstGeom>
          <a:noFill/>
        </p:spPr>
      </p:pic>
      <p:sp>
        <p:nvSpPr>
          <p:cNvPr id="5" name="Выноска со стрелкой влево 4"/>
          <p:cNvSpPr/>
          <p:nvPr/>
        </p:nvSpPr>
        <p:spPr>
          <a:xfrm>
            <a:off x="5796136" y="2276888"/>
            <a:ext cx="3207650" cy="646331"/>
          </a:xfrm>
          <a:prstGeom prst="left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Коллекция </a:t>
            </a:r>
            <a:r>
              <a:rPr lang="ru-RU" dirty="0"/>
              <a:t>Ланы </a:t>
            </a:r>
            <a:r>
              <a:rPr lang="ru-RU" dirty="0" err="1"/>
              <a:t>Мацумото</a:t>
            </a:r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81666"/>
            <a:ext cx="1463040" cy="2193290"/>
          </a:xfrm>
          <a:prstGeom prst="rect">
            <a:avLst/>
          </a:prstGeom>
          <a:noFill/>
        </p:spPr>
      </p:pic>
      <p:pic>
        <p:nvPicPr>
          <p:cNvPr id="11" name="Рисунок 10" descr="https://cdn1.img.sputnik-georgia.com/images/24697/72/246977256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0" t="1734" r="30920"/>
          <a:stretch/>
        </p:blipFill>
        <p:spPr bwMode="auto">
          <a:xfrm>
            <a:off x="5076056" y="4264490"/>
            <a:ext cx="1609138" cy="23156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309066"/>
            <a:ext cx="1633360" cy="2304256"/>
          </a:xfrm>
          <a:prstGeom prst="rect">
            <a:avLst/>
          </a:prstGeom>
          <a:noFill/>
        </p:spPr>
      </p:pic>
      <p:pic>
        <p:nvPicPr>
          <p:cNvPr id="10242" name="Picture 2" descr="https://officiel-online.com/images/news/aeac4/ff1de/53364839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5" t="27166" r="53847" b="8040"/>
          <a:stretch/>
        </p:blipFill>
        <p:spPr bwMode="auto">
          <a:xfrm>
            <a:off x="4190296" y="1701574"/>
            <a:ext cx="1447467" cy="215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Выноска со стрелкой вправо 8"/>
          <p:cNvSpPr/>
          <p:nvPr/>
        </p:nvSpPr>
        <p:spPr>
          <a:xfrm>
            <a:off x="179512" y="4921111"/>
            <a:ext cx="2952328" cy="914400"/>
          </a:xfrm>
          <a:prstGeom prst="right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Коллекция </a:t>
            </a:r>
            <a:r>
              <a:rPr lang="ru-RU" dirty="0" err="1"/>
              <a:t>Пьерпаоло</a:t>
            </a:r>
            <a:r>
              <a:rPr lang="ru-RU" dirty="0"/>
              <a:t> </a:t>
            </a:r>
            <a:r>
              <a:rPr lang="ru-RU" dirty="0" err="1"/>
              <a:t>Пиччоли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0373" y="260648"/>
            <a:ext cx="7488832" cy="95410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Разработка моделей японского женского кимоно в современном стиле </a:t>
            </a:r>
            <a:endParaRPr lang="ru-RU" sz="28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1952892" cy="25360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900" y="4092873"/>
            <a:ext cx="1368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Модель №1</a:t>
            </a:r>
          </a:p>
        </p:txBody>
      </p:sp>
      <p:pic>
        <p:nvPicPr>
          <p:cNvPr id="6" name="Рисунок 5" descr="https://sun9-3.userapi.com/s/v1/if2/UaFWf2_UiqUv0bQ2odZU0ZdQ0jF0j8dIp9COuaoMxRVEOEoXRdspqykmY7_EaVJ_3QvVsLZEfrbrc645vr4IV2VV.jpg?size=1200x1600&amp;quality=96&amp;type=album"/>
          <p:cNvPicPr/>
          <p:nvPr/>
        </p:nvPicPr>
        <p:blipFill rotWithShape="1"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Strokes/>
                    </a14:imgEffect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63" t="15967" r="14993" b="17756"/>
          <a:stretch/>
        </p:blipFill>
        <p:spPr bwMode="auto">
          <a:xfrm>
            <a:off x="2123728" y="3212976"/>
            <a:ext cx="1872208" cy="2627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75766" y="5840928"/>
            <a:ext cx="1368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Модель №2</a:t>
            </a:r>
          </a:p>
        </p:txBody>
      </p:sp>
      <p:pic>
        <p:nvPicPr>
          <p:cNvPr id="8" name="Рисунок 7" descr="https://sun9-59.userapi.com/s/v1/if2/UipFThQS40-bnGV44E0GFFl7mSf1kHSHvs04soX6ulRyiKd4Y54qhNrdamav53Rh32iGK7OHiHujarrhoqh37RHR.jpg?size=1200x1600&amp;quality=96&amp;type=album"/>
          <p:cNvPicPr/>
          <p:nvPr/>
        </p:nvPicPr>
        <p:blipFill rotWithShape="1"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aintStrokes/>
                    </a14:imgEffect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16" t="16971" r="12182" b="22236"/>
          <a:stretch/>
        </p:blipFill>
        <p:spPr bwMode="auto">
          <a:xfrm>
            <a:off x="3599892" y="1538297"/>
            <a:ext cx="1944216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74216" y="3994134"/>
            <a:ext cx="1368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Модель №3</a:t>
            </a:r>
          </a:p>
        </p:txBody>
      </p:sp>
      <p:pic>
        <p:nvPicPr>
          <p:cNvPr id="10" name="Рисунок 9" descr="https://sun9-18.userapi.com/s/v1/if2/1ceInEjW__I2C2yG3m1w1wvLJtnelWS60-rslavyy50RkTMp7mUzzrXQ7tdOEx8qapshV5dfUGNKKaVAaYZOCvJZ.jpg?size=1200x1600&amp;quality=96&amp;type=album"/>
          <p:cNvPicPr/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aintStrokes/>
                    </a14:imgEffect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11" t="16770" r="17403" b="21875"/>
          <a:stretch/>
        </p:blipFill>
        <p:spPr bwMode="auto">
          <a:xfrm>
            <a:off x="5368603" y="3408624"/>
            <a:ext cx="1872208" cy="2487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620641" y="5895974"/>
            <a:ext cx="1368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Модель №4</a:t>
            </a:r>
          </a:p>
        </p:txBody>
      </p:sp>
      <p:pic>
        <p:nvPicPr>
          <p:cNvPr id="12" name="Рисунок 11" descr="https://sun9-84.userapi.com/s/v1/if2/yrwCUD1TWYOzSUH8Kmq1GuHEH_IVIDIOftgvHK-M5AC8Srhzxe-H0yaXdH0ySEJKmD8iLGIpkeOa03iXHfFLWxKG.jpg?size=1200x1600&amp;quality=96&amp;type=album"/>
          <p:cNvPicPr/>
          <p:nvPr/>
        </p:nvPicPr>
        <p:blipFill rotWithShape="1">
          <a:blip r:embed="rId11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PaintStrokes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00" t="18778" r="17805" b="27196"/>
          <a:stretch/>
        </p:blipFill>
        <p:spPr bwMode="auto">
          <a:xfrm>
            <a:off x="7164288" y="1652238"/>
            <a:ext cx="1728192" cy="23418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402828" y="3994134"/>
            <a:ext cx="1251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Модель №</a:t>
            </a:r>
          </a:p>
        </p:txBody>
      </p:sp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466556_18-p-fon-dlya-prezentatsii-v-yaponskom-stil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t="226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719698"/>
            <a:ext cx="8352928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/>
              <a:t>Описание модели кимоно женского в современном стиле</a:t>
            </a:r>
            <a:endParaRPr lang="ru-RU" sz="2000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987824" y="159276"/>
            <a:ext cx="3528392" cy="490776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ТЕХНОЛОГИЧЕСКАЯ ЧАСТЬ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1196752"/>
            <a:ext cx="446449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Платье-кимоно рубашечного покроя, отрезное по линии талии с запахом, застежка на две петли пуговицы, расположенные по бокам на линии талии. Лиф полуприлегающего силуэта, горловина обработана подкроенной обтачкой и имеет форму «мыса». Рукав цельнокроеный, нижняя часть рукава притачная, расширенный к низу. Юбка прилегающего силуэта, формообразование достигнуто путем </a:t>
            </a:r>
            <a:r>
              <a:rPr lang="ru-RU" sz="1600" b="1" dirty="0" err="1"/>
              <a:t>талиевых</a:t>
            </a:r>
            <a:r>
              <a:rPr lang="ru-RU" sz="1600" b="1" dirty="0"/>
              <a:t> вытачек. Низ платья оформлен фигурной линией. Платье выполнено из ткани габардин.  Низ рукавов и низ изделия обработан швом в подгибку с обметанным срезом. Отделкой изделия служит вышивка стежком «иголка вперед»,  </a:t>
            </a:r>
            <a:r>
              <a:rPr lang="ru-RU" sz="1600" b="1" dirty="0" err="1"/>
              <a:t>люрексными</a:t>
            </a:r>
            <a:r>
              <a:rPr lang="ru-RU" sz="1600" b="1" dirty="0"/>
              <a:t> золотыми нитями, которая расположена по центру спинки лифа в виде солнца, по центру рукава в виде паутины. </a:t>
            </a:r>
          </a:p>
          <a:p>
            <a:pPr algn="ctr"/>
            <a:r>
              <a:rPr lang="ru-RU" sz="1600" b="1" dirty="0"/>
              <a:t>Платье предназначено, как для повседневной носки, так и для особых случаев. Вышитый рисунок на спинке в виде солнца золотыми нитями, добавляет платью элегантности и создает неповторимый образ. 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889" y="1464599"/>
            <a:ext cx="2528999" cy="5241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84984"/>
            <a:ext cx="1321383" cy="2068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867</Words>
  <Application>Microsoft Office PowerPoint</Application>
  <PresentationFormat>Экран (4:3)</PresentationFormat>
  <Paragraphs>146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15</cp:revision>
  <dcterms:created xsi:type="dcterms:W3CDTF">2022-04-29T15:25:16Z</dcterms:created>
  <dcterms:modified xsi:type="dcterms:W3CDTF">2022-05-03T07:35:39Z</dcterms:modified>
</cp:coreProperties>
</file>