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080800F-56BF-4C7F-9C02-A519518312BA}"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437765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80800F-56BF-4C7F-9C02-A519518312BA}"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2402171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80800F-56BF-4C7F-9C02-A519518312BA}"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532656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80800F-56BF-4C7F-9C02-A519518312BA}"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2390215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080800F-56BF-4C7F-9C02-A519518312BA}"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1322934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080800F-56BF-4C7F-9C02-A519518312BA}"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1299455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080800F-56BF-4C7F-9C02-A519518312BA}" type="datetimeFigureOut">
              <a:rPr lang="ru-RU" smtClean="0"/>
              <a:t>01.05.2022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2018185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080800F-56BF-4C7F-9C02-A519518312BA}" type="datetimeFigureOut">
              <a:rPr lang="ru-RU" smtClean="0"/>
              <a:t>01.05.2022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1312746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80800F-56BF-4C7F-9C02-A519518312BA}" type="datetimeFigureOut">
              <a:rPr lang="ru-RU" smtClean="0"/>
              <a:t>01.05.2022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1875378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80800F-56BF-4C7F-9C02-A519518312BA}"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30830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80800F-56BF-4C7F-9C02-A519518312BA}"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B4B09E2-7B1C-4C41-95D1-F6656601B571}" type="slidenum">
              <a:rPr lang="ru-RU" smtClean="0"/>
              <a:t>‹#›</a:t>
            </a:fld>
            <a:endParaRPr lang="ru-RU"/>
          </a:p>
        </p:txBody>
      </p:sp>
    </p:spTree>
    <p:extLst>
      <p:ext uri="{BB962C8B-B14F-4D97-AF65-F5344CB8AC3E}">
        <p14:creationId xmlns:p14="http://schemas.microsoft.com/office/powerpoint/2010/main" val="905917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80800F-56BF-4C7F-9C02-A519518312BA}" type="datetimeFigureOut">
              <a:rPr lang="ru-RU" smtClean="0"/>
              <a:t>01.05.2022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4B09E2-7B1C-4C41-95D1-F6656601B571}" type="slidenum">
              <a:rPr lang="ru-RU" smtClean="0"/>
              <a:t>‹#›</a:t>
            </a:fld>
            <a:endParaRPr lang="ru-RU"/>
          </a:p>
        </p:txBody>
      </p:sp>
    </p:spTree>
    <p:extLst>
      <p:ext uri="{BB962C8B-B14F-4D97-AF65-F5344CB8AC3E}">
        <p14:creationId xmlns:p14="http://schemas.microsoft.com/office/powerpoint/2010/main" val="10943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microsoft.com/office/2007/relationships/hdphoto" Target="../media/hdphoto6.wdp"/><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1.wdp"/><Relationship Id="rId7"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hdphoto" Target="../media/hdphoto2.wdp"/><Relationship Id="rId7" Type="http://schemas.openxmlformats.org/officeDocument/2006/relationships/image" Target="../media/image15.jpe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microsoft.com/office/2007/relationships/hdphoto" Target="../media/hdphoto1.wdp"/><Relationship Id="rId7"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hdphoto" Target="../media/hdphoto1.wdp"/><Relationship Id="rId7" Type="http://schemas.microsoft.com/office/2007/relationships/hdphoto" Target="../media/hdphoto4.wdp"/><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4.jpeg"/><Relationship Id="rId5" Type="http://schemas.microsoft.com/office/2007/relationships/hdphoto" Target="../media/hdphoto3.wdp"/><Relationship Id="rId4" Type="http://schemas.openxmlformats.org/officeDocument/2006/relationships/image" Target="../media/image23.jpeg"/><Relationship Id="rId9"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0.jpeg"/><Relationship Id="rId3" Type="http://schemas.microsoft.com/office/2007/relationships/hdphoto" Target="../media/hdphoto1.wdp"/><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8.jpeg"/><Relationship Id="rId11" Type="http://schemas.openxmlformats.org/officeDocument/2006/relationships/image" Target="../media/image33.png"/><Relationship Id="rId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27.png"/><Relationship Id="rId9"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4139952" y="3861048"/>
            <a:ext cx="4572000" cy="1477328"/>
          </a:xfrm>
          <a:prstGeom prst="rect">
            <a:avLst/>
          </a:prstGeom>
        </p:spPr>
        <p:txBody>
          <a:bodyPr>
            <a:spAutoFit/>
          </a:bodyPr>
          <a:lstStyle/>
          <a:p>
            <a:r>
              <a:rPr lang="ru-RU" dirty="0"/>
              <a:t>ученицы 10 класса</a:t>
            </a:r>
          </a:p>
          <a:p>
            <a:r>
              <a:rPr lang="ru-RU" b="1" dirty="0"/>
              <a:t>Джапаровой Динары </a:t>
            </a:r>
            <a:r>
              <a:rPr lang="ru-RU" b="1" dirty="0" err="1"/>
              <a:t>Бариевны</a:t>
            </a:r>
            <a:endParaRPr lang="ru-RU" b="1" dirty="0"/>
          </a:p>
          <a:p>
            <a:r>
              <a:rPr lang="ru-RU" dirty="0"/>
              <a:t> </a:t>
            </a:r>
          </a:p>
          <a:p>
            <a:r>
              <a:rPr lang="ru-RU" dirty="0"/>
              <a:t>Руководитель проекта: учитель технологии, </a:t>
            </a:r>
            <a:r>
              <a:rPr lang="ru-RU" b="1" dirty="0"/>
              <a:t>Ефремова Наталья Владимировна </a:t>
            </a:r>
            <a:endParaRPr lang="ru-RU" b="1" i="1" dirty="0"/>
          </a:p>
        </p:txBody>
      </p:sp>
      <p:sp>
        <p:nvSpPr>
          <p:cNvPr id="9" name="Rectangle 7"/>
          <p:cNvSpPr>
            <a:spLocks noChangeArrowheads="1"/>
          </p:cNvSpPr>
          <p:nvPr/>
        </p:nvSpPr>
        <p:spPr bwMode="auto">
          <a:xfrm>
            <a:off x="3491880" y="5629400"/>
            <a:ext cx="1851656"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Грушевка</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г. Судак</a:t>
            </a:r>
          </a:p>
          <a:p>
            <a:pPr marL="0" marR="0" lvl="0" indent="0" algn="ctr" defTabSz="914400" rtl="0" eaLnBrk="1" fontAlgn="base" latinLnBrk="0" hangingPunct="1">
              <a:lnSpc>
                <a:spcPct val="100000"/>
              </a:lnSpc>
              <a:spcBef>
                <a:spcPct val="0"/>
              </a:spcBef>
              <a:spcAft>
                <a:spcPct val="0"/>
              </a:spcAft>
              <a:buClrTx/>
              <a:buSzTx/>
              <a:buFontTx/>
              <a:buNone/>
              <a:tabLst/>
            </a:pPr>
            <a:r>
              <a:rPr lang="ru-RU" sz="1400" dirty="0" smtClean="0">
                <a:latin typeface="Times New Roman" pitchFamily="18" charset="0"/>
                <a:cs typeface="Times New Roman" pitchFamily="18" charset="0"/>
              </a:rPr>
              <a:t>2021 – 2022 уч. г.</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33" name="Picture 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334" r="1"/>
          <a:stretch/>
        </p:blipFill>
        <p:spPr bwMode="auto">
          <a:xfrm>
            <a:off x="0" y="1052736"/>
            <a:ext cx="6375172" cy="3968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1475656" y="332656"/>
            <a:ext cx="7484368" cy="3528392"/>
          </a:xfrm>
        </p:spPr>
        <p:txBody>
          <a:bodyPr>
            <a:noAutofit/>
          </a:bodyPr>
          <a:lstStyle/>
          <a:p>
            <a:r>
              <a:rPr lang="ru-RU" sz="2000" b="1" dirty="0"/>
              <a:t>Муниципальное бюджетное общеобразовательное  учреждение</a:t>
            </a:r>
            <a:br>
              <a:rPr lang="ru-RU" sz="2000" b="1" dirty="0"/>
            </a:br>
            <a:r>
              <a:rPr lang="ru-RU" sz="2000" b="1" dirty="0"/>
              <a:t>«Грушевская средняя общеобразовательная школа»</a:t>
            </a:r>
            <a:br>
              <a:rPr lang="ru-RU" sz="2000" b="1" dirty="0"/>
            </a:br>
            <a:r>
              <a:rPr lang="ru-RU" sz="2000" b="1" dirty="0"/>
              <a:t>городского округа Судак</a:t>
            </a:r>
            <a:r>
              <a:rPr lang="ru-RU" sz="2000" dirty="0"/>
              <a:t/>
            </a:r>
            <a:br>
              <a:rPr lang="ru-RU" sz="2000" dirty="0"/>
            </a:br>
            <a:r>
              <a:rPr lang="ru-RU" sz="2000" b="1" dirty="0"/>
              <a:t> </a:t>
            </a:r>
            <a:r>
              <a:rPr lang="ru-RU" sz="2000" dirty="0"/>
              <a:t/>
            </a:r>
            <a:br>
              <a:rPr lang="ru-RU" sz="2000" dirty="0"/>
            </a:br>
            <a:r>
              <a:rPr lang="ru-RU" sz="2000" dirty="0"/>
              <a:t>   </a:t>
            </a:r>
            <a:br>
              <a:rPr lang="ru-RU" sz="2000" dirty="0"/>
            </a:br>
            <a:r>
              <a:rPr lang="ru-RU" sz="2800" dirty="0" smtClean="0"/>
              <a:t>Индивидуальный </a:t>
            </a:r>
            <a:r>
              <a:rPr lang="ru-RU" sz="2800" dirty="0"/>
              <a:t>проект</a:t>
            </a:r>
            <a:r>
              <a:rPr lang="ru-RU" sz="3200" b="1" dirty="0"/>
              <a:t/>
            </a:r>
            <a:br>
              <a:rPr lang="ru-RU" sz="3200" b="1" dirty="0"/>
            </a:br>
            <a:r>
              <a:rPr lang="ru-RU" sz="3200" b="1" dirty="0"/>
              <a:t> «Изготовление комплекта женского </a:t>
            </a:r>
            <a:r>
              <a:rPr lang="ru-RU" sz="3200" b="1" dirty="0" smtClean="0"/>
              <a:t/>
            </a:r>
            <a:br>
              <a:rPr lang="ru-RU" sz="3200" b="1" dirty="0" smtClean="0"/>
            </a:br>
            <a:r>
              <a:rPr lang="ru-RU" sz="3200" b="1" dirty="0" smtClean="0"/>
              <a:t>топ </a:t>
            </a:r>
            <a:r>
              <a:rPr lang="ru-RU" sz="3200" b="1" dirty="0"/>
              <a:t>и юбка»</a:t>
            </a:r>
            <a:br>
              <a:rPr lang="ru-RU" sz="3200" b="1" dirty="0"/>
            </a:br>
            <a:r>
              <a:rPr lang="ru-RU" sz="2000" dirty="0"/>
              <a:t>по технологии </a:t>
            </a:r>
            <a:r>
              <a:rPr lang="ru-RU" sz="3200" b="1" dirty="0"/>
              <a:t/>
            </a:r>
            <a:br>
              <a:rPr lang="ru-RU" sz="3200" b="1" dirty="0"/>
            </a:br>
            <a:endParaRPr lang="ru-RU" sz="3200" b="1" dirty="0"/>
          </a:p>
        </p:txBody>
      </p:sp>
    </p:spTree>
    <p:extLst>
      <p:ext uri="{BB962C8B-B14F-4D97-AF65-F5344CB8AC3E}">
        <p14:creationId xmlns:p14="http://schemas.microsoft.com/office/powerpoint/2010/main" val="2093780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5" name="Скругленный прямоугольник 4"/>
          <p:cNvSpPr/>
          <p:nvPr/>
        </p:nvSpPr>
        <p:spPr>
          <a:xfrm>
            <a:off x="2723808" y="260648"/>
            <a:ext cx="3904937" cy="646986"/>
          </a:xfrm>
          <a:prstGeom prst="round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ru-RU" sz="3200" b="1" dirty="0" smtClean="0"/>
              <a:t>Чертёж  </a:t>
            </a:r>
            <a:r>
              <a:rPr lang="ru-RU" sz="3200" b="1" dirty="0"/>
              <a:t>топа и юбки</a:t>
            </a:r>
            <a:endParaRPr lang="ru-RU" sz="3200" dirty="0"/>
          </a:p>
        </p:txBody>
      </p:sp>
      <p:pic>
        <p:nvPicPr>
          <p:cNvPr id="5122" name="Picture 2" descr="https://sun9-66.userapi.com/s/v1/if2/QLqxJpT40Q25ZuLxmYv59hGqDlYi1R9xWSCnHpAzpttwmC-HmBhEeVfZBFKEatc62GEY1wqaS1W61oIWHXiWR00u.jpg?size=1600x1200&amp;quality=96&amp;type=album"/>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5300"/>
                    </a14:imgEffect>
                    <a14:imgEffect>
                      <a14:brightnessContrast bright="40000"/>
                    </a14:imgEffect>
                  </a14:imgLayer>
                </a14:imgProps>
              </a:ext>
              <a:ext uri="{28A0092B-C50C-407E-A947-70E740481C1C}">
                <a14:useLocalDpi xmlns:a14="http://schemas.microsoft.com/office/drawing/2010/main" val="0"/>
              </a:ext>
            </a:extLst>
          </a:blip>
          <a:srcRect t="27506" r="56351"/>
          <a:stretch/>
        </p:blipFill>
        <p:spPr bwMode="auto">
          <a:xfrm rot="5400000">
            <a:off x="636743" y="1387592"/>
            <a:ext cx="3136451" cy="390689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sun9-66.userapi.com/s/v1/if2/QLqxJpT40Q25ZuLxmYv59hGqDlYi1R9xWSCnHpAzpttwmC-HmBhEeVfZBFKEatc62GEY1wqaS1W61oIWHXiWR00u.jpg?size=1600x1200&amp;quality=96&amp;type=album"/>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5300"/>
                    </a14:imgEffect>
                    <a14:imgEffect>
                      <a14:brightnessContrast bright="40000"/>
                    </a14:imgEffect>
                  </a14:imgLayer>
                </a14:imgProps>
              </a:ext>
              <a:ext uri="{28A0092B-C50C-407E-A947-70E740481C1C}">
                <a14:useLocalDpi xmlns:a14="http://schemas.microsoft.com/office/drawing/2010/main" val="0"/>
              </a:ext>
            </a:extLst>
          </a:blip>
          <a:srcRect l="46914" t="3741" r="5466" b="4647"/>
          <a:stretch/>
        </p:blipFill>
        <p:spPr bwMode="auto">
          <a:xfrm rot="5400000">
            <a:off x="5028545" y="1064155"/>
            <a:ext cx="3200400" cy="461772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9552" y="5157192"/>
            <a:ext cx="3456384"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ru-RU" dirty="0" smtClean="0"/>
              <a:t>Чертёж конструкции топа</a:t>
            </a:r>
            <a:endParaRPr lang="ru-RU" dirty="0"/>
          </a:p>
        </p:txBody>
      </p:sp>
      <p:sp>
        <p:nvSpPr>
          <p:cNvPr id="10" name="TextBox 9"/>
          <p:cNvSpPr txBox="1"/>
          <p:nvPr/>
        </p:nvSpPr>
        <p:spPr>
          <a:xfrm>
            <a:off x="4900553" y="5203358"/>
            <a:ext cx="3456384" cy="64633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ru-RU" dirty="0" smtClean="0"/>
              <a:t>Чертеж </a:t>
            </a:r>
            <a:r>
              <a:rPr lang="ru-RU" dirty="0"/>
              <a:t>юбки в одностороннюю складку</a:t>
            </a:r>
          </a:p>
        </p:txBody>
      </p:sp>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4" name="Скругленный прямоугольник 3"/>
          <p:cNvSpPr/>
          <p:nvPr/>
        </p:nvSpPr>
        <p:spPr>
          <a:xfrm>
            <a:off x="395536" y="188640"/>
            <a:ext cx="8568952" cy="1191816"/>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3200" b="1" dirty="0"/>
              <a:t>Технологическая  последовательность изготовления комплекта женского топ и юбка </a:t>
            </a:r>
            <a:endParaRPr lang="ru-RU" sz="3200" dirty="0"/>
          </a:p>
        </p:txBody>
      </p:sp>
      <p:pic>
        <p:nvPicPr>
          <p:cNvPr id="6" name="Рисунок 5" descr="C:\Users\Admin\g10153.png"/>
          <p:cNvPicPr/>
          <p:nvPr/>
        </p:nvPicPr>
        <p:blipFill rotWithShape="1">
          <a:blip r:embed="rId4">
            <a:extLst>
              <a:ext uri="{28A0092B-C50C-407E-A947-70E740481C1C}">
                <a14:useLocalDpi xmlns:a14="http://schemas.microsoft.com/office/drawing/2010/main" val="0"/>
              </a:ext>
            </a:extLst>
          </a:blip>
          <a:srcRect l="21189" t="4108" r="12920" b="4108"/>
          <a:stretch/>
        </p:blipFill>
        <p:spPr bwMode="auto">
          <a:xfrm>
            <a:off x="3059832" y="1490488"/>
            <a:ext cx="1872208" cy="52565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pic>
        <p:nvPicPr>
          <p:cNvPr id="7" name="Рисунок 6"/>
          <p:cNvPicPr/>
          <p:nvPr/>
        </p:nvPicPr>
        <p:blipFill>
          <a:blip r:embed="rId5">
            <a:extLst>
              <a:ext uri="{28A0092B-C50C-407E-A947-70E740481C1C}">
                <a14:useLocalDpi xmlns:a14="http://schemas.microsoft.com/office/drawing/2010/main" val="0"/>
              </a:ext>
            </a:extLst>
          </a:blip>
          <a:stretch>
            <a:fillRect/>
          </a:stretch>
        </p:blipFill>
        <p:spPr>
          <a:xfrm>
            <a:off x="4936600" y="2594261"/>
            <a:ext cx="1152128" cy="1999339"/>
          </a:xfrm>
          <a:prstGeom prst="rect">
            <a:avLst/>
          </a:prstGeom>
        </p:spPr>
      </p:pic>
      <p:sp>
        <p:nvSpPr>
          <p:cNvPr id="5" name="TextBox 4"/>
          <p:cNvSpPr txBox="1"/>
          <p:nvPr/>
        </p:nvSpPr>
        <p:spPr>
          <a:xfrm>
            <a:off x="395536" y="1628800"/>
            <a:ext cx="2448272"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1. Обработка рельефных, боковых швов, среднего шва спинки</a:t>
            </a:r>
            <a:endParaRPr lang="ru-RU" sz="1600" dirty="0"/>
          </a:p>
        </p:txBody>
      </p:sp>
      <p:sp>
        <p:nvSpPr>
          <p:cNvPr id="9" name="TextBox 8"/>
          <p:cNvSpPr txBox="1"/>
          <p:nvPr/>
        </p:nvSpPr>
        <p:spPr>
          <a:xfrm>
            <a:off x="395536" y="2762934"/>
            <a:ext cx="2448272"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2. Обработка среднего среза полочки разъемной тесьмой «молнией»</a:t>
            </a:r>
            <a:endParaRPr lang="ru-RU" sz="1600" dirty="0"/>
          </a:p>
        </p:txBody>
      </p:sp>
      <p:sp>
        <p:nvSpPr>
          <p:cNvPr id="10" name="TextBox 9"/>
          <p:cNvSpPr txBox="1"/>
          <p:nvPr/>
        </p:nvSpPr>
        <p:spPr>
          <a:xfrm>
            <a:off x="373856" y="3763444"/>
            <a:ext cx="244827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3. Обработка декоративного пояса </a:t>
            </a:r>
            <a:endParaRPr lang="ru-RU" sz="1600" dirty="0"/>
          </a:p>
        </p:txBody>
      </p:sp>
      <p:sp>
        <p:nvSpPr>
          <p:cNvPr id="11" name="TextBox 10"/>
          <p:cNvSpPr txBox="1"/>
          <p:nvPr/>
        </p:nvSpPr>
        <p:spPr>
          <a:xfrm>
            <a:off x="395536" y="4581128"/>
            <a:ext cx="244827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4. Обработка горловины и проймы обтачками </a:t>
            </a:r>
            <a:endParaRPr lang="ru-RU" sz="1600" dirty="0"/>
          </a:p>
        </p:txBody>
      </p:sp>
      <p:sp>
        <p:nvSpPr>
          <p:cNvPr id="12" name="TextBox 11"/>
          <p:cNvSpPr txBox="1"/>
          <p:nvPr/>
        </p:nvSpPr>
        <p:spPr>
          <a:xfrm>
            <a:off x="384184" y="5445224"/>
            <a:ext cx="244827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5. Обработка нижнего среза топа</a:t>
            </a:r>
            <a:endParaRPr lang="ru-RU" sz="1600" dirty="0"/>
          </a:p>
        </p:txBody>
      </p:sp>
      <p:sp>
        <p:nvSpPr>
          <p:cNvPr id="13" name="TextBox 12"/>
          <p:cNvSpPr txBox="1"/>
          <p:nvPr/>
        </p:nvSpPr>
        <p:spPr>
          <a:xfrm>
            <a:off x="6228184" y="1700808"/>
            <a:ext cx="244827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6. Обработка нижнего среза юбки</a:t>
            </a:r>
            <a:endParaRPr lang="ru-RU" sz="1600" dirty="0"/>
          </a:p>
        </p:txBody>
      </p:sp>
      <p:sp>
        <p:nvSpPr>
          <p:cNvPr id="14" name="TextBox 13"/>
          <p:cNvSpPr txBox="1"/>
          <p:nvPr/>
        </p:nvSpPr>
        <p:spPr>
          <a:xfrm>
            <a:off x="6228184" y="2595080"/>
            <a:ext cx="2448272"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7. Обработка складок</a:t>
            </a:r>
            <a:endParaRPr lang="ru-RU" sz="1600" dirty="0"/>
          </a:p>
        </p:txBody>
      </p:sp>
      <p:sp>
        <p:nvSpPr>
          <p:cNvPr id="15" name="TextBox 14"/>
          <p:cNvSpPr txBox="1"/>
          <p:nvPr/>
        </p:nvSpPr>
        <p:spPr>
          <a:xfrm>
            <a:off x="6228184" y="3204666"/>
            <a:ext cx="2448272"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8. Обработка застежки потайной тесьмой «молнией»</a:t>
            </a:r>
            <a:endParaRPr lang="ru-RU" sz="1600" dirty="0"/>
          </a:p>
        </p:txBody>
      </p:sp>
      <p:sp>
        <p:nvSpPr>
          <p:cNvPr id="16" name="TextBox 15"/>
          <p:cNvSpPr txBox="1"/>
          <p:nvPr/>
        </p:nvSpPr>
        <p:spPr>
          <a:xfrm>
            <a:off x="6228184" y="4221088"/>
            <a:ext cx="244827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9. Обработка верхнего среза юбки</a:t>
            </a:r>
            <a:endParaRPr lang="ru-RU" sz="1600" dirty="0"/>
          </a:p>
        </p:txBody>
      </p:sp>
      <p:sp>
        <p:nvSpPr>
          <p:cNvPr id="17" name="TextBox 16"/>
          <p:cNvSpPr txBox="1"/>
          <p:nvPr/>
        </p:nvSpPr>
        <p:spPr>
          <a:xfrm>
            <a:off x="6241936" y="5165903"/>
            <a:ext cx="244827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10. Окончательная обработка изделия, ВТО</a:t>
            </a:r>
            <a:endParaRPr lang="ru-RU" sz="1600" dirty="0"/>
          </a:p>
        </p:txBody>
      </p:sp>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4" name="Скругленный прямоугольник 3"/>
          <p:cNvSpPr/>
          <p:nvPr/>
        </p:nvSpPr>
        <p:spPr>
          <a:xfrm>
            <a:off x="1289368" y="332656"/>
            <a:ext cx="6795322" cy="646986"/>
          </a:xfrm>
          <a:prstGeom prst="round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ru-RU" sz="3200" b="1" dirty="0"/>
              <a:t>Экологическое обоснование проекта</a:t>
            </a:r>
            <a:endParaRPr lang="ru-RU" sz="3200" dirty="0"/>
          </a:p>
        </p:txBody>
      </p:sp>
      <p:sp>
        <p:nvSpPr>
          <p:cNvPr id="5" name="Скругленный прямоугольник 4"/>
          <p:cNvSpPr/>
          <p:nvPr/>
        </p:nvSpPr>
        <p:spPr>
          <a:xfrm>
            <a:off x="1907704" y="1772816"/>
            <a:ext cx="5256584" cy="2860358"/>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fontAlgn="base"/>
            <a:r>
              <a:rPr lang="ru-RU" dirty="0"/>
              <a:t>При изготовлении костюма женского состоящего из топа и юбки я  использовала материалы, не выделяющие при эксплуатации вредных веществ.  Во время работы над изделием соблюдала правила техники безопасности и регулярно производила влажную уборку рабочего места. Материалы, из которых изготовлен костюм, не наносят вреда здоровью и окружающей среде. </a:t>
            </a:r>
          </a:p>
        </p:txBody>
      </p:sp>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989" r="25494"/>
          <a:stretch/>
        </p:blipFill>
        <p:spPr bwMode="auto">
          <a:xfrm>
            <a:off x="6300191" y="3448909"/>
            <a:ext cx="2635123" cy="2769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520" y="1132752"/>
            <a:ext cx="2480264" cy="2480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4" name="Скругленный прямоугольник 3"/>
          <p:cNvSpPr/>
          <p:nvPr/>
        </p:nvSpPr>
        <p:spPr>
          <a:xfrm>
            <a:off x="1259632" y="260648"/>
            <a:ext cx="6957802" cy="646986"/>
          </a:xfrm>
          <a:prstGeom prst="round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ru-RU" sz="3200" b="1" dirty="0"/>
              <a:t>Экономическое обоснование проекта</a:t>
            </a:r>
            <a:endParaRPr lang="ru-RU" sz="3200" dirty="0"/>
          </a:p>
        </p:txBody>
      </p:sp>
      <p:graphicFrame>
        <p:nvGraphicFramePr>
          <p:cNvPr id="5" name="Таблица 4"/>
          <p:cNvGraphicFramePr>
            <a:graphicFrameLocks noGrp="1"/>
          </p:cNvGraphicFramePr>
          <p:nvPr>
            <p:extLst>
              <p:ext uri="{D42A27DB-BD31-4B8C-83A1-F6EECF244321}">
                <p14:modId xmlns:p14="http://schemas.microsoft.com/office/powerpoint/2010/main" val="2794280051"/>
              </p:ext>
            </p:extLst>
          </p:nvPr>
        </p:nvGraphicFramePr>
        <p:xfrm>
          <a:off x="634076" y="1196752"/>
          <a:ext cx="8208913" cy="4114800"/>
        </p:xfrm>
        <a:graphic>
          <a:graphicData uri="http://schemas.openxmlformats.org/drawingml/2006/table">
            <a:tbl>
              <a:tblPr firstRow="1" firstCol="1" bandRow="1">
                <a:tableStyleId>{5C22544A-7EE6-4342-B048-85BDC9FD1C3A}</a:tableStyleId>
              </a:tblPr>
              <a:tblGrid>
                <a:gridCol w="2524170"/>
                <a:gridCol w="2310606"/>
                <a:gridCol w="2066166"/>
                <a:gridCol w="1307971"/>
              </a:tblGrid>
              <a:tr h="0">
                <a:tc>
                  <a:txBody>
                    <a:bodyPr/>
                    <a:lstStyle/>
                    <a:p>
                      <a:pPr algn="ctr">
                        <a:spcAft>
                          <a:spcPts val="0"/>
                        </a:spcAft>
                      </a:pPr>
                      <a:r>
                        <a:rPr lang="ru-RU" sz="1800" dirty="0">
                          <a:effectLst/>
                        </a:rPr>
                        <a:t>Название материала, прикладного материала, фурнитуры</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a:effectLst/>
                        </a:rPr>
                        <a:t>Количество материала, прикладного материала, фурнитуры</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Стоимость за единицу, погонный метр</a:t>
                      </a:r>
                    </a:p>
                    <a:p>
                      <a:pPr algn="ctr">
                        <a:spcAft>
                          <a:spcPts val="0"/>
                        </a:spcAft>
                      </a:pPr>
                      <a:r>
                        <a:rPr lang="ru-RU" sz="1800">
                          <a:effectLst/>
                        </a:rPr>
                        <a:t>(руб.)</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Общая стоимость</a:t>
                      </a:r>
                    </a:p>
                    <a:p>
                      <a:pPr algn="ctr">
                        <a:spcAft>
                          <a:spcPts val="0"/>
                        </a:spcAft>
                      </a:pPr>
                      <a:r>
                        <a:rPr lang="ru-RU" sz="1800">
                          <a:effectLst/>
                        </a:rPr>
                        <a:t>(руб.)</a:t>
                      </a:r>
                      <a:endParaRPr lang="ru-RU" sz="1800">
                        <a:effectLst/>
                        <a:latin typeface="Calibri"/>
                        <a:ea typeface="Times New Roman"/>
                        <a:cs typeface="Times New Roman"/>
                      </a:endParaRPr>
                    </a:p>
                  </a:txBody>
                  <a:tcPr marL="68580" marR="68580" marT="0" marB="0"/>
                </a:tc>
              </a:tr>
              <a:tr h="0">
                <a:tc>
                  <a:txBody>
                    <a:bodyPr/>
                    <a:lstStyle/>
                    <a:p>
                      <a:pPr algn="ctr">
                        <a:spcAft>
                          <a:spcPts val="0"/>
                        </a:spcAft>
                      </a:pPr>
                      <a:r>
                        <a:rPr lang="ru-RU" sz="1800" dirty="0">
                          <a:effectLst/>
                        </a:rPr>
                        <a:t>1</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2</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a:effectLst/>
                        </a:rPr>
                        <a:t>3</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4</a:t>
                      </a:r>
                      <a:endParaRPr lang="ru-RU" sz="1800">
                        <a:effectLst/>
                        <a:latin typeface="Calibri"/>
                        <a:ea typeface="Times New Roman"/>
                        <a:cs typeface="Times New Roman"/>
                      </a:endParaRPr>
                    </a:p>
                  </a:txBody>
                  <a:tcPr marL="68580" marR="68580" marT="0" marB="0"/>
                </a:tc>
              </a:tr>
              <a:tr h="0">
                <a:tc>
                  <a:txBody>
                    <a:bodyPr/>
                    <a:lstStyle/>
                    <a:p>
                      <a:pPr algn="ctr">
                        <a:spcAft>
                          <a:spcPts val="0"/>
                        </a:spcAft>
                      </a:pPr>
                      <a:r>
                        <a:rPr lang="ru-RU" sz="1800" u="sng">
                          <a:effectLst/>
                        </a:rPr>
                        <a:t>Ткань габардин</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150 см</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a:effectLst/>
                        </a:rPr>
                        <a:t>180</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270</a:t>
                      </a:r>
                      <a:endParaRPr lang="ru-RU" sz="1800">
                        <a:effectLst/>
                        <a:latin typeface="Calibri"/>
                        <a:ea typeface="Times New Roman"/>
                        <a:cs typeface="Times New Roman"/>
                      </a:endParaRPr>
                    </a:p>
                  </a:txBody>
                  <a:tcPr marL="68580" marR="68580" marT="0" marB="0"/>
                </a:tc>
              </a:tr>
              <a:tr h="0">
                <a:tc>
                  <a:txBody>
                    <a:bodyPr/>
                    <a:lstStyle/>
                    <a:p>
                      <a:pPr algn="ctr">
                        <a:spcAft>
                          <a:spcPts val="0"/>
                        </a:spcAft>
                      </a:pPr>
                      <a:r>
                        <a:rPr lang="ru-RU" sz="1800" u="sng">
                          <a:effectLst/>
                        </a:rPr>
                        <a:t>Тесьма «молния» разъёмная</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1 шт.</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a:effectLst/>
                        </a:rPr>
                        <a:t>80</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80</a:t>
                      </a:r>
                      <a:endParaRPr lang="ru-RU" sz="1800">
                        <a:effectLst/>
                        <a:latin typeface="Calibri"/>
                        <a:ea typeface="Times New Roman"/>
                        <a:cs typeface="Times New Roman"/>
                      </a:endParaRPr>
                    </a:p>
                  </a:txBody>
                  <a:tcPr marL="68580" marR="68580" marT="0" marB="0"/>
                </a:tc>
              </a:tr>
              <a:tr h="0">
                <a:tc>
                  <a:txBody>
                    <a:bodyPr/>
                    <a:lstStyle/>
                    <a:p>
                      <a:pPr algn="ctr">
                        <a:spcAft>
                          <a:spcPts val="0"/>
                        </a:spcAft>
                      </a:pPr>
                      <a:r>
                        <a:rPr lang="ru-RU" sz="1800" u="sng">
                          <a:effectLst/>
                        </a:rPr>
                        <a:t>Тесьма «молния» потайная</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1 шт.</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30</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a:effectLst/>
                        </a:rPr>
                        <a:t>30</a:t>
                      </a:r>
                      <a:endParaRPr lang="ru-RU" sz="1800">
                        <a:effectLst/>
                        <a:latin typeface="Calibri"/>
                        <a:ea typeface="Times New Roman"/>
                        <a:cs typeface="Times New Roman"/>
                      </a:endParaRPr>
                    </a:p>
                  </a:txBody>
                  <a:tcPr marL="68580" marR="68580" marT="0" marB="0"/>
                </a:tc>
              </a:tr>
              <a:tr h="0">
                <a:tc>
                  <a:txBody>
                    <a:bodyPr/>
                    <a:lstStyle/>
                    <a:p>
                      <a:pPr algn="ctr">
                        <a:spcAft>
                          <a:spcPts val="0"/>
                        </a:spcAft>
                      </a:pPr>
                      <a:r>
                        <a:rPr lang="ru-RU" sz="1800" u="sng">
                          <a:effectLst/>
                        </a:rPr>
                        <a:t>Нитки</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4 бобины</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35</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a:effectLst/>
                        </a:rPr>
                        <a:t>140</a:t>
                      </a:r>
                      <a:endParaRPr lang="ru-RU" sz="1800">
                        <a:effectLst/>
                        <a:latin typeface="Calibri"/>
                        <a:ea typeface="Times New Roman"/>
                        <a:cs typeface="Times New Roman"/>
                      </a:endParaRPr>
                    </a:p>
                  </a:txBody>
                  <a:tcPr marL="68580" marR="68580" marT="0" marB="0"/>
                </a:tc>
              </a:tr>
              <a:tr h="0">
                <a:tc>
                  <a:txBody>
                    <a:bodyPr/>
                    <a:lstStyle/>
                    <a:p>
                      <a:pPr algn="ctr">
                        <a:spcAft>
                          <a:spcPts val="0"/>
                        </a:spcAft>
                      </a:pPr>
                      <a:r>
                        <a:rPr lang="ru-RU" sz="1800" u="sng">
                          <a:effectLst/>
                        </a:rPr>
                        <a:t>Фастекс</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1 шт.</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15</a:t>
                      </a:r>
                      <a:endParaRPr lang="ru-RU" sz="1800" dirty="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15</a:t>
                      </a:r>
                      <a:endParaRPr lang="ru-RU" sz="1800" dirty="0">
                        <a:effectLst/>
                        <a:latin typeface="Calibri"/>
                        <a:ea typeface="Times New Roman"/>
                        <a:cs typeface="Times New Roman"/>
                      </a:endParaRPr>
                    </a:p>
                  </a:txBody>
                  <a:tcPr marL="68580" marR="68580" marT="0" marB="0"/>
                </a:tc>
              </a:tr>
              <a:tr h="0">
                <a:tc>
                  <a:txBody>
                    <a:bodyPr/>
                    <a:lstStyle/>
                    <a:p>
                      <a:pPr algn="ctr">
                        <a:spcAft>
                          <a:spcPts val="0"/>
                        </a:spcAft>
                      </a:pPr>
                      <a:r>
                        <a:rPr lang="ru-RU" sz="1800" u="sng">
                          <a:effectLst/>
                        </a:rPr>
                        <a:t>Флизелин белый</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20 см</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a:effectLst/>
                        </a:rPr>
                        <a:t>100</a:t>
                      </a:r>
                      <a:endParaRPr lang="ru-RU" sz="1800">
                        <a:effectLst/>
                        <a:latin typeface="Calibri"/>
                        <a:ea typeface="Times New Roman"/>
                        <a:cs typeface="Times New Roman"/>
                      </a:endParaRPr>
                    </a:p>
                  </a:txBody>
                  <a:tcPr marL="68580" marR="68580" marT="0" marB="0"/>
                </a:tc>
                <a:tc>
                  <a:txBody>
                    <a:bodyPr/>
                    <a:lstStyle/>
                    <a:p>
                      <a:pPr algn="ctr">
                        <a:spcAft>
                          <a:spcPts val="0"/>
                        </a:spcAft>
                      </a:pPr>
                      <a:r>
                        <a:rPr lang="ru-RU" sz="1800" dirty="0">
                          <a:effectLst/>
                        </a:rPr>
                        <a:t>20</a:t>
                      </a:r>
                      <a:endParaRPr lang="ru-RU" sz="1800" dirty="0">
                        <a:effectLst/>
                        <a:latin typeface="Calibri"/>
                        <a:ea typeface="Times New Roman"/>
                        <a:cs typeface="Times New Roman"/>
                      </a:endParaRPr>
                    </a:p>
                  </a:txBody>
                  <a:tcPr marL="68580" marR="68580" marT="0" marB="0"/>
                </a:tc>
              </a:tr>
              <a:tr h="0">
                <a:tc gridSpan="3">
                  <a:txBody>
                    <a:bodyPr/>
                    <a:lstStyle/>
                    <a:p>
                      <a:pPr algn="ctr">
                        <a:spcAft>
                          <a:spcPts val="0"/>
                        </a:spcAft>
                      </a:pPr>
                      <a:r>
                        <a:rPr lang="ru-RU" sz="1800">
                          <a:effectLst/>
                        </a:rPr>
                        <a:t>Итого</a:t>
                      </a:r>
                      <a:endParaRPr lang="ru-RU" sz="1800">
                        <a:effectLst/>
                        <a:latin typeface="Calibri"/>
                        <a:ea typeface="Times New Roman"/>
                        <a:cs typeface="Times New Roman"/>
                      </a:endParaRPr>
                    </a:p>
                  </a:txBody>
                  <a:tcPr marL="68580" marR="68580" marT="0" marB="0"/>
                </a:tc>
                <a:tc hMerge="1">
                  <a:txBody>
                    <a:bodyPr/>
                    <a:lstStyle/>
                    <a:p>
                      <a:endParaRPr lang="ru-RU"/>
                    </a:p>
                  </a:txBody>
                  <a:tcPr/>
                </a:tc>
                <a:tc hMerge="1">
                  <a:txBody>
                    <a:bodyPr/>
                    <a:lstStyle/>
                    <a:p>
                      <a:endParaRPr lang="ru-RU"/>
                    </a:p>
                  </a:txBody>
                  <a:tcPr/>
                </a:tc>
                <a:tc>
                  <a:txBody>
                    <a:bodyPr/>
                    <a:lstStyle/>
                    <a:p>
                      <a:pPr algn="ctr">
                        <a:spcAft>
                          <a:spcPts val="0"/>
                        </a:spcAft>
                      </a:pPr>
                      <a:r>
                        <a:rPr lang="ru-RU" sz="1800" dirty="0">
                          <a:effectLst/>
                        </a:rPr>
                        <a:t>555</a:t>
                      </a:r>
                      <a:endParaRPr lang="ru-RU" sz="1800" dirty="0">
                        <a:effectLst/>
                        <a:latin typeface="Calibri"/>
                        <a:ea typeface="Times New Roman"/>
                        <a:cs typeface="Times New Roman"/>
                      </a:endParaRPr>
                    </a:p>
                  </a:txBody>
                  <a:tcPr marL="68580" marR="68580" marT="0" marB="0"/>
                </a:tc>
              </a:tr>
            </a:tbl>
          </a:graphicData>
        </a:graphic>
      </p:graphicFrame>
      <p:sp>
        <p:nvSpPr>
          <p:cNvPr id="6" name="Скругленный прямоугольник 5"/>
          <p:cNvSpPr/>
          <p:nvPr/>
        </p:nvSpPr>
        <p:spPr>
          <a:xfrm>
            <a:off x="1331640" y="5518098"/>
            <a:ext cx="7112003" cy="1021556"/>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ru-RU" dirty="0"/>
              <a:t>Затраты на изготовление моего изделия составили 555 рублей.    В </a:t>
            </a:r>
            <a:r>
              <a:rPr lang="ru-RU" dirty="0" smtClean="0"/>
              <a:t>Интернет-магазинах </a:t>
            </a:r>
            <a:r>
              <a:rPr lang="ru-RU" dirty="0"/>
              <a:t>подобные костюмы найти не сложно, как правило, его цена варьируется от 1500 рублей  до 2000 рублей. </a:t>
            </a:r>
          </a:p>
        </p:txBody>
      </p:sp>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4" name="Скругленный прямоугольник 3"/>
          <p:cNvSpPr/>
          <p:nvPr/>
        </p:nvSpPr>
        <p:spPr>
          <a:xfrm>
            <a:off x="447738" y="813888"/>
            <a:ext cx="8291192" cy="1940957"/>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fontAlgn="base"/>
            <a:r>
              <a:rPr lang="ru-RU" b="1" u="sng" dirty="0">
                <a:solidFill>
                  <a:srgbClr val="FF0000"/>
                </a:solidFill>
              </a:rPr>
              <a:t>Анализ готового </a:t>
            </a:r>
            <a:r>
              <a:rPr lang="ru-RU" b="1" u="sng" dirty="0" smtClean="0">
                <a:solidFill>
                  <a:srgbClr val="FF0000"/>
                </a:solidFill>
              </a:rPr>
              <a:t>изделия:</a:t>
            </a:r>
            <a:endParaRPr lang="ru-RU" b="1" u="sng" dirty="0">
              <a:solidFill>
                <a:srgbClr val="FF0000"/>
              </a:solidFill>
            </a:endParaRPr>
          </a:p>
          <a:p>
            <a:r>
              <a:rPr lang="ru-RU" dirty="0" smtClean="0"/>
              <a:t>– </a:t>
            </a:r>
            <a:r>
              <a:rPr lang="ru-RU" dirty="0"/>
              <a:t>модель комплекта женского (тои и юбка) выполнена из доступных материалов, соответствующим экологическим требованиям;</a:t>
            </a:r>
          </a:p>
          <a:p>
            <a:pPr fontAlgn="base"/>
            <a:r>
              <a:rPr lang="ru-RU" dirty="0"/>
              <a:t>–  ученики старших классов, обладающие знаниями, умениями по технологии без труда справятся с изготовлением данной модели;</a:t>
            </a:r>
          </a:p>
          <a:p>
            <a:r>
              <a:rPr lang="ru-RU" dirty="0"/>
              <a:t>– изделие выполнено аккуратно, в соответствии с технологией.</a:t>
            </a:r>
          </a:p>
        </p:txBody>
      </p:sp>
      <p:sp>
        <p:nvSpPr>
          <p:cNvPr id="5" name="Скругленный прямоугольник 4"/>
          <p:cNvSpPr/>
          <p:nvPr/>
        </p:nvSpPr>
        <p:spPr>
          <a:xfrm>
            <a:off x="589094" y="2988485"/>
            <a:ext cx="3672408" cy="2553891"/>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ru-RU" b="1" u="sng" dirty="0" err="1">
                <a:solidFill>
                  <a:srgbClr val="FF0000"/>
                </a:solidFill>
              </a:rPr>
              <a:t>Межпредметные</a:t>
            </a:r>
            <a:r>
              <a:rPr lang="ru-RU" b="1" u="sng" dirty="0">
                <a:solidFill>
                  <a:srgbClr val="FF0000"/>
                </a:solidFill>
              </a:rPr>
              <a:t> </a:t>
            </a:r>
            <a:r>
              <a:rPr lang="ru-RU" b="1" u="sng" dirty="0" smtClean="0">
                <a:solidFill>
                  <a:srgbClr val="FF0000"/>
                </a:solidFill>
              </a:rPr>
              <a:t>связи:</a:t>
            </a:r>
            <a:endParaRPr lang="ru-RU" b="1" u="sng" dirty="0">
              <a:solidFill>
                <a:srgbClr val="FF0000"/>
              </a:solidFill>
            </a:endParaRPr>
          </a:p>
          <a:p>
            <a:r>
              <a:rPr lang="ru-RU" dirty="0" smtClean="0"/>
              <a:t>– история</a:t>
            </a:r>
            <a:endParaRPr lang="ru-RU" dirty="0"/>
          </a:p>
          <a:p>
            <a:r>
              <a:rPr lang="ru-RU" dirty="0"/>
              <a:t>– технология швейных </a:t>
            </a:r>
            <a:r>
              <a:rPr lang="ru-RU" dirty="0" smtClean="0"/>
              <a:t>изделий</a:t>
            </a:r>
          </a:p>
          <a:p>
            <a:r>
              <a:rPr lang="ru-RU" dirty="0" smtClean="0"/>
              <a:t>– </a:t>
            </a:r>
            <a:r>
              <a:rPr lang="ru-RU" dirty="0"/>
              <a:t>изобразительное </a:t>
            </a:r>
            <a:r>
              <a:rPr lang="ru-RU" dirty="0" smtClean="0"/>
              <a:t>искусство</a:t>
            </a:r>
          </a:p>
          <a:p>
            <a:r>
              <a:rPr lang="ru-RU" dirty="0" smtClean="0"/>
              <a:t>– черчение</a:t>
            </a:r>
          </a:p>
          <a:p>
            <a:r>
              <a:rPr lang="ru-RU" dirty="0" smtClean="0"/>
              <a:t>– </a:t>
            </a:r>
            <a:r>
              <a:rPr lang="ru-RU" dirty="0"/>
              <a:t>математика, </a:t>
            </a:r>
            <a:r>
              <a:rPr lang="ru-RU" dirty="0" smtClean="0"/>
              <a:t>экономика</a:t>
            </a:r>
            <a:endParaRPr lang="ru-RU" dirty="0"/>
          </a:p>
          <a:p>
            <a:r>
              <a:rPr lang="ru-RU" dirty="0"/>
              <a:t>–  </a:t>
            </a:r>
            <a:r>
              <a:rPr lang="ru-RU" dirty="0" smtClean="0"/>
              <a:t>ОБЖ</a:t>
            </a:r>
          </a:p>
          <a:p>
            <a:r>
              <a:rPr lang="ru-RU" dirty="0" smtClean="0"/>
              <a:t>– информатика</a:t>
            </a:r>
            <a:endParaRPr lang="ru-RU" dirty="0"/>
          </a:p>
        </p:txBody>
      </p:sp>
      <p:sp>
        <p:nvSpPr>
          <p:cNvPr id="6" name="Скругленный прямоугольник 5"/>
          <p:cNvSpPr/>
          <p:nvPr/>
        </p:nvSpPr>
        <p:spPr>
          <a:xfrm>
            <a:off x="3347864" y="44624"/>
            <a:ext cx="2798796" cy="646986"/>
          </a:xfrm>
          <a:prstGeom prst="round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ru-RU" sz="3200" b="1" dirty="0"/>
              <a:t>ЗАКЛЮЧЕНИЕ </a:t>
            </a:r>
            <a:endParaRPr lang="ru-RU" sz="3200" dirty="0"/>
          </a:p>
        </p:txBody>
      </p:sp>
      <p:sp>
        <p:nvSpPr>
          <p:cNvPr id="7" name="Скругленный прямоугольник 6"/>
          <p:cNvSpPr/>
          <p:nvPr/>
        </p:nvSpPr>
        <p:spPr>
          <a:xfrm>
            <a:off x="568510" y="5661248"/>
            <a:ext cx="4572000" cy="1123712"/>
          </a:xfrm>
          <a:prstGeom prst="round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r>
              <a:rPr lang="ru-RU" sz="2000" b="1" dirty="0"/>
              <a:t>Считаю, что цель моего проекта достигнута и все поставленные задачи выполнены. </a:t>
            </a: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0510" y="2636912"/>
            <a:ext cx="3111036" cy="414804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0"/>
            <a:ext cx="9148714" cy="6863846"/>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387424"/>
            <a:ext cx="6480720"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flipH="1">
            <a:off x="1835696" y="327309"/>
            <a:ext cx="5185755" cy="735747"/>
          </a:xfrm>
          <a:prstGeom prst="wedgeEllipseCallout">
            <a:avLst>
              <a:gd name="adj1" fmla="val -17835"/>
              <a:gd name="adj2" fmla="val 108164"/>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800" b="1" dirty="0" smtClean="0">
                <a:solidFill>
                  <a:srgbClr val="FF0000"/>
                </a:solidFill>
              </a:rPr>
              <a:t>Спасибо за внимание!</a:t>
            </a:r>
          </a:p>
        </p:txBody>
      </p:sp>
      <p:pic>
        <p:nvPicPr>
          <p:cNvPr id="2050" name="Picture 2" descr="https://sun9-86.userapi.com/s/v1/if2/HVq54byvJvHFQz5Q64wTt37XkHoehE12Wp7-4k2--lPaPAfEcoSJEk6vHiRvE9J21PGllfPioxUyj0JXNOkMeoWu.jpg?size=1200x1600&amp;quality=96&amp;type=album"/>
          <p:cNvPicPr>
            <a:picLocks noChangeAspect="1" noChangeArrowheads="1"/>
          </p:cNvPicPr>
          <p:nvPr/>
        </p:nvPicPr>
        <p:blipFill rotWithShape="1">
          <a:blip r:embed="rId5">
            <a:extLst>
              <a:ext uri="{28A0092B-C50C-407E-A947-70E740481C1C}">
                <a14:useLocalDpi xmlns:a14="http://schemas.microsoft.com/office/drawing/2010/main" val="0"/>
              </a:ext>
            </a:extLst>
          </a:blip>
          <a:srcRect l="19508" t="21022" r="33194" b="9493"/>
          <a:stretch/>
        </p:blipFill>
        <p:spPr bwMode="auto">
          <a:xfrm>
            <a:off x="697430" y="1063056"/>
            <a:ext cx="2764754" cy="54156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0"/>
            <a:ext cx="9148714" cy="6863846"/>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6937" t="3736" r="4000" b="1699"/>
          <a:stretch/>
        </p:blipFill>
        <p:spPr bwMode="auto">
          <a:xfrm>
            <a:off x="0" y="290360"/>
            <a:ext cx="8809104" cy="659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80488" y="265264"/>
            <a:ext cx="2736304" cy="715089"/>
          </a:xfrm>
          <a:prstGeom prst="round2Diag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dirty="0" smtClean="0"/>
              <a:t>Этапы выполнения проекта</a:t>
            </a:r>
            <a:endParaRPr lang="ru-RU" dirty="0"/>
          </a:p>
        </p:txBody>
      </p:sp>
      <p:sp>
        <p:nvSpPr>
          <p:cNvPr id="7" name="TextBox 6"/>
          <p:cNvSpPr txBox="1"/>
          <p:nvPr/>
        </p:nvSpPr>
        <p:spPr>
          <a:xfrm>
            <a:off x="1854572" y="1099019"/>
            <a:ext cx="2088232" cy="224676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ru-RU" sz="1400" b="1" dirty="0"/>
              <a:t>ТЕОРЕТИЧЕСКАЯ </a:t>
            </a:r>
            <a:r>
              <a:rPr lang="ru-RU" sz="1400" b="1" dirty="0" smtClean="0"/>
              <a:t>ЧАСТЬ</a:t>
            </a:r>
          </a:p>
          <a:p>
            <a:pPr algn="ctr"/>
            <a:r>
              <a:rPr lang="ru-RU" sz="1400" dirty="0" smtClean="0"/>
              <a:t>1. История </a:t>
            </a:r>
            <a:r>
              <a:rPr lang="ru-RU" sz="1400" dirty="0"/>
              <a:t>появления юбки в </a:t>
            </a:r>
            <a:r>
              <a:rPr lang="ru-RU" sz="1400" dirty="0" smtClean="0"/>
              <a:t>складку</a:t>
            </a:r>
          </a:p>
          <a:p>
            <a:pPr algn="ctr"/>
            <a:r>
              <a:rPr lang="ru-RU" sz="1400" dirty="0" smtClean="0"/>
              <a:t>2. История </a:t>
            </a:r>
            <a:r>
              <a:rPr lang="ru-RU" sz="1400" dirty="0"/>
              <a:t>появления </a:t>
            </a:r>
            <a:r>
              <a:rPr lang="ru-RU" sz="1400" dirty="0" smtClean="0"/>
              <a:t>топа</a:t>
            </a:r>
          </a:p>
          <a:p>
            <a:pPr algn="ctr"/>
            <a:r>
              <a:rPr lang="ru-RU" sz="1400" dirty="0" smtClean="0"/>
              <a:t>3. </a:t>
            </a:r>
            <a:r>
              <a:rPr lang="ru-RU" sz="1400" dirty="0"/>
              <a:t>Характеристика тенденций развития моды 2022 </a:t>
            </a:r>
            <a:r>
              <a:rPr lang="ru-RU" sz="1400" dirty="0" smtClean="0"/>
              <a:t>года</a:t>
            </a:r>
          </a:p>
          <a:p>
            <a:pPr algn="ctr"/>
            <a:r>
              <a:rPr lang="ru-RU" sz="1400" dirty="0" smtClean="0"/>
              <a:t>4. </a:t>
            </a:r>
            <a:r>
              <a:rPr lang="ru-RU" sz="1400" dirty="0"/>
              <a:t>Банк идей. Выбор лучшего варианта</a:t>
            </a:r>
          </a:p>
        </p:txBody>
      </p:sp>
      <p:sp>
        <p:nvSpPr>
          <p:cNvPr id="9" name="TextBox 8"/>
          <p:cNvSpPr txBox="1"/>
          <p:nvPr/>
        </p:nvSpPr>
        <p:spPr>
          <a:xfrm>
            <a:off x="3779912" y="2276872"/>
            <a:ext cx="2808312" cy="273921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400" b="1" dirty="0"/>
              <a:t>ТЕХНОЛОГИЧЕСКАЯ </a:t>
            </a:r>
            <a:r>
              <a:rPr lang="ru-RU" sz="1400" b="1" dirty="0" smtClean="0"/>
              <a:t>ЧАСТЬ</a:t>
            </a:r>
          </a:p>
          <a:p>
            <a:pPr algn="ctr"/>
            <a:r>
              <a:rPr lang="ru-RU" sz="1400" dirty="0" smtClean="0"/>
              <a:t>1. Описание модели</a:t>
            </a:r>
          </a:p>
          <a:p>
            <a:pPr algn="ctr"/>
            <a:r>
              <a:rPr lang="ru-RU" sz="1400" dirty="0" smtClean="0"/>
              <a:t>2. Материалы</a:t>
            </a:r>
            <a:r>
              <a:rPr lang="ru-RU" sz="1400" dirty="0"/>
              <a:t>, инструменты, оборудование и приспособления для </a:t>
            </a:r>
            <a:r>
              <a:rPr lang="ru-RU" sz="1400" dirty="0" smtClean="0"/>
              <a:t>изготовления проекта</a:t>
            </a:r>
          </a:p>
          <a:p>
            <a:pPr algn="ctr"/>
            <a:r>
              <a:rPr lang="ru-RU" sz="1400" dirty="0" smtClean="0"/>
              <a:t>3. </a:t>
            </a:r>
            <a:r>
              <a:rPr lang="ru-RU" sz="1400" dirty="0"/>
              <a:t>Организация рабочего </a:t>
            </a:r>
            <a:r>
              <a:rPr lang="ru-RU" sz="1400" dirty="0" smtClean="0"/>
              <a:t>места</a:t>
            </a:r>
          </a:p>
          <a:p>
            <a:pPr algn="ctr"/>
            <a:r>
              <a:rPr lang="ru-RU" sz="1400" dirty="0" smtClean="0"/>
              <a:t>4. </a:t>
            </a:r>
            <a:r>
              <a:rPr lang="ru-RU" sz="1400" dirty="0"/>
              <a:t>Расчёт и построение чертежа  топа и </a:t>
            </a:r>
            <a:r>
              <a:rPr lang="ru-RU" sz="1400" dirty="0" smtClean="0"/>
              <a:t>юбки</a:t>
            </a:r>
          </a:p>
          <a:p>
            <a:pPr algn="ctr"/>
            <a:r>
              <a:rPr lang="ru-RU" sz="1400" dirty="0" smtClean="0"/>
              <a:t>5. </a:t>
            </a:r>
            <a:r>
              <a:rPr lang="ru-RU" sz="1400" dirty="0"/>
              <a:t>Технологическая последовательность изготовления комплекта женского топ и юбка</a:t>
            </a:r>
            <a:endParaRPr lang="ru-RU" sz="1400" dirty="0" smtClean="0"/>
          </a:p>
          <a:p>
            <a:endParaRPr lang="ru-RU" dirty="0"/>
          </a:p>
        </p:txBody>
      </p:sp>
      <p:sp>
        <p:nvSpPr>
          <p:cNvPr id="10" name="TextBox 9"/>
          <p:cNvSpPr txBox="1"/>
          <p:nvPr/>
        </p:nvSpPr>
        <p:spPr>
          <a:xfrm>
            <a:off x="6372200" y="1196751"/>
            <a:ext cx="23042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1400" b="1" dirty="0"/>
              <a:t>ЭКОЛОГО-ЭКОНОМИЧЕСКАЯ </a:t>
            </a:r>
            <a:r>
              <a:rPr lang="ru-RU" sz="1400" b="1" dirty="0" smtClean="0"/>
              <a:t>ЧАСТЬ</a:t>
            </a:r>
          </a:p>
          <a:p>
            <a:pPr marL="342900" indent="-342900" algn="ctr">
              <a:buAutoNum type="arabicPeriod"/>
            </a:pPr>
            <a:r>
              <a:rPr lang="ru-RU" sz="1400" dirty="0" smtClean="0"/>
              <a:t>Экологическое </a:t>
            </a:r>
            <a:r>
              <a:rPr lang="ru-RU" sz="1400" dirty="0"/>
              <a:t>обоснование </a:t>
            </a:r>
            <a:r>
              <a:rPr lang="ru-RU" sz="1400" dirty="0" smtClean="0"/>
              <a:t>проекта</a:t>
            </a:r>
          </a:p>
          <a:p>
            <a:pPr marL="342900" indent="-342900" algn="ctr">
              <a:buAutoNum type="arabicPeriod"/>
            </a:pPr>
            <a:r>
              <a:rPr lang="ru-RU" sz="1400" dirty="0"/>
              <a:t>Экономическое обоснование проекта</a:t>
            </a:r>
          </a:p>
        </p:txBody>
      </p:sp>
      <p:sp>
        <p:nvSpPr>
          <p:cNvPr id="11" name="Двойная стрелка влево/вверх 10"/>
          <p:cNvSpPr/>
          <p:nvPr/>
        </p:nvSpPr>
        <p:spPr>
          <a:xfrm>
            <a:off x="3995936" y="975737"/>
            <a:ext cx="720080" cy="509047"/>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Двойная стрелка влево/вверх 16"/>
          <p:cNvSpPr/>
          <p:nvPr/>
        </p:nvSpPr>
        <p:spPr>
          <a:xfrm flipH="1">
            <a:off x="5656680" y="989473"/>
            <a:ext cx="720080" cy="509047"/>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a:off x="5076056" y="1052736"/>
            <a:ext cx="300012" cy="11696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5" name="Скругленный прямоугольник 4"/>
          <p:cNvSpPr/>
          <p:nvPr/>
        </p:nvSpPr>
        <p:spPr>
          <a:xfrm>
            <a:off x="1033260" y="260648"/>
            <a:ext cx="7358114" cy="72008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3600" b="1" dirty="0" smtClean="0">
                <a:solidFill>
                  <a:schemeClr val="tx1"/>
                </a:solidFill>
                <a:latin typeface="Calibri" pitchFamily="34" charset="0"/>
                <a:cs typeface="Calibri" pitchFamily="34" charset="0"/>
              </a:rPr>
              <a:t>Обоснование выбора проекта</a:t>
            </a:r>
            <a:endParaRPr lang="ru-RU" sz="3600" b="1" dirty="0"/>
          </a:p>
        </p:txBody>
      </p:sp>
      <p:sp>
        <p:nvSpPr>
          <p:cNvPr id="4" name="Прямоугольник 3"/>
          <p:cNvSpPr/>
          <p:nvPr/>
        </p:nvSpPr>
        <p:spPr>
          <a:xfrm>
            <a:off x="432422" y="2564904"/>
            <a:ext cx="8388050"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1600" dirty="0"/>
              <a:t>Мода постоянно изменяется и создает временное условное представление о красоте форм одежды. Её движущим началом является стремление к периодической смене внешних </a:t>
            </a:r>
            <a:r>
              <a:rPr lang="ru-RU" sz="1600" dirty="0" smtClean="0"/>
              <a:t>форм.</a:t>
            </a:r>
          </a:p>
          <a:p>
            <a:pPr algn="ctr"/>
            <a:r>
              <a:rPr lang="ru-RU" sz="1600" dirty="0"/>
              <a:t>Передо мной стоит задача – создать конкурентно способное изделие, которое будет оригинальным и соответствовать современному направлению моды. </a:t>
            </a:r>
          </a:p>
        </p:txBody>
      </p:sp>
      <p:sp>
        <p:nvSpPr>
          <p:cNvPr id="6" name="Прямоугольник 5"/>
          <p:cNvSpPr/>
          <p:nvPr/>
        </p:nvSpPr>
        <p:spPr>
          <a:xfrm>
            <a:off x="2807990" y="4077071"/>
            <a:ext cx="3808654" cy="206210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1600" dirty="0"/>
              <a:t>Актуальность. К основным преимуществам индивидуального пошива можно отнести такие преимущества как: эксклюзивность. Вещь, сшитая самостоятельно, будет соответствовать вашим предпочтениям и желаниям, к тому же такая вещь будет только у вас!</a:t>
            </a:r>
          </a:p>
        </p:txBody>
      </p:sp>
      <p:pic>
        <p:nvPicPr>
          <p:cNvPr id="19458" name="Picture 2" descr="https://mir-s3-cdn-cf.behance.net/project_modules/1400/5e992817741753.5e973a0ea92e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7000" y="1083451"/>
            <a:ext cx="1056746" cy="1494541"/>
          </a:xfrm>
          <a:prstGeom prst="rect">
            <a:avLst/>
          </a:prstGeom>
          <a:noFill/>
          <a:extLst>
            <a:ext uri="{909E8E84-426E-40DD-AFC4-6F175D3DCCD1}">
              <a14:hiddenFill xmlns:a14="http://schemas.microsoft.com/office/drawing/2010/main">
                <a:solidFill>
                  <a:srgbClr val="FFFFFF"/>
                </a:solidFill>
              </a14:hiddenFill>
            </a:ext>
          </a:extLst>
        </p:spPr>
      </p:pic>
      <p:pic>
        <p:nvPicPr>
          <p:cNvPr id="9" name="Рисунок 8" descr="https://mir-s3-cdn-cf.behance.net/project_modules/1400/c5f69517741753.5e84614b78cb7.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29280" y="1064398"/>
            <a:ext cx="1061085" cy="1500505"/>
          </a:xfrm>
          <a:prstGeom prst="rect">
            <a:avLst/>
          </a:prstGeom>
          <a:noFill/>
          <a:ln>
            <a:noFill/>
          </a:ln>
        </p:spPr>
      </p:pic>
      <p:pic>
        <p:nvPicPr>
          <p:cNvPr id="12" name="Рисунок 11" descr="https://mir-s3-cdn-cf.behance.net/project_modules/1400/29064717741753.5e973a0eaa378.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4357" y="1064399"/>
            <a:ext cx="1043940" cy="1500505"/>
          </a:xfrm>
          <a:prstGeom prst="rect">
            <a:avLst/>
          </a:prstGeom>
          <a:noFill/>
          <a:ln>
            <a:noFill/>
          </a:ln>
        </p:spPr>
      </p:pic>
      <p:pic>
        <p:nvPicPr>
          <p:cNvPr id="13" name="Рисунок 12" descr="https://mir-s3-cdn-cf.behance.net/project_modules/1400/2583e817741753.5e973a0ea9b06.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80112" y="1077487"/>
            <a:ext cx="1082040" cy="1494541"/>
          </a:xfrm>
          <a:prstGeom prst="rect">
            <a:avLst/>
          </a:prstGeom>
          <a:noFill/>
          <a:ln>
            <a:noFill/>
          </a:ln>
        </p:spPr>
      </p:pic>
      <p:pic>
        <p:nvPicPr>
          <p:cNvPr id="16" name="Рисунок 15" descr="https://mir-s3-cdn-cf.behance.net/project_modules/max_1200/9e998e17741753.585d4e0fad19b.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06414" y="4091355"/>
            <a:ext cx="2014058" cy="2062102"/>
          </a:xfrm>
          <a:prstGeom prst="rect">
            <a:avLst/>
          </a:prstGeom>
          <a:noFill/>
          <a:ln>
            <a:noFill/>
          </a:ln>
        </p:spPr>
      </p:pic>
      <p:pic>
        <p:nvPicPr>
          <p:cNvPr id="17" name="Рисунок 16" descr="https://mir-s3-cdn-cf.behance.net/project_modules/max_1200/40349117741753.585d4ffad8f7e.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0718" y="4077071"/>
            <a:ext cx="2106282" cy="2090671"/>
          </a:xfrm>
          <a:prstGeom prst="rect">
            <a:avLst/>
          </a:prstGeom>
          <a:noFill/>
          <a:ln>
            <a:noFill/>
          </a:ln>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51520" y="1556792"/>
            <a:ext cx="7848872" cy="5016758"/>
          </a:xfrm>
          <a:prstGeom prst="rect">
            <a:avLst/>
          </a:prstGeom>
        </p:spPr>
        <p:txBody>
          <a:bodyPr wrap="square">
            <a:spAutoFit/>
          </a:bodyPr>
          <a:lstStyle/>
          <a:p>
            <a:r>
              <a:rPr lang="ru-RU" sz="3200" b="1" i="1" u="sng" dirty="0" smtClean="0">
                <a:solidFill>
                  <a:srgbClr val="FF0000"/>
                </a:solidFill>
              </a:rPr>
              <a:t>Задачи проекта:</a:t>
            </a:r>
            <a:endParaRPr lang="ru-RU" sz="3200" b="1" i="1" u="sng" dirty="0">
              <a:solidFill>
                <a:srgbClr val="FF0000"/>
              </a:solidFill>
            </a:endParaRPr>
          </a:p>
          <a:p>
            <a:pPr marL="342900" lvl="0" indent="-342900">
              <a:buFont typeface="Wingdings" pitchFamily="2" charset="2"/>
              <a:buChar char="Ø"/>
            </a:pPr>
            <a:r>
              <a:rPr lang="ru-RU" sz="3200" dirty="0"/>
              <a:t>Изучить историю появления юбок и топов</a:t>
            </a:r>
            <a:r>
              <a:rPr lang="ru-RU" sz="3200" dirty="0" smtClean="0"/>
              <a:t>.</a:t>
            </a:r>
            <a:endParaRPr lang="ru-RU" sz="3200" dirty="0"/>
          </a:p>
          <a:p>
            <a:pPr marL="342900" lvl="0" indent="-342900">
              <a:buFont typeface="Wingdings" pitchFamily="2" charset="2"/>
              <a:buChar char="Ø"/>
            </a:pPr>
            <a:r>
              <a:rPr lang="ru-RU" sz="3200" dirty="0"/>
              <a:t>Разработать </a:t>
            </a:r>
            <a:r>
              <a:rPr lang="ru-RU" sz="3200" dirty="0" smtClean="0"/>
              <a:t>фор–эскизы </a:t>
            </a:r>
            <a:r>
              <a:rPr lang="ru-RU" sz="3200" dirty="0"/>
              <a:t>женских костюмов и выбрать лучший вариант.</a:t>
            </a:r>
          </a:p>
          <a:p>
            <a:pPr marL="342900" lvl="0" indent="-342900">
              <a:buFont typeface="Wingdings" pitchFamily="2" charset="2"/>
              <a:buChar char="Ø"/>
            </a:pPr>
            <a:r>
              <a:rPr lang="ru-RU" sz="3200" dirty="0"/>
              <a:t>Подобрать соответствующие материалы для изготовления изделия.</a:t>
            </a:r>
          </a:p>
          <a:p>
            <a:pPr marL="342900" lvl="0" indent="-342900">
              <a:buFont typeface="Wingdings" pitchFamily="2" charset="2"/>
              <a:buChar char="Ø"/>
            </a:pPr>
            <a:r>
              <a:rPr lang="ru-RU" sz="3200" dirty="0"/>
              <a:t>Изготовить </a:t>
            </a:r>
            <a:r>
              <a:rPr lang="ru-RU" sz="3200" dirty="0" smtClean="0"/>
              <a:t>комплект </a:t>
            </a:r>
            <a:r>
              <a:rPr lang="ru-RU" sz="3200" dirty="0"/>
              <a:t>женский состоящий из юбки и топа.</a:t>
            </a:r>
          </a:p>
          <a:p>
            <a:pPr marL="342900" lvl="0" indent="-342900">
              <a:buFont typeface="Wingdings" pitchFamily="2" charset="2"/>
              <a:buChar char="Ø"/>
            </a:pPr>
            <a:r>
              <a:rPr lang="ru-RU" sz="3200" dirty="0"/>
              <a:t>Оценить проделанную работу.</a:t>
            </a:r>
          </a:p>
        </p:txBody>
      </p:sp>
      <p:sp>
        <p:nvSpPr>
          <p:cNvPr id="5" name="Прямоугольник 4"/>
          <p:cNvSpPr/>
          <p:nvPr/>
        </p:nvSpPr>
        <p:spPr>
          <a:xfrm>
            <a:off x="611560" y="404664"/>
            <a:ext cx="8280920" cy="1077218"/>
          </a:xfrm>
          <a:prstGeom prst="rect">
            <a:avLst/>
          </a:prstGeom>
        </p:spPr>
        <p:txBody>
          <a:bodyPr wrap="square">
            <a:spAutoFit/>
          </a:bodyPr>
          <a:lstStyle/>
          <a:p>
            <a:r>
              <a:rPr lang="ru-RU" sz="3200" b="1" i="1" u="sng" dirty="0" smtClean="0">
                <a:solidFill>
                  <a:srgbClr val="FF0000"/>
                </a:solidFill>
              </a:rPr>
              <a:t>Цель проекта </a:t>
            </a:r>
            <a:r>
              <a:rPr lang="ru-RU" sz="3200" dirty="0" smtClean="0"/>
              <a:t>– разработать и изготовить комплект женский состоящий из юбки и топа.</a:t>
            </a:r>
            <a:endParaRPr lang="ru-RU" sz="3200" dirty="0"/>
          </a:p>
        </p:txBody>
      </p:sp>
      <p:pic>
        <p:nvPicPr>
          <p:cNvPr id="1843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1844824"/>
            <a:ext cx="2319214" cy="2319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7263" y="-55076"/>
            <a:ext cx="9214332" cy="6913076"/>
          </a:xfrm>
          <a:prstGeom prst="rect">
            <a:avLst/>
          </a:prstGeom>
          <a:noFill/>
          <a:extLst>
            <a:ext uri="{909E8E84-426E-40DD-AFC4-6F175D3DCCD1}">
              <a14:hiddenFill xmlns:a14="http://schemas.microsoft.com/office/drawing/2010/main">
                <a:solidFill>
                  <a:srgbClr val="FFFFFF"/>
                </a:solidFill>
              </a14:hiddenFill>
            </a:ext>
          </a:extLst>
        </p:spPr>
      </p:pic>
      <p:sp>
        <p:nvSpPr>
          <p:cNvPr id="5" name="Скругленный прямоугольник 4"/>
          <p:cNvSpPr/>
          <p:nvPr/>
        </p:nvSpPr>
        <p:spPr>
          <a:xfrm>
            <a:off x="874819" y="188640"/>
            <a:ext cx="7712025" cy="78581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3600" b="1" dirty="0"/>
              <a:t>История появления юбки в складку</a:t>
            </a:r>
          </a:p>
        </p:txBody>
      </p:sp>
      <p:sp>
        <p:nvSpPr>
          <p:cNvPr id="4" name="Скругленная прямоугольная выноска 3"/>
          <p:cNvSpPr/>
          <p:nvPr/>
        </p:nvSpPr>
        <p:spPr>
          <a:xfrm>
            <a:off x="53752" y="1196753"/>
            <a:ext cx="3222104" cy="2247424"/>
          </a:xfrm>
          <a:prstGeom prst="wedgeRoundRectCallou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ru-RU" sz="1400" dirty="0"/>
              <a:t>Юбка в складку пришла к нам из Шотландии и </a:t>
            </a:r>
            <a:r>
              <a:rPr lang="ru-RU" sz="1400" dirty="0" smtClean="0"/>
              <a:t>имело название килт. </a:t>
            </a:r>
            <a:r>
              <a:rPr lang="ru-RU" sz="1400" dirty="0"/>
              <a:t>Причем носили ее исключительно представители мужского пола</a:t>
            </a:r>
            <a:r>
              <a:rPr lang="ru-RU" sz="1400" dirty="0" smtClean="0"/>
              <a:t>.  </a:t>
            </a:r>
            <a:r>
              <a:rPr lang="ru-RU" sz="1400" dirty="0"/>
              <a:t>На сегодняшний день такую модель активно носят девушки, а благодаря фантазии и находчивости модельеров существуют различные ее варианты.</a:t>
            </a:r>
          </a:p>
        </p:txBody>
      </p:sp>
      <p:pic>
        <p:nvPicPr>
          <p:cNvPr id="8" name="Рисунок 7" descr="http://cdn01.ru/files/users/images/a1/26/a126c0f83b6abe5ad4d1d930e8d7698a.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3717032"/>
            <a:ext cx="1584176" cy="24056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2" descr="https://ae04.alicdn.com/kf/Had762c58c94b4c14b713237405dd869eK.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4054" t="29830" r="16240" b="3850"/>
          <a:stretch/>
        </p:blipFill>
        <p:spPr bwMode="auto">
          <a:xfrm>
            <a:off x="4091109" y="1211353"/>
            <a:ext cx="1343085" cy="12777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s://images.wbstatic.net/big/new/12920000/12923313-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00969" y="3645024"/>
            <a:ext cx="1226424" cy="16352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0" name="Picture 6" descr="https://24-ok.ru/image/lot/main/2020/05/12/14/597e5f32e8fa70b86212fba6804f060a.jpg"/>
          <p:cNvPicPr>
            <a:picLocks noChangeAspect="1" noChangeArrowheads="1"/>
          </p:cNvPicPr>
          <p:nvPr/>
        </p:nvPicPr>
        <p:blipFill rotWithShape="1">
          <a:blip r:embed="rId7">
            <a:extLst>
              <a:ext uri="{28A0092B-C50C-407E-A947-70E740481C1C}">
                <a14:useLocalDpi xmlns:a14="http://schemas.microsoft.com/office/drawing/2010/main" val="0"/>
              </a:ext>
            </a:extLst>
          </a:blip>
          <a:srcRect l="17975" r="17321" b="25577"/>
          <a:stretch/>
        </p:blipFill>
        <p:spPr bwMode="auto">
          <a:xfrm>
            <a:off x="7218349" y="4301265"/>
            <a:ext cx="1385983" cy="15941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7" name="AutoShape 10" descr="https://aveeva.ru/wa-data/public/shop/products/03/59/5903/images/23790/23790.750x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5" name="Picture 11"/>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6353" t="14771" r="17618" b="9168"/>
          <a:stretch/>
        </p:blipFill>
        <p:spPr bwMode="auto">
          <a:xfrm>
            <a:off x="4902405" y="4650716"/>
            <a:ext cx="1161264" cy="14864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37" name="Picture 13" descr="https://images.wildberries.ru/big/new/4820000/4828422-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20023" y="1226393"/>
            <a:ext cx="1166821" cy="15557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779912" y="2489150"/>
            <a:ext cx="1703125"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dirty="0" smtClean="0"/>
              <a:t>Гофре или плисе </a:t>
            </a:r>
            <a:endParaRPr lang="ru-RU" sz="1600" dirty="0"/>
          </a:p>
        </p:txBody>
      </p:sp>
      <p:sp>
        <p:nvSpPr>
          <p:cNvPr id="25" name="TextBox 24"/>
          <p:cNvSpPr txBox="1"/>
          <p:nvPr/>
        </p:nvSpPr>
        <p:spPr>
          <a:xfrm>
            <a:off x="2762618" y="5447134"/>
            <a:ext cx="1703125"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1600" dirty="0" smtClean="0"/>
              <a:t>Шотландка </a:t>
            </a:r>
            <a:endParaRPr lang="ru-RU" sz="1600" dirty="0"/>
          </a:p>
        </p:txBody>
      </p:sp>
      <p:sp>
        <p:nvSpPr>
          <p:cNvPr id="26" name="TextBox 25"/>
          <p:cNvSpPr txBox="1"/>
          <p:nvPr/>
        </p:nvSpPr>
        <p:spPr>
          <a:xfrm>
            <a:off x="7145478" y="2875463"/>
            <a:ext cx="1786732"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dirty="0" smtClean="0"/>
              <a:t>Встречные сладки</a:t>
            </a:r>
            <a:endParaRPr lang="ru-RU" sz="1600" dirty="0"/>
          </a:p>
        </p:txBody>
      </p:sp>
      <p:sp>
        <p:nvSpPr>
          <p:cNvPr id="27" name="TextBox 26"/>
          <p:cNvSpPr txBox="1"/>
          <p:nvPr/>
        </p:nvSpPr>
        <p:spPr>
          <a:xfrm>
            <a:off x="4631474" y="6212733"/>
            <a:ext cx="1781349"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dirty="0" smtClean="0"/>
              <a:t>Бантовые складки </a:t>
            </a:r>
            <a:endParaRPr lang="ru-RU" sz="1600" dirty="0"/>
          </a:p>
        </p:txBody>
      </p:sp>
      <p:sp>
        <p:nvSpPr>
          <p:cNvPr id="28" name="TextBox 27"/>
          <p:cNvSpPr txBox="1"/>
          <p:nvPr/>
        </p:nvSpPr>
        <p:spPr>
          <a:xfrm>
            <a:off x="6739346" y="6013531"/>
            <a:ext cx="2343987"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dirty="0" smtClean="0"/>
              <a:t>Односторонние складки</a:t>
            </a:r>
            <a:endParaRPr lang="ru-RU" sz="1600" dirty="0"/>
          </a:p>
        </p:txBody>
      </p:sp>
      <p:cxnSp>
        <p:nvCxnSpPr>
          <p:cNvPr id="20" name="Прямая со стрелкой 19"/>
          <p:cNvCxnSpPr/>
          <p:nvPr/>
        </p:nvCxnSpPr>
        <p:spPr>
          <a:xfrm flipH="1">
            <a:off x="4227393" y="3645024"/>
            <a:ext cx="1791050" cy="65624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2" name="Прямая со стрелкой 21"/>
          <p:cNvCxnSpPr/>
          <p:nvPr/>
        </p:nvCxnSpPr>
        <p:spPr>
          <a:xfrm flipV="1">
            <a:off x="6018443" y="1916833"/>
            <a:ext cx="1401580" cy="172819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0" name="Прямая со стрелкой 29"/>
          <p:cNvCxnSpPr/>
          <p:nvPr/>
        </p:nvCxnSpPr>
        <p:spPr>
          <a:xfrm flipH="1" flipV="1">
            <a:off x="5483038" y="2132857"/>
            <a:ext cx="535405" cy="151216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2" name="Прямая со стрелкой 31"/>
          <p:cNvCxnSpPr>
            <a:endCxn id="1035" idx="0"/>
          </p:cNvCxnSpPr>
          <p:nvPr/>
        </p:nvCxnSpPr>
        <p:spPr>
          <a:xfrm flipH="1">
            <a:off x="5483037" y="3659478"/>
            <a:ext cx="737417" cy="991238"/>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4" name="Прямая со стрелкой 33"/>
          <p:cNvCxnSpPr/>
          <p:nvPr/>
        </p:nvCxnSpPr>
        <p:spPr>
          <a:xfrm>
            <a:off x="6018443" y="3645024"/>
            <a:ext cx="1793917" cy="65624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48" name="TextBox 47"/>
          <p:cNvSpPr txBox="1"/>
          <p:nvPr/>
        </p:nvSpPr>
        <p:spPr>
          <a:xfrm>
            <a:off x="4822959" y="3190592"/>
            <a:ext cx="2395390" cy="908864"/>
          </a:xfrm>
          <a:prstGeom prst="ellipse">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dirty="0" smtClean="0"/>
              <a:t>Разновидности юбок в складку</a:t>
            </a:r>
            <a:endParaRPr lang="ru-RU" dirty="0"/>
          </a:p>
        </p:txBody>
      </p:sp>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5" name="Скругленный прямоугольник 4"/>
          <p:cNvSpPr/>
          <p:nvPr/>
        </p:nvSpPr>
        <p:spPr>
          <a:xfrm>
            <a:off x="2051720" y="188640"/>
            <a:ext cx="5451430" cy="78581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3600" b="1" dirty="0"/>
              <a:t>История появления топа</a:t>
            </a:r>
          </a:p>
        </p:txBody>
      </p:sp>
      <p:sp>
        <p:nvSpPr>
          <p:cNvPr id="4" name="Скругленная прямоугольная выноска 3"/>
          <p:cNvSpPr/>
          <p:nvPr/>
        </p:nvSpPr>
        <p:spPr>
          <a:xfrm>
            <a:off x="395536" y="1196752"/>
            <a:ext cx="4572000" cy="2009061"/>
          </a:xfrm>
          <a:prstGeom prst="wedgeRoundRectCallout">
            <a:avLst/>
          </a:prstGeom>
        </p:spPr>
        <p:style>
          <a:lnRef idx="2">
            <a:schemeClr val="accent5"/>
          </a:lnRef>
          <a:fillRef idx="1">
            <a:schemeClr val="lt1"/>
          </a:fillRef>
          <a:effectRef idx="0">
            <a:schemeClr val="accent5"/>
          </a:effectRef>
          <a:fontRef idx="minor">
            <a:schemeClr val="dk1"/>
          </a:fontRef>
        </p:style>
        <p:txBody>
          <a:bodyPr>
            <a:spAutoFit/>
          </a:bodyPr>
          <a:lstStyle/>
          <a:p>
            <a:pPr algn="ctr"/>
            <a:r>
              <a:rPr lang="ru-RU" sz="1400" dirty="0" err="1"/>
              <a:t>Кроп</a:t>
            </a:r>
            <a:r>
              <a:rPr lang="ru-RU" sz="1400" dirty="0"/>
              <a:t>-топы в современном понимании появились примерно в 1930-х и 1940-х годах: из-за нехватки тканей во время войны модельеры пытались тогда сэкономить несколько сантиметров, создав тем самым новый тип одежды. Изначально благодаря этой идее шились в основном </a:t>
            </a:r>
            <a:r>
              <a:rPr lang="ru-RU" sz="1400" dirty="0" smtClean="0"/>
              <a:t>купальники, </a:t>
            </a:r>
            <a:r>
              <a:rPr lang="ru-RU" sz="1400" dirty="0"/>
              <a:t>позже </a:t>
            </a:r>
            <a:r>
              <a:rPr lang="ru-RU" sz="1400" dirty="0" err="1"/>
              <a:t>кроп</a:t>
            </a:r>
            <a:r>
              <a:rPr lang="ru-RU" sz="1400" dirty="0"/>
              <a:t>-топ стали комбинировать с юбками-миди с высокой талией</a:t>
            </a:r>
          </a:p>
        </p:txBody>
      </p:sp>
      <p:pic>
        <p:nvPicPr>
          <p:cNvPr id="2050" name="Picture 2" descr="https://3.bp.blogspot.com/-sMNoNh7NU64/WsnX1HSZRSI/AAAAAAABWHM/rO9ab7rU_YYe7LOpbCVAQIhtA_N3hFiYgCLcBGAs/s1600/Women%2Bin%2BSwuimsuits%2B1940s%2B%252817%252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3573016"/>
            <a:ext cx="2127419" cy="28986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36096" y="1556792"/>
            <a:ext cx="1505744" cy="15057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4357" y="3573016"/>
            <a:ext cx="1400188" cy="21002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058" name="Picture 10" descr="https://image.geeko.ltd/original/14f21661-a4a7-4a4a-9858-4cd2943d53c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88224" y="4293096"/>
            <a:ext cx="1539107" cy="19238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60" name="Picture 12" descr="https://images-na.ssl-images-amazon.com/images/I/61eEYnM4sSL._SL1021_.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20632" y="2194418"/>
            <a:ext cx="1656184" cy="16561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3131839" y="260648"/>
            <a:ext cx="3096345" cy="936104"/>
          </a:xfrm>
          <a:prstGeom prst="roundRect">
            <a:avLst/>
          </a:prstGeom>
        </p:spPr>
        <p:style>
          <a:lnRef idx="1">
            <a:schemeClr val="accent1"/>
          </a:lnRef>
          <a:fillRef idx="2">
            <a:schemeClr val="accent1"/>
          </a:fillRef>
          <a:effectRef idx="1">
            <a:schemeClr val="accent1"/>
          </a:effectRef>
          <a:fontRef idx="minor">
            <a:schemeClr val="dk1"/>
          </a:fontRef>
        </p:style>
        <p:txBody>
          <a:bodyPr>
            <a:normAutofit/>
          </a:bodyPr>
          <a:lstStyle/>
          <a:p>
            <a:r>
              <a:rPr lang="ru-RU" sz="3600" b="1" dirty="0" smtClean="0"/>
              <a:t>Банк идей</a:t>
            </a:r>
            <a:endParaRPr lang="ru-RU" sz="3600" b="1" dirty="0"/>
          </a:p>
        </p:txBody>
      </p:sp>
      <p:sp>
        <p:nvSpPr>
          <p:cNvPr id="5" name="TextBox 4"/>
          <p:cNvSpPr txBox="1"/>
          <p:nvPr/>
        </p:nvSpPr>
        <p:spPr>
          <a:xfrm rot="16200000">
            <a:off x="2321317" y="-432976"/>
            <a:ext cx="612934" cy="4176463"/>
          </a:xfrm>
          <a:prstGeom prst="roundRect">
            <a:avLst/>
          </a:prstGeom>
        </p:spPr>
        <p:style>
          <a:lnRef idx="1">
            <a:schemeClr val="accent2"/>
          </a:lnRef>
          <a:fillRef idx="2">
            <a:schemeClr val="accent2"/>
          </a:fillRef>
          <a:effectRef idx="1">
            <a:schemeClr val="accent2"/>
          </a:effectRef>
          <a:fontRef idx="minor">
            <a:schemeClr val="dk1"/>
          </a:fontRef>
        </p:style>
        <p:txBody>
          <a:bodyPr vert="vert" wrap="square" rtlCol="0">
            <a:spAutoFit/>
          </a:bodyPr>
          <a:lstStyle/>
          <a:p>
            <a:r>
              <a:rPr lang="ru-RU" sz="2400" b="1" dirty="0" smtClean="0"/>
              <a:t>Критерии будущего изделия </a:t>
            </a:r>
            <a:endParaRPr lang="ru-RU" sz="2400" b="1" dirty="0"/>
          </a:p>
        </p:txBody>
      </p:sp>
      <p:sp>
        <p:nvSpPr>
          <p:cNvPr id="6" name="Скругленный прямоугольник 5"/>
          <p:cNvSpPr/>
          <p:nvPr/>
        </p:nvSpPr>
        <p:spPr>
          <a:xfrm>
            <a:off x="1331640" y="2204864"/>
            <a:ext cx="3789570" cy="408623"/>
          </a:xfrm>
          <a:prstGeom prst="roundRect">
            <a:avLst/>
          </a:prstGeom>
        </p:spPr>
        <p:style>
          <a:lnRef idx="1">
            <a:schemeClr val="dk1"/>
          </a:lnRef>
          <a:fillRef idx="2">
            <a:schemeClr val="dk1"/>
          </a:fillRef>
          <a:effectRef idx="1">
            <a:schemeClr val="dk1"/>
          </a:effectRef>
          <a:fontRef idx="minor">
            <a:schemeClr val="dk1"/>
          </a:fontRef>
        </p:style>
        <p:txBody>
          <a:bodyPr wrap="none">
            <a:spAutoFit/>
          </a:bodyPr>
          <a:lstStyle/>
          <a:p>
            <a:r>
              <a:rPr lang="ru-RU" dirty="0" smtClean="0"/>
              <a:t>Модель </a:t>
            </a:r>
            <a:r>
              <a:rPr lang="ru-RU" dirty="0"/>
              <a:t>должна быть оригинальной</a:t>
            </a:r>
          </a:p>
        </p:txBody>
      </p:sp>
      <p:sp>
        <p:nvSpPr>
          <p:cNvPr id="7" name="Скругленный прямоугольник 6"/>
          <p:cNvSpPr/>
          <p:nvPr/>
        </p:nvSpPr>
        <p:spPr>
          <a:xfrm>
            <a:off x="1367268" y="2949552"/>
            <a:ext cx="3753942" cy="729221"/>
          </a:xfrm>
          <a:prstGeom prst="round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ru-RU" dirty="0" smtClean="0"/>
              <a:t>Соответствовать </a:t>
            </a:r>
            <a:r>
              <a:rPr lang="ru-RU" dirty="0"/>
              <a:t>современному направлению моды</a:t>
            </a:r>
          </a:p>
        </p:txBody>
      </p:sp>
      <p:sp>
        <p:nvSpPr>
          <p:cNvPr id="8" name="Скругленный прямоугольник 7"/>
          <p:cNvSpPr/>
          <p:nvPr/>
        </p:nvSpPr>
        <p:spPr>
          <a:xfrm>
            <a:off x="1331640" y="4077072"/>
            <a:ext cx="4052028" cy="715089"/>
          </a:xfrm>
          <a:prstGeom prst="round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dirty="0" smtClean="0"/>
              <a:t>Костюм </a:t>
            </a:r>
            <a:r>
              <a:rPr lang="ru-RU" dirty="0"/>
              <a:t>юбка и топ должны хорошо сидеть на фигуре</a:t>
            </a:r>
          </a:p>
        </p:txBody>
      </p:sp>
      <p:sp>
        <p:nvSpPr>
          <p:cNvPr id="9" name="Скругленный прямоугольник 8"/>
          <p:cNvSpPr/>
          <p:nvPr/>
        </p:nvSpPr>
        <p:spPr>
          <a:xfrm>
            <a:off x="1367268" y="5248718"/>
            <a:ext cx="3485550" cy="408623"/>
          </a:xfrm>
          <a:prstGeom prst="round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r>
              <a:rPr lang="ru-RU" dirty="0" smtClean="0"/>
              <a:t>Быть </a:t>
            </a:r>
            <a:r>
              <a:rPr lang="ru-RU" dirty="0"/>
              <a:t>качественно изготовленной</a:t>
            </a:r>
          </a:p>
        </p:txBody>
      </p:sp>
      <p:pic>
        <p:nvPicPr>
          <p:cNvPr id="3076" name="Picture 4" descr="https://sun9-38.userapi.com/s/v1/if2/RSN5BsLovvivDDGg1PA9IZ6siOQUBtMSsjgwuNPr_NIGgrjGso8MXL72iX0shpaZUYUse93rNuVmr3VHYSjNQWwJ.jpg?size=1200x1600&amp;quality=96&amp;type=album"/>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300000"/>
                    </a14:imgEffect>
                    <a14:imgEffect>
                      <a14:brightnessContrast bright="40000" contrast="40000"/>
                    </a14:imgEffect>
                  </a14:imgLayer>
                </a14:imgProps>
              </a:ext>
              <a:ext uri="{28A0092B-C50C-407E-A947-70E740481C1C}">
                <a14:useLocalDpi xmlns:a14="http://schemas.microsoft.com/office/drawing/2010/main" val="0"/>
              </a:ext>
            </a:extLst>
          </a:blip>
          <a:srcRect l="8380" t="6865" r="17490" b="7575"/>
          <a:stretch/>
        </p:blipFill>
        <p:spPr bwMode="auto">
          <a:xfrm>
            <a:off x="7120341" y="332655"/>
            <a:ext cx="1843600" cy="28371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8" name="Picture 6" descr="https://sun9-61.userapi.com/s/v1/if2/YQHJd8HUwYlNoVWBfYYsqDpD3HoOeqXSK4rw-RAQ_H4xOWTtgqIZrynAwbx1eKjI1nsAQ5wHjApthtecGR2cwTVE.jpg?size=1200x1600&amp;quality=96&amp;type=album"/>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aturation sat="200000"/>
                    </a14:imgEffect>
                    <a14:imgEffect>
                      <a14:brightnessContrast bright="20000" contrast="40000"/>
                    </a14:imgEffect>
                  </a14:imgLayer>
                </a14:imgProps>
              </a:ext>
              <a:ext uri="{28A0092B-C50C-407E-A947-70E740481C1C}">
                <a14:useLocalDpi xmlns:a14="http://schemas.microsoft.com/office/drawing/2010/main" val="0"/>
              </a:ext>
            </a:extLst>
          </a:blip>
          <a:srcRect l="9931" t="3035" r="12356" b="8465"/>
          <a:stretch/>
        </p:blipFill>
        <p:spPr bwMode="auto">
          <a:xfrm>
            <a:off x="5508104" y="2169424"/>
            <a:ext cx="1991777" cy="30243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aturation sat="200000"/>
                    </a14:imgEffect>
                    <a14:imgEffect>
                      <a14:brightnessContrast bright="20000" contrast="40000"/>
                    </a14:imgEffect>
                  </a14:imgLayer>
                </a14:imgProps>
              </a:ext>
              <a:ext uri="{28A0092B-C50C-407E-A947-70E740481C1C}">
                <a14:useLocalDpi xmlns:a14="http://schemas.microsoft.com/office/drawing/2010/main" val="0"/>
              </a:ext>
            </a:extLst>
          </a:blip>
          <a:srcRect l="6508" t="5702" r="5525" b="15397"/>
          <a:stretch/>
        </p:blipFill>
        <p:spPr bwMode="auto">
          <a:xfrm rot="16200000">
            <a:off x="6338498" y="4291433"/>
            <a:ext cx="2846073" cy="19145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cxnSp>
        <p:nvCxnSpPr>
          <p:cNvPr id="12" name="Прямая соединительная линия 11"/>
          <p:cNvCxnSpPr>
            <a:stCxn id="5" idx="0"/>
          </p:cNvCxnSpPr>
          <p:nvPr/>
        </p:nvCxnSpPr>
        <p:spPr>
          <a:xfrm flipH="1" flipV="1">
            <a:off x="395536" y="1655255"/>
            <a:ext cx="144017" cy="1"/>
          </a:xfrm>
          <a:prstGeom prst="line">
            <a:avLst/>
          </a:prstGeom>
        </p:spPr>
        <p:style>
          <a:lnRef idx="2">
            <a:schemeClr val="accent6"/>
          </a:lnRef>
          <a:fillRef idx="0">
            <a:schemeClr val="accent6"/>
          </a:fillRef>
          <a:effectRef idx="1">
            <a:schemeClr val="accent6"/>
          </a:effectRef>
          <a:fontRef idx="minor">
            <a:schemeClr val="tx1"/>
          </a:fontRef>
        </p:style>
      </p:cxnSp>
      <p:cxnSp>
        <p:nvCxnSpPr>
          <p:cNvPr id="14" name="Прямая соединительная линия 13"/>
          <p:cNvCxnSpPr/>
          <p:nvPr/>
        </p:nvCxnSpPr>
        <p:spPr>
          <a:xfrm>
            <a:off x="395536" y="1655256"/>
            <a:ext cx="0" cy="3797773"/>
          </a:xfrm>
          <a:prstGeom prst="line">
            <a:avLst/>
          </a:prstGeom>
        </p:spPr>
        <p:style>
          <a:lnRef idx="2">
            <a:schemeClr val="accent6"/>
          </a:lnRef>
          <a:fillRef idx="0">
            <a:schemeClr val="accent6"/>
          </a:fillRef>
          <a:effectRef idx="1">
            <a:schemeClr val="accent6"/>
          </a:effectRef>
          <a:fontRef idx="minor">
            <a:schemeClr val="tx1"/>
          </a:fontRef>
        </p:style>
      </p:cxnSp>
      <p:cxnSp>
        <p:nvCxnSpPr>
          <p:cNvPr id="16" name="Прямая со стрелкой 15"/>
          <p:cNvCxnSpPr>
            <a:endCxn id="6" idx="1"/>
          </p:cNvCxnSpPr>
          <p:nvPr/>
        </p:nvCxnSpPr>
        <p:spPr>
          <a:xfrm>
            <a:off x="395536" y="2409175"/>
            <a:ext cx="936104" cy="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 name="Прямая со стрелкой 18"/>
          <p:cNvCxnSpPr>
            <a:endCxn id="7" idx="1"/>
          </p:cNvCxnSpPr>
          <p:nvPr/>
        </p:nvCxnSpPr>
        <p:spPr>
          <a:xfrm>
            <a:off x="395536" y="3314162"/>
            <a:ext cx="971732" cy="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1" name="Прямая со стрелкой 20"/>
          <p:cNvCxnSpPr>
            <a:endCxn id="8" idx="1"/>
          </p:cNvCxnSpPr>
          <p:nvPr/>
        </p:nvCxnSpPr>
        <p:spPr>
          <a:xfrm>
            <a:off x="395536" y="4434616"/>
            <a:ext cx="936104" cy="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4" name="Прямая со стрелкой 23"/>
          <p:cNvCxnSpPr>
            <a:endCxn id="9" idx="1"/>
          </p:cNvCxnSpPr>
          <p:nvPr/>
        </p:nvCxnSpPr>
        <p:spPr>
          <a:xfrm>
            <a:off x="395536" y="5453029"/>
            <a:ext cx="971732" cy="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5" name="TextBox 24"/>
          <p:cNvSpPr txBox="1"/>
          <p:nvPr/>
        </p:nvSpPr>
        <p:spPr>
          <a:xfrm>
            <a:off x="8294995" y="2764886"/>
            <a:ext cx="538930" cy="369332"/>
          </a:xfrm>
          <a:prstGeom prst="rect">
            <a:avLst/>
          </a:prstGeom>
          <a:noFill/>
        </p:spPr>
        <p:txBody>
          <a:bodyPr wrap="none" rtlCol="0">
            <a:spAutoFit/>
          </a:bodyPr>
          <a:lstStyle/>
          <a:p>
            <a:r>
              <a:rPr lang="ru-RU" dirty="0" smtClean="0"/>
              <a:t>№1</a:t>
            </a:r>
            <a:endParaRPr lang="ru-RU" dirty="0"/>
          </a:p>
        </p:txBody>
      </p:sp>
      <p:sp>
        <p:nvSpPr>
          <p:cNvPr id="26" name="TextBox 25"/>
          <p:cNvSpPr txBox="1"/>
          <p:nvPr/>
        </p:nvSpPr>
        <p:spPr>
          <a:xfrm>
            <a:off x="5534376" y="4792161"/>
            <a:ext cx="538930" cy="369332"/>
          </a:xfrm>
          <a:prstGeom prst="rect">
            <a:avLst/>
          </a:prstGeom>
          <a:noFill/>
        </p:spPr>
        <p:txBody>
          <a:bodyPr wrap="none" rtlCol="0">
            <a:spAutoFit/>
          </a:bodyPr>
          <a:lstStyle/>
          <a:p>
            <a:r>
              <a:rPr lang="ru-RU" dirty="0" smtClean="0"/>
              <a:t>№2</a:t>
            </a:r>
            <a:endParaRPr lang="ru-RU" dirty="0"/>
          </a:p>
        </p:txBody>
      </p:sp>
      <p:sp>
        <p:nvSpPr>
          <p:cNvPr id="27" name="TextBox 26"/>
          <p:cNvSpPr txBox="1"/>
          <p:nvPr/>
        </p:nvSpPr>
        <p:spPr>
          <a:xfrm>
            <a:off x="8133488" y="6268670"/>
            <a:ext cx="538930" cy="369332"/>
          </a:xfrm>
          <a:prstGeom prst="rect">
            <a:avLst/>
          </a:prstGeom>
          <a:noFill/>
        </p:spPr>
        <p:txBody>
          <a:bodyPr wrap="none" rtlCol="0">
            <a:spAutoFit/>
          </a:bodyPr>
          <a:lstStyle/>
          <a:p>
            <a:r>
              <a:rPr lang="ru-RU" dirty="0" smtClean="0"/>
              <a:t>№3</a:t>
            </a:r>
            <a:endParaRPr lang="ru-RU" dirty="0"/>
          </a:p>
        </p:txBody>
      </p:sp>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251520" y="116632"/>
            <a:ext cx="4174232" cy="933181"/>
          </a:xfrm>
          <a:prstGeom prst="roundRect">
            <a:avLst/>
          </a:prstGeom>
        </p:spPr>
        <p:style>
          <a:lnRef idx="1">
            <a:schemeClr val="accent1"/>
          </a:lnRef>
          <a:fillRef idx="2">
            <a:schemeClr val="accent1"/>
          </a:fillRef>
          <a:effectRef idx="1">
            <a:schemeClr val="accent1"/>
          </a:effectRef>
          <a:fontRef idx="minor">
            <a:schemeClr val="dk1"/>
          </a:fontRef>
        </p:style>
        <p:txBody>
          <a:bodyPr>
            <a:normAutofit/>
          </a:bodyPr>
          <a:lstStyle/>
          <a:p>
            <a:r>
              <a:rPr lang="ru-RU" sz="3600" b="1" dirty="0"/>
              <a:t>Описание модели</a:t>
            </a:r>
          </a:p>
        </p:txBody>
      </p:sp>
      <p:sp>
        <p:nvSpPr>
          <p:cNvPr id="4" name="Прямоугольник 3"/>
          <p:cNvSpPr/>
          <p:nvPr/>
        </p:nvSpPr>
        <p:spPr>
          <a:xfrm>
            <a:off x="4716015" y="425255"/>
            <a:ext cx="4358333" cy="62478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ru-RU" sz="1600" dirty="0"/>
              <a:t>Молодежный комплект, состоящий из топа и юбки. </a:t>
            </a:r>
          </a:p>
          <a:p>
            <a:pPr algn="ctr"/>
            <a:r>
              <a:rPr lang="ru-RU" sz="1600" dirty="0"/>
              <a:t>Топ прилегающего силуэта, выполнен из ткани «габардин» светло-сиреневого цвета. Линия плеча прямая, ширина лямок 5 см. На полочке расположены  рельефные швы овальные формы, выходящие из середины проймы. Застежка на разъемную тесьму «молнию», расположенную по центру полочки. Спинка состоит из двух частей со швом посередине, в вертикальном направлении. На спинке имеются рельефы овальной формы, выходящие из середины проймы. Длина топа от точки основания шеи до низа изделия составляет 33 см.  Декоративным элементом являются обтачной пояс, выходящий от центра полочки, проходит через спинку и смыкается  спереди на застежку </a:t>
            </a:r>
            <a:r>
              <a:rPr lang="ru-RU" sz="1600" dirty="0" err="1"/>
              <a:t>фастекс</a:t>
            </a:r>
            <a:r>
              <a:rPr lang="ru-RU" sz="1600" dirty="0"/>
              <a:t>. </a:t>
            </a:r>
          </a:p>
          <a:p>
            <a:pPr algn="ctr"/>
            <a:r>
              <a:rPr lang="ru-RU" sz="1600" dirty="0"/>
              <a:t>Юбка, трапециевидной формы с односторонними складками, расположенные в круговую. Верхний срез обработан притачным поясом, застежка на одну обметанную петлю и одну пуговицу. Застежка сбоку на потайную тесьму «молнию». Низ юбки обработан швом в подгибку с обметанным </a:t>
            </a:r>
            <a:r>
              <a:rPr lang="ru-RU" sz="1600" dirty="0" smtClean="0"/>
              <a:t>срезом.</a:t>
            </a:r>
            <a:endParaRPr lang="ru-RU" sz="1600" dirty="0"/>
          </a:p>
        </p:txBody>
      </p:sp>
      <p:pic>
        <p:nvPicPr>
          <p:cNvPr id="6" name="Рисунок 5" descr="C:\Users\Admin\g10153.png"/>
          <p:cNvPicPr/>
          <p:nvPr/>
        </p:nvPicPr>
        <p:blipFill rotWithShape="1">
          <a:blip r:embed="rId4">
            <a:extLst>
              <a:ext uri="{28A0092B-C50C-407E-A947-70E740481C1C}">
                <a14:useLocalDpi xmlns:a14="http://schemas.microsoft.com/office/drawing/2010/main" val="0"/>
              </a:ext>
            </a:extLst>
          </a:blip>
          <a:srcRect l="21189" t="4108" r="12920" b="4108"/>
          <a:stretch/>
        </p:blipFill>
        <p:spPr bwMode="auto">
          <a:xfrm>
            <a:off x="467544" y="1184471"/>
            <a:ext cx="1944216" cy="54726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pic>
        <p:nvPicPr>
          <p:cNvPr id="7" name="Рисунок 6"/>
          <p:cNvPicPr/>
          <p:nvPr/>
        </p:nvPicPr>
        <p:blipFill>
          <a:blip r:embed="rId5">
            <a:extLst>
              <a:ext uri="{28A0092B-C50C-407E-A947-70E740481C1C}">
                <a14:useLocalDpi xmlns:a14="http://schemas.microsoft.com/office/drawing/2010/main" val="0"/>
              </a:ext>
            </a:extLst>
          </a:blip>
          <a:stretch>
            <a:fillRect/>
          </a:stretch>
        </p:blipFill>
        <p:spPr>
          <a:xfrm>
            <a:off x="2627784" y="1556792"/>
            <a:ext cx="1609725" cy="2809875"/>
          </a:xfrm>
          <a:prstGeom prst="rect">
            <a:avLst/>
          </a:prstGeom>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atherineasquithgallery.com/uploads/posts/2021-02/1614380908_76-p-svetlo-fioletovii-fon-dlya-prezentatsii-80.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5846"/>
            <a:ext cx="9148714" cy="6863846"/>
          </a:xfrm>
          <a:prstGeom prst="rect">
            <a:avLst/>
          </a:prstGeom>
          <a:noFill/>
          <a:extLst>
            <a:ext uri="{909E8E84-426E-40DD-AFC4-6F175D3DCCD1}">
              <a14:hiddenFill xmlns:a14="http://schemas.microsoft.com/office/drawing/2010/main">
                <a:solidFill>
                  <a:srgbClr val="FFFFFF"/>
                </a:solidFill>
              </a14:hiddenFill>
            </a:ext>
          </a:extLst>
        </p:spPr>
      </p:pic>
      <p:sp>
        <p:nvSpPr>
          <p:cNvPr id="3" name="Подзаголовок 2"/>
          <p:cNvSpPr>
            <a:spLocks noGrp="1"/>
          </p:cNvSpPr>
          <p:nvPr>
            <p:ph type="subTitle" idx="1"/>
          </p:nvPr>
        </p:nvSpPr>
        <p:spPr/>
        <p:txBody>
          <a:bodyPr/>
          <a:lstStyle/>
          <a:p>
            <a:endParaRPr lang="ru-RU" dirty="0"/>
          </a:p>
        </p:txBody>
      </p:sp>
      <p:sp>
        <p:nvSpPr>
          <p:cNvPr id="4" name="Скругленный прямоугольник 3"/>
          <p:cNvSpPr/>
          <p:nvPr/>
        </p:nvSpPr>
        <p:spPr>
          <a:xfrm>
            <a:off x="323528" y="332656"/>
            <a:ext cx="8640960" cy="783193"/>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fontAlgn="base"/>
            <a:r>
              <a:rPr lang="ru-RU" sz="2000" b="1" dirty="0"/>
              <a:t>Материалы, инструменты, оборудование и приспособления для изготовления комплекта женского топ и юбка</a:t>
            </a:r>
            <a:endParaRPr lang="ru-RU" sz="2000" dirty="0"/>
          </a:p>
        </p:txBody>
      </p:sp>
      <p:graphicFrame>
        <p:nvGraphicFramePr>
          <p:cNvPr id="6" name="Таблица 5"/>
          <p:cNvGraphicFramePr>
            <a:graphicFrameLocks noGrp="1"/>
          </p:cNvGraphicFramePr>
          <p:nvPr>
            <p:extLst>
              <p:ext uri="{D42A27DB-BD31-4B8C-83A1-F6EECF244321}">
                <p14:modId xmlns:p14="http://schemas.microsoft.com/office/powerpoint/2010/main" val="2779021392"/>
              </p:ext>
            </p:extLst>
          </p:nvPr>
        </p:nvGraphicFramePr>
        <p:xfrm>
          <a:off x="457200" y="1508627"/>
          <a:ext cx="8435281" cy="4554797"/>
        </p:xfrm>
        <a:graphic>
          <a:graphicData uri="http://schemas.openxmlformats.org/drawingml/2006/table">
            <a:tbl>
              <a:tblPr firstRow="1" firstCol="1" bandRow="1">
                <a:tableStyleId>{5C22544A-7EE6-4342-B048-85BDC9FD1C3A}</a:tableStyleId>
              </a:tblPr>
              <a:tblGrid>
                <a:gridCol w="966583"/>
                <a:gridCol w="1311555"/>
                <a:gridCol w="961623"/>
                <a:gridCol w="961623"/>
                <a:gridCol w="1107107"/>
                <a:gridCol w="1107107"/>
                <a:gridCol w="2019683"/>
              </a:tblGrid>
              <a:tr h="393610">
                <a:tc gridSpan="2">
                  <a:txBody>
                    <a:bodyPr/>
                    <a:lstStyle/>
                    <a:p>
                      <a:pPr algn="ctr">
                        <a:lnSpc>
                          <a:spcPct val="115000"/>
                        </a:lnSpc>
                        <a:spcAft>
                          <a:spcPts val="0"/>
                        </a:spcAft>
                      </a:pPr>
                      <a:r>
                        <a:rPr lang="ru-RU" sz="1600" dirty="0">
                          <a:effectLst/>
                        </a:rPr>
                        <a:t>Основные материалы</a:t>
                      </a:r>
                      <a:endParaRPr lang="ru-RU" sz="1600" dirty="0">
                        <a:effectLst/>
                        <a:latin typeface="Calibri"/>
                        <a:ea typeface="Calibri"/>
                        <a:cs typeface="Times New Roman"/>
                      </a:endParaRPr>
                    </a:p>
                  </a:txBody>
                  <a:tcPr marL="59396" marR="59396" marT="0" marB="0"/>
                </a:tc>
                <a:tc hMerge="1">
                  <a:txBody>
                    <a:bodyPr/>
                    <a:lstStyle/>
                    <a:p>
                      <a:endParaRPr lang="ru-RU"/>
                    </a:p>
                  </a:txBody>
                  <a:tcPr/>
                </a:tc>
                <a:tc gridSpan="4">
                  <a:txBody>
                    <a:bodyPr/>
                    <a:lstStyle/>
                    <a:p>
                      <a:pPr algn="ctr">
                        <a:lnSpc>
                          <a:spcPct val="115000"/>
                        </a:lnSpc>
                        <a:spcAft>
                          <a:spcPts val="0"/>
                        </a:spcAft>
                      </a:pPr>
                      <a:r>
                        <a:rPr lang="ru-RU" sz="1600">
                          <a:effectLst/>
                        </a:rPr>
                        <a:t>Прикладные материалы, фурнитура</a:t>
                      </a:r>
                      <a:endParaRPr lang="ru-RU" sz="1600">
                        <a:effectLst/>
                        <a:latin typeface="Calibri"/>
                        <a:ea typeface="Calibri"/>
                        <a:cs typeface="Times New Roman"/>
                      </a:endParaRPr>
                    </a:p>
                  </a:txBody>
                  <a:tcPr marL="59396" marR="59396" marT="0" marB="0"/>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a:lnSpc>
                          <a:spcPct val="115000"/>
                        </a:lnSpc>
                        <a:spcAft>
                          <a:spcPts val="0"/>
                        </a:spcAft>
                      </a:pPr>
                      <a:r>
                        <a:rPr lang="ru-RU" sz="1600">
                          <a:effectLst/>
                        </a:rPr>
                        <a:t>Зарисовка модели</a:t>
                      </a:r>
                      <a:endParaRPr lang="ru-RU" sz="1600">
                        <a:effectLst/>
                        <a:latin typeface="Calibri"/>
                        <a:ea typeface="Calibri"/>
                        <a:cs typeface="Times New Roman"/>
                      </a:endParaRPr>
                    </a:p>
                  </a:txBody>
                  <a:tcPr marL="59396" marR="59396" marT="0" marB="0"/>
                </a:tc>
              </a:tr>
              <a:tr h="393610">
                <a:tc>
                  <a:txBody>
                    <a:bodyPr/>
                    <a:lstStyle/>
                    <a:p>
                      <a:pPr algn="ctr">
                        <a:lnSpc>
                          <a:spcPct val="115000"/>
                        </a:lnSpc>
                        <a:spcAft>
                          <a:spcPts val="0"/>
                        </a:spcAft>
                      </a:pPr>
                      <a:r>
                        <a:rPr lang="ru-RU" sz="1600">
                          <a:effectLst/>
                        </a:rPr>
                        <a:t>Образец </a:t>
                      </a:r>
                      <a:endParaRPr lang="ru-RU" sz="1600">
                        <a:effectLst/>
                        <a:latin typeface="Calibri"/>
                        <a:ea typeface="Calibri"/>
                        <a:cs typeface="Times New Roman"/>
                      </a:endParaRPr>
                    </a:p>
                  </a:txBody>
                  <a:tcPr marL="59396" marR="59396" marT="0" marB="0"/>
                </a:tc>
                <a:tc>
                  <a:txBody>
                    <a:bodyPr/>
                    <a:lstStyle/>
                    <a:p>
                      <a:pPr algn="ctr">
                        <a:lnSpc>
                          <a:spcPct val="115000"/>
                        </a:lnSpc>
                        <a:spcAft>
                          <a:spcPts val="0"/>
                        </a:spcAft>
                      </a:pPr>
                      <a:r>
                        <a:rPr lang="ru-RU" sz="1600" dirty="0">
                          <a:effectLst/>
                        </a:rPr>
                        <a:t>Название </a:t>
                      </a:r>
                      <a:endParaRPr lang="ru-RU" sz="1600" dirty="0">
                        <a:effectLst/>
                        <a:latin typeface="Calibri"/>
                        <a:ea typeface="Calibri"/>
                        <a:cs typeface="Times New Roman"/>
                      </a:endParaRPr>
                    </a:p>
                  </a:txBody>
                  <a:tcPr marL="59396" marR="59396" marT="0" marB="0"/>
                </a:tc>
                <a:tc>
                  <a:txBody>
                    <a:bodyPr/>
                    <a:lstStyle/>
                    <a:p>
                      <a:pPr algn="ctr">
                        <a:lnSpc>
                          <a:spcPct val="115000"/>
                        </a:lnSpc>
                        <a:spcAft>
                          <a:spcPts val="0"/>
                        </a:spcAft>
                      </a:pPr>
                      <a:r>
                        <a:rPr lang="ru-RU" sz="1600">
                          <a:effectLst/>
                        </a:rPr>
                        <a:t>Образец</a:t>
                      </a:r>
                      <a:endParaRPr lang="ru-RU" sz="1600">
                        <a:effectLst/>
                        <a:latin typeface="Calibri"/>
                        <a:ea typeface="Calibri"/>
                        <a:cs typeface="Times New Roman"/>
                      </a:endParaRPr>
                    </a:p>
                  </a:txBody>
                  <a:tcPr marL="59396" marR="59396" marT="0" marB="0"/>
                </a:tc>
                <a:tc>
                  <a:txBody>
                    <a:bodyPr/>
                    <a:lstStyle/>
                    <a:p>
                      <a:pPr algn="ctr">
                        <a:lnSpc>
                          <a:spcPct val="115000"/>
                        </a:lnSpc>
                        <a:spcAft>
                          <a:spcPts val="0"/>
                        </a:spcAft>
                      </a:pPr>
                      <a:r>
                        <a:rPr lang="ru-RU" sz="1600">
                          <a:effectLst/>
                        </a:rPr>
                        <a:t>Название</a:t>
                      </a:r>
                      <a:endParaRPr lang="ru-RU" sz="1600">
                        <a:effectLst/>
                        <a:latin typeface="Calibri"/>
                        <a:ea typeface="Calibri"/>
                        <a:cs typeface="Times New Roman"/>
                      </a:endParaRPr>
                    </a:p>
                  </a:txBody>
                  <a:tcPr marL="59396" marR="59396" marT="0" marB="0"/>
                </a:tc>
                <a:tc>
                  <a:txBody>
                    <a:bodyPr/>
                    <a:lstStyle/>
                    <a:p>
                      <a:pPr algn="just">
                        <a:lnSpc>
                          <a:spcPct val="115000"/>
                        </a:lnSpc>
                        <a:spcAft>
                          <a:spcPts val="0"/>
                        </a:spcAft>
                      </a:pPr>
                      <a:r>
                        <a:rPr lang="ru-RU" sz="1600">
                          <a:effectLst/>
                        </a:rPr>
                        <a:t>Образец</a:t>
                      </a:r>
                      <a:endParaRPr lang="ru-RU" sz="1600">
                        <a:effectLst/>
                        <a:latin typeface="Calibri"/>
                        <a:ea typeface="Calibri"/>
                        <a:cs typeface="Times New Roman"/>
                      </a:endParaRPr>
                    </a:p>
                  </a:txBody>
                  <a:tcPr marL="59396" marR="59396" marT="0" marB="0"/>
                </a:tc>
                <a:tc>
                  <a:txBody>
                    <a:bodyPr/>
                    <a:lstStyle/>
                    <a:p>
                      <a:pPr algn="ctr">
                        <a:lnSpc>
                          <a:spcPct val="115000"/>
                        </a:lnSpc>
                        <a:spcAft>
                          <a:spcPts val="0"/>
                        </a:spcAft>
                      </a:pPr>
                      <a:r>
                        <a:rPr lang="ru-RU" sz="1600">
                          <a:effectLst/>
                        </a:rPr>
                        <a:t>Название</a:t>
                      </a:r>
                      <a:endParaRPr lang="ru-RU" sz="1600">
                        <a:effectLst/>
                        <a:latin typeface="Calibri"/>
                        <a:ea typeface="Calibri"/>
                        <a:cs typeface="Times New Roman"/>
                      </a:endParaRPr>
                    </a:p>
                  </a:txBody>
                  <a:tcPr marL="59396" marR="59396" marT="0" marB="0"/>
                </a:tc>
                <a:tc rowSpan="5">
                  <a:txBody>
                    <a:bodyPr/>
                    <a:lstStyle/>
                    <a:p>
                      <a:pPr>
                        <a:lnSpc>
                          <a:spcPct val="115000"/>
                        </a:lnSpc>
                        <a:spcAft>
                          <a:spcPts val="0"/>
                        </a:spcAft>
                      </a:pPr>
                      <a:endParaRPr lang="ru-RU" sz="1600" dirty="0">
                        <a:effectLst/>
                        <a:latin typeface="Times New Roman"/>
                        <a:ea typeface="Calibri"/>
                        <a:cs typeface="Times New Roman"/>
                      </a:endParaRPr>
                    </a:p>
                  </a:txBody>
                  <a:tcPr marL="59396" marR="59396" marT="0" marB="0"/>
                </a:tc>
              </a:tr>
              <a:tr h="1637209">
                <a:tc>
                  <a:txBody>
                    <a:bodyPr/>
                    <a:lstStyle/>
                    <a:p>
                      <a:pPr algn="just">
                        <a:lnSpc>
                          <a:spcPct val="115000"/>
                        </a:lnSpc>
                        <a:spcAft>
                          <a:spcPts val="0"/>
                        </a:spcAft>
                      </a:pPr>
                      <a:r>
                        <a:rPr lang="ru-RU" sz="1600">
                          <a:effectLst/>
                        </a:rPr>
                        <a:t> </a:t>
                      </a:r>
                      <a:endParaRPr lang="ru-RU" sz="1600">
                        <a:effectLst/>
                        <a:latin typeface="Calibri"/>
                        <a:ea typeface="Calibri"/>
                        <a:cs typeface="Times New Roman"/>
                      </a:endParaRPr>
                    </a:p>
                  </a:txBody>
                  <a:tcPr marL="59396" marR="59396" marT="0" marB="0"/>
                </a:tc>
                <a:tc>
                  <a:txBody>
                    <a:bodyPr/>
                    <a:lstStyle/>
                    <a:p>
                      <a:pPr>
                        <a:lnSpc>
                          <a:spcPct val="115000"/>
                        </a:lnSpc>
                        <a:spcAft>
                          <a:spcPts val="0"/>
                        </a:spcAft>
                      </a:pPr>
                      <a:r>
                        <a:rPr lang="ru-RU" sz="1600" dirty="0">
                          <a:effectLst/>
                        </a:rPr>
                        <a:t>Габардин </a:t>
                      </a:r>
                      <a:endParaRPr lang="ru-RU" sz="1600" dirty="0">
                        <a:effectLst/>
                        <a:latin typeface="Calibri"/>
                        <a:ea typeface="Calibri"/>
                        <a:cs typeface="Times New Roman"/>
                      </a:endParaRPr>
                    </a:p>
                  </a:txBody>
                  <a:tcPr marL="59396" marR="59396" marT="0" marB="0"/>
                </a:tc>
                <a:tc rowSpan="2">
                  <a:txBody>
                    <a:bodyPr/>
                    <a:lstStyle/>
                    <a:p>
                      <a:pPr algn="just">
                        <a:lnSpc>
                          <a:spcPct val="115000"/>
                        </a:lnSpc>
                        <a:spcAft>
                          <a:spcPts val="0"/>
                        </a:spcAft>
                      </a:pPr>
                      <a:r>
                        <a:rPr lang="ru-RU" sz="1600" dirty="0">
                          <a:effectLst/>
                        </a:rPr>
                        <a:t> </a:t>
                      </a:r>
                      <a:endParaRPr lang="ru-RU" sz="1600" dirty="0">
                        <a:effectLst/>
                        <a:latin typeface="Calibri"/>
                        <a:ea typeface="Calibri"/>
                        <a:cs typeface="Times New Roman"/>
                      </a:endParaRPr>
                    </a:p>
                  </a:txBody>
                  <a:tcPr marL="59396" marR="59396" marT="0" marB="0"/>
                </a:tc>
                <a:tc rowSpan="2">
                  <a:txBody>
                    <a:bodyPr/>
                    <a:lstStyle/>
                    <a:p>
                      <a:pPr>
                        <a:lnSpc>
                          <a:spcPct val="115000"/>
                        </a:lnSpc>
                        <a:spcAft>
                          <a:spcPts val="0"/>
                        </a:spcAft>
                      </a:pPr>
                      <a:r>
                        <a:rPr lang="ru-RU" sz="1600" dirty="0">
                          <a:effectLst/>
                        </a:rPr>
                        <a:t>Нитки лавсановые  33Л</a:t>
                      </a:r>
                      <a:endParaRPr lang="ru-RU" sz="1600" dirty="0">
                        <a:effectLst/>
                        <a:latin typeface="Calibri"/>
                        <a:ea typeface="Calibri"/>
                        <a:cs typeface="Times New Roman"/>
                      </a:endParaRPr>
                    </a:p>
                  </a:txBody>
                  <a:tcPr marL="59396" marR="59396" marT="0" marB="0"/>
                </a:tc>
                <a:tc rowSpan="2">
                  <a:txBody>
                    <a:bodyPr/>
                    <a:lstStyle/>
                    <a:p>
                      <a:pPr algn="just">
                        <a:lnSpc>
                          <a:spcPct val="115000"/>
                        </a:lnSpc>
                        <a:spcAft>
                          <a:spcPts val="0"/>
                        </a:spcAft>
                      </a:pPr>
                      <a:endParaRPr lang="ru-RU" sz="1600">
                        <a:effectLst/>
                        <a:latin typeface="Times New Roman"/>
                        <a:ea typeface="Calibri"/>
                        <a:cs typeface="Times New Roman"/>
                      </a:endParaRPr>
                    </a:p>
                  </a:txBody>
                  <a:tcPr marL="59396" marR="59396" marT="0" marB="0"/>
                </a:tc>
                <a:tc rowSpan="2">
                  <a:txBody>
                    <a:bodyPr/>
                    <a:lstStyle/>
                    <a:p>
                      <a:pPr>
                        <a:lnSpc>
                          <a:spcPct val="115000"/>
                        </a:lnSpc>
                        <a:spcAft>
                          <a:spcPts val="0"/>
                        </a:spcAft>
                      </a:pPr>
                      <a:r>
                        <a:rPr lang="ru-RU" sz="1600">
                          <a:effectLst/>
                        </a:rPr>
                        <a:t>Потайная тесьма-«молния»</a:t>
                      </a:r>
                      <a:endParaRPr lang="ru-RU" sz="1600">
                        <a:effectLst/>
                        <a:latin typeface="Calibri"/>
                        <a:ea typeface="Calibri"/>
                        <a:cs typeface="Times New Roman"/>
                      </a:endParaRPr>
                    </a:p>
                  </a:txBody>
                  <a:tcPr marL="59396" marR="59396" marT="0" marB="0"/>
                </a:tc>
                <a:tc vMerge="1">
                  <a:txBody>
                    <a:bodyPr/>
                    <a:lstStyle/>
                    <a:p>
                      <a:endParaRPr lang="ru-RU"/>
                    </a:p>
                  </a:txBody>
                  <a:tcPr/>
                </a:tc>
              </a:tr>
              <a:tr h="54888">
                <a:tc rowSpan="2">
                  <a:txBody>
                    <a:bodyPr/>
                    <a:lstStyle/>
                    <a:p>
                      <a:pPr algn="just">
                        <a:lnSpc>
                          <a:spcPct val="115000"/>
                        </a:lnSpc>
                        <a:spcAft>
                          <a:spcPts val="0"/>
                        </a:spcAft>
                      </a:pPr>
                      <a:r>
                        <a:rPr lang="ru-RU" sz="1600">
                          <a:effectLst/>
                        </a:rPr>
                        <a:t> </a:t>
                      </a:r>
                      <a:endParaRPr lang="ru-RU" sz="1600">
                        <a:effectLst/>
                        <a:latin typeface="Calibri"/>
                        <a:ea typeface="Calibri"/>
                        <a:cs typeface="Times New Roman"/>
                      </a:endParaRPr>
                    </a:p>
                  </a:txBody>
                  <a:tcPr marL="59396" marR="59396" marT="0" marB="0"/>
                </a:tc>
                <a:tc rowSpan="2">
                  <a:txBody>
                    <a:bodyPr/>
                    <a:lstStyle/>
                    <a:p>
                      <a:pPr>
                        <a:lnSpc>
                          <a:spcPct val="115000"/>
                        </a:lnSpc>
                        <a:spcAft>
                          <a:spcPts val="0"/>
                        </a:spcAft>
                      </a:pPr>
                      <a:r>
                        <a:rPr lang="ru-RU" sz="1600" dirty="0" err="1">
                          <a:effectLst/>
                        </a:rPr>
                        <a:t>Флизелин</a:t>
                      </a:r>
                      <a:r>
                        <a:rPr lang="ru-RU" sz="1600" dirty="0">
                          <a:effectLst/>
                        </a:rPr>
                        <a:t> </a:t>
                      </a:r>
                      <a:endParaRPr lang="ru-RU" sz="1600" dirty="0">
                        <a:effectLst/>
                        <a:latin typeface="Calibri"/>
                        <a:ea typeface="Calibri"/>
                        <a:cs typeface="Times New Roman"/>
                      </a:endParaRPr>
                    </a:p>
                  </a:txBody>
                  <a:tcPr marL="59396" marR="59396" marT="0" marB="0"/>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411673">
                <a:tc vMerge="1">
                  <a:txBody>
                    <a:bodyPr/>
                    <a:lstStyle/>
                    <a:p>
                      <a:endParaRPr lang="ru-RU"/>
                    </a:p>
                  </a:txBody>
                  <a:tcPr/>
                </a:tc>
                <a:tc vMerge="1">
                  <a:txBody>
                    <a:bodyPr/>
                    <a:lstStyle/>
                    <a:p>
                      <a:endParaRPr lang="ru-RU"/>
                    </a:p>
                  </a:txBody>
                  <a:tcPr/>
                </a:tc>
                <a:tc rowSpan="2">
                  <a:txBody>
                    <a:bodyPr/>
                    <a:lstStyle/>
                    <a:p>
                      <a:pPr algn="just">
                        <a:lnSpc>
                          <a:spcPct val="115000"/>
                        </a:lnSpc>
                        <a:spcAft>
                          <a:spcPts val="0"/>
                        </a:spcAft>
                      </a:pPr>
                      <a:endParaRPr lang="ru-RU" sz="1600">
                        <a:effectLst/>
                        <a:latin typeface="Times New Roman"/>
                        <a:ea typeface="Calibri"/>
                        <a:cs typeface="Times New Roman"/>
                      </a:endParaRPr>
                    </a:p>
                  </a:txBody>
                  <a:tcPr marL="59396" marR="59396" marT="0" marB="0"/>
                </a:tc>
                <a:tc rowSpan="2">
                  <a:txBody>
                    <a:bodyPr/>
                    <a:lstStyle/>
                    <a:p>
                      <a:pPr>
                        <a:lnSpc>
                          <a:spcPct val="115000"/>
                        </a:lnSpc>
                        <a:spcAft>
                          <a:spcPts val="0"/>
                        </a:spcAft>
                      </a:pPr>
                      <a:r>
                        <a:rPr lang="ru-RU" sz="1600">
                          <a:effectLst/>
                        </a:rPr>
                        <a:t>Фастекс </a:t>
                      </a:r>
                      <a:endParaRPr lang="ru-RU" sz="1600">
                        <a:effectLst/>
                        <a:latin typeface="Calibri"/>
                        <a:ea typeface="Calibri"/>
                        <a:cs typeface="Times New Roman"/>
                      </a:endParaRPr>
                    </a:p>
                  </a:txBody>
                  <a:tcPr marL="59396" marR="59396" marT="0" marB="0"/>
                </a:tc>
                <a:tc rowSpan="2">
                  <a:txBody>
                    <a:bodyPr/>
                    <a:lstStyle/>
                    <a:p>
                      <a:pPr algn="just">
                        <a:lnSpc>
                          <a:spcPct val="115000"/>
                        </a:lnSpc>
                        <a:spcAft>
                          <a:spcPts val="0"/>
                        </a:spcAft>
                      </a:pPr>
                      <a:r>
                        <a:rPr lang="ru-RU" sz="1600" dirty="0">
                          <a:effectLst/>
                        </a:rPr>
                        <a:t> </a:t>
                      </a:r>
                    </a:p>
                    <a:p>
                      <a:pPr algn="just">
                        <a:lnSpc>
                          <a:spcPct val="115000"/>
                        </a:lnSpc>
                        <a:spcAft>
                          <a:spcPts val="0"/>
                        </a:spcAft>
                      </a:pPr>
                      <a:r>
                        <a:rPr lang="ru-RU" sz="1600" dirty="0">
                          <a:effectLst/>
                        </a:rPr>
                        <a:t> </a:t>
                      </a:r>
                    </a:p>
                    <a:p>
                      <a:pPr>
                        <a:lnSpc>
                          <a:spcPct val="115000"/>
                        </a:lnSpc>
                        <a:spcAft>
                          <a:spcPts val="0"/>
                        </a:spcAft>
                        <a:tabLst>
                          <a:tab pos="956945" algn="l"/>
                        </a:tabLst>
                      </a:pPr>
                      <a:r>
                        <a:rPr lang="ru-RU" sz="1600" dirty="0">
                          <a:effectLst/>
                        </a:rPr>
                        <a:t> </a:t>
                      </a:r>
                    </a:p>
                    <a:p>
                      <a:pPr>
                        <a:lnSpc>
                          <a:spcPct val="115000"/>
                        </a:lnSpc>
                        <a:spcAft>
                          <a:spcPts val="0"/>
                        </a:spcAft>
                        <a:tabLst>
                          <a:tab pos="956945" algn="l"/>
                        </a:tabLst>
                      </a:pPr>
                      <a:r>
                        <a:rPr lang="ru-RU" sz="1600" dirty="0">
                          <a:effectLst/>
                        </a:rPr>
                        <a:t>	</a:t>
                      </a:r>
                      <a:endParaRPr lang="ru-RU" sz="1600" dirty="0">
                        <a:effectLst/>
                        <a:latin typeface="Calibri"/>
                        <a:ea typeface="Calibri"/>
                        <a:cs typeface="Times New Roman"/>
                      </a:endParaRPr>
                    </a:p>
                  </a:txBody>
                  <a:tcPr marL="59396" marR="59396" marT="0" marB="0"/>
                </a:tc>
                <a:tc rowSpan="2">
                  <a:txBody>
                    <a:bodyPr/>
                    <a:lstStyle/>
                    <a:p>
                      <a:pPr>
                        <a:lnSpc>
                          <a:spcPct val="115000"/>
                        </a:lnSpc>
                        <a:spcAft>
                          <a:spcPts val="0"/>
                        </a:spcAft>
                      </a:pPr>
                      <a:r>
                        <a:rPr lang="ru-RU" sz="1600" dirty="0">
                          <a:effectLst/>
                        </a:rPr>
                        <a:t>Разъемная тесьма-«молния»</a:t>
                      </a:r>
                      <a:endParaRPr lang="ru-RU" sz="1600" dirty="0">
                        <a:effectLst/>
                        <a:latin typeface="Calibri"/>
                        <a:ea typeface="Calibri"/>
                        <a:cs typeface="Times New Roman"/>
                      </a:endParaRPr>
                    </a:p>
                  </a:txBody>
                  <a:tcPr marL="59396" marR="59396" marT="0" marB="0"/>
                </a:tc>
                <a:tc vMerge="1">
                  <a:txBody>
                    <a:bodyPr/>
                    <a:lstStyle/>
                    <a:p>
                      <a:endParaRPr lang="ru-RU"/>
                    </a:p>
                  </a:txBody>
                  <a:tcPr/>
                </a:tc>
              </a:tr>
              <a:tr h="1663807">
                <a:tc>
                  <a:txBody>
                    <a:bodyPr/>
                    <a:lstStyle/>
                    <a:p>
                      <a:pPr algn="ctr">
                        <a:lnSpc>
                          <a:spcPct val="115000"/>
                        </a:lnSpc>
                        <a:spcAft>
                          <a:spcPts val="0"/>
                        </a:spcAft>
                      </a:pPr>
                      <a:endParaRPr lang="ru-RU" sz="1600">
                        <a:effectLst/>
                        <a:latin typeface="Times New Roman"/>
                        <a:ea typeface="Calibri"/>
                        <a:cs typeface="Times New Roman"/>
                      </a:endParaRPr>
                    </a:p>
                  </a:txBody>
                  <a:tcPr marL="59396" marR="59396" marT="0" marB="0"/>
                </a:tc>
                <a:tc>
                  <a:txBody>
                    <a:bodyPr/>
                    <a:lstStyle/>
                    <a:p>
                      <a:pPr marR="71755">
                        <a:lnSpc>
                          <a:spcPct val="115000"/>
                        </a:lnSpc>
                        <a:spcAft>
                          <a:spcPts val="0"/>
                        </a:spcAft>
                      </a:pPr>
                      <a:r>
                        <a:rPr lang="ru-RU" sz="1600" dirty="0">
                          <a:effectLst/>
                        </a:rPr>
                        <a:t>Пуговица Ø 15 мм</a:t>
                      </a:r>
                      <a:endParaRPr lang="ru-RU" sz="1600" dirty="0">
                        <a:effectLst/>
                        <a:latin typeface="Calibri"/>
                        <a:ea typeface="Calibri"/>
                        <a:cs typeface="Times New Roman"/>
                      </a:endParaRPr>
                    </a:p>
                  </a:txBody>
                  <a:tcPr marL="59396" marR="59396" marT="0" marB="0"/>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bl>
          </a:graphicData>
        </a:graphic>
      </p:graphicFrame>
      <p:pic>
        <p:nvPicPr>
          <p:cNvPr id="4103" name="Рисунок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6802" y="2505320"/>
            <a:ext cx="719138" cy="12573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Рисунок 39" descr="Описание: C:\Users\Admin\g10153.png"/>
          <p:cNvPicPr>
            <a:picLocks noChangeAspect="1" noChangeArrowheads="1"/>
          </p:cNvPicPr>
          <p:nvPr/>
        </p:nvPicPr>
        <p:blipFill>
          <a:blip r:embed="rId5">
            <a:extLst>
              <a:ext uri="{28A0092B-C50C-407E-A947-70E740481C1C}">
                <a14:useLocalDpi xmlns:a14="http://schemas.microsoft.com/office/drawing/2010/main" val="0"/>
              </a:ext>
            </a:extLst>
          </a:blip>
          <a:srcRect l="21188" t="4108" r="12920" b="4108"/>
          <a:stretch>
            <a:fillRect/>
          </a:stretch>
        </p:blipFill>
        <p:spPr bwMode="auto">
          <a:xfrm>
            <a:off x="6948264" y="2476784"/>
            <a:ext cx="998538" cy="3063875"/>
          </a:xfrm>
          <a:prstGeom prst="rect">
            <a:avLst/>
          </a:prstGeom>
          <a:noFill/>
          <a:extLst>
            <a:ext uri="{909E8E84-426E-40DD-AFC4-6F175D3DCCD1}">
              <a14:hiddenFill xmlns:a14="http://schemas.microsoft.com/office/drawing/2010/main">
                <a:solidFill>
                  <a:srgbClr val="FFFFFF"/>
                </a:solidFill>
              </a14:hiddenFill>
            </a:ext>
          </a:extLst>
        </p:spPr>
      </p:pic>
      <p:pic>
        <p:nvPicPr>
          <p:cNvPr id="4101" name="Рисунок 45" descr="Описание: https://nn.welltex.ru/photos/ac/4e/molnia-potajnaa-neraz-20sm-s-068-sirenevyj-svetlyj-sbs-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16016" y="2527552"/>
            <a:ext cx="1066800" cy="1066800"/>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4"/>
          <p:cNvSpPr>
            <a:spLocks noChangeAspect="1" noChangeArrowheads="1"/>
          </p:cNvSpPr>
          <p:nvPr/>
        </p:nvSpPr>
        <p:spPr bwMode="auto">
          <a:xfrm>
            <a:off x="457200" y="27638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099" name="Рисунок 44"/>
          <p:cNvPicPr>
            <a:picLocks noChangeAspect="1" noChangeArrowheads="1"/>
          </p:cNvPicPr>
          <p:nvPr/>
        </p:nvPicPr>
        <p:blipFill>
          <a:blip r:embed="rId7" cstate="print">
            <a:extLst>
              <a:ext uri="{28A0092B-C50C-407E-A947-70E740481C1C}">
                <a14:useLocalDpi xmlns:a14="http://schemas.microsoft.com/office/drawing/2010/main" val="0"/>
              </a:ext>
            </a:extLst>
          </a:blip>
          <a:srcRect l="29985" t="21030" r="46494" b="15144"/>
          <a:stretch>
            <a:fillRect/>
          </a:stretch>
        </p:blipFill>
        <p:spPr bwMode="auto">
          <a:xfrm>
            <a:off x="2771800" y="4503184"/>
            <a:ext cx="860425" cy="1317625"/>
          </a:xfrm>
          <a:prstGeom prst="rect">
            <a:avLst/>
          </a:prstGeom>
          <a:noFill/>
          <a:extLst>
            <a:ext uri="{909E8E84-426E-40DD-AFC4-6F175D3DCCD1}">
              <a14:hiddenFill xmlns:a14="http://schemas.microsoft.com/office/drawing/2010/main">
                <a:solidFill>
                  <a:srgbClr val="FFFFFF"/>
                </a:solidFill>
              </a14:hiddenFill>
            </a:ext>
          </a:extLst>
        </p:spPr>
      </p:pic>
      <p:pic>
        <p:nvPicPr>
          <p:cNvPr id="4098" name="Рисунок 46" descr="Описание: https://cdn2.static1-sima-land.com/items/6107742/1/700-nw.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0004" y="4277629"/>
            <a:ext cx="898525" cy="898525"/>
          </a:xfrm>
          <a:prstGeom prst="rect">
            <a:avLst/>
          </a:prstGeom>
          <a:noFill/>
          <a:extLst>
            <a:ext uri="{909E8E84-426E-40DD-AFC4-6F175D3DCCD1}">
              <a14:hiddenFill xmlns:a14="http://schemas.microsoft.com/office/drawing/2010/main">
                <a:solidFill>
                  <a:srgbClr val="FFFFFF"/>
                </a:solidFill>
              </a14:hiddenFill>
            </a:ext>
          </a:extLst>
        </p:spPr>
      </p:pic>
      <p:pic>
        <p:nvPicPr>
          <p:cNvPr id="4097" name="Рисунок 41" descr="Описание: https://artfabricru.b-cdn.net/image/cache/data/catalog/fabric/_2019/09/furnitura/010159_2-800x800.jpg"/>
          <p:cNvPicPr>
            <a:picLocks noChangeAspect="1" noChangeArrowheads="1"/>
          </p:cNvPicPr>
          <p:nvPr/>
        </p:nvPicPr>
        <p:blipFill>
          <a:blip r:embed="rId9" cstate="print">
            <a:extLst>
              <a:ext uri="{28A0092B-C50C-407E-A947-70E740481C1C}">
                <a14:useLocalDpi xmlns:a14="http://schemas.microsoft.com/office/drawing/2010/main" val="0"/>
              </a:ext>
            </a:extLst>
          </a:blip>
          <a:srcRect l="13574" t="12408" r="47791" b="50000"/>
          <a:stretch>
            <a:fillRect/>
          </a:stretch>
        </p:blipFill>
        <p:spPr bwMode="auto">
          <a:xfrm>
            <a:off x="539552" y="4865053"/>
            <a:ext cx="854075" cy="83026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6552" t="5738" r="22252"/>
          <a:stretch/>
        </p:blipFill>
        <p:spPr bwMode="auto">
          <a:xfrm>
            <a:off x="2864301" y="2476784"/>
            <a:ext cx="675421" cy="1243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4316" y="2414950"/>
            <a:ext cx="879311" cy="1192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861" y="3979527"/>
            <a:ext cx="879311" cy="38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8973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TotalTime>
  <Words>921</Words>
  <Application>Microsoft Office PowerPoint</Application>
  <PresentationFormat>Экран (4:3)</PresentationFormat>
  <Paragraphs>149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Муниципальное бюджетное общеобразовательное  учреждение «Грушевская средняя общеобразовательная школа» городского округа Судак       Индивидуальный проект  «Изготовление комплекта женского  топ и юбка» по технологии  </vt:lpstr>
      <vt:lpstr>Презентация PowerPoint</vt:lpstr>
      <vt:lpstr>Презентация PowerPoint</vt:lpstr>
      <vt:lpstr>Презентация PowerPoint</vt:lpstr>
      <vt:lpstr>Презентация PowerPoint</vt:lpstr>
      <vt:lpstr>Презентация PowerPoint</vt:lpstr>
      <vt:lpstr>Банк идей</vt:lpstr>
      <vt:lpstr>Описание модели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24</cp:revision>
  <dcterms:created xsi:type="dcterms:W3CDTF">2022-04-24T08:48:31Z</dcterms:created>
  <dcterms:modified xsi:type="dcterms:W3CDTF">2022-05-01T20:45:44Z</dcterms:modified>
</cp:coreProperties>
</file>