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5" r:id="rId2"/>
    <p:sldId id="292" r:id="rId3"/>
    <p:sldId id="287" r:id="rId4"/>
    <p:sldId id="288" r:id="rId5"/>
    <p:sldId id="289" r:id="rId6"/>
    <p:sldId id="290" r:id="rId7"/>
    <p:sldId id="291" r:id="rId8"/>
    <p:sldId id="293" r:id="rId9"/>
    <p:sldId id="256" r:id="rId10"/>
    <p:sldId id="266" r:id="rId11"/>
    <p:sldId id="265" r:id="rId12"/>
    <p:sldId id="260" r:id="rId13"/>
    <p:sldId id="269" r:id="rId14"/>
    <p:sldId id="261" r:id="rId15"/>
    <p:sldId id="273" r:id="rId16"/>
    <p:sldId id="281" r:id="rId17"/>
    <p:sldId id="272" r:id="rId18"/>
    <p:sldId id="262" r:id="rId19"/>
    <p:sldId id="282" r:id="rId20"/>
    <p:sldId id="275" r:id="rId21"/>
    <p:sldId id="263" r:id="rId22"/>
    <p:sldId id="271" r:id="rId23"/>
    <p:sldId id="294" r:id="rId24"/>
    <p:sldId id="279" r:id="rId25"/>
    <p:sldId id="280" r:id="rId26"/>
    <p:sldId id="283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0033"/>
    <a:srgbClr val="F82890"/>
    <a:srgbClr val="5B05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14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7885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402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6435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2971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9571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7773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9316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437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8840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880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3986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272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9578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8313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748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882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F5A03-7094-4806-9355-38DCF151F10D}" type="datetimeFigureOut">
              <a:rPr lang="ru-RU" smtClean="0"/>
              <a:pPr/>
              <a:t>02.10.2022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D074C3-F1BA-4C09-A5D1-E4EB92FF6F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908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8.png"/><Relationship Id="rId3" Type="http://schemas.openxmlformats.org/officeDocument/2006/relationships/image" Target="../media/image30.gif"/><Relationship Id="rId7" Type="http://schemas.openxmlformats.org/officeDocument/2006/relationships/slide" Target="slide17.xml"/><Relationship Id="rId12" Type="http://schemas.openxmlformats.org/officeDocument/2006/relationships/image" Target="../media/image34.png"/><Relationship Id="rId17" Type="http://schemas.openxmlformats.org/officeDocument/2006/relationships/image" Target="../media/image37.jpeg"/><Relationship Id="rId2" Type="http://schemas.openxmlformats.org/officeDocument/2006/relationships/image" Target="../media/image23.jpeg"/><Relationship Id="rId16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image" Target="../media/image33.png"/><Relationship Id="rId5" Type="http://schemas.openxmlformats.org/officeDocument/2006/relationships/slide" Target="slide15.xml"/><Relationship Id="rId15" Type="http://schemas.openxmlformats.org/officeDocument/2006/relationships/image" Target="../media/image36.jpeg"/><Relationship Id="rId10" Type="http://schemas.openxmlformats.org/officeDocument/2006/relationships/image" Target="../media/image32.png"/><Relationship Id="rId4" Type="http://schemas.openxmlformats.org/officeDocument/2006/relationships/slide" Target="slide14.xml"/><Relationship Id="rId9" Type="http://schemas.openxmlformats.org/officeDocument/2006/relationships/image" Target="../media/image31.png"/><Relationship Id="rId14" Type="http://schemas.openxmlformats.org/officeDocument/2006/relationships/image" Target="../media/image3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3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4a"/><Relationship Id="rId6" Type="http://schemas.openxmlformats.org/officeDocument/2006/relationships/image" Target="../media/image59.gif"/><Relationship Id="rId11" Type="http://schemas.openxmlformats.org/officeDocument/2006/relationships/image" Target="../media/image63.png"/><Relationship Id="rId5" Type="http://schemas.openxmlformats.org/officeDocument/2006/relationships/image" Target="../media/image58.gif"/><Relationship Id="rId10" Type="http://schemas.microsoft.com/office/2007/relationships/media" Target="../media/media1.m4a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183" y="469557"/>
            <a:ext cx="766119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Литературоведческая виртуальная экскурсия</a:t>
            </a:r>
          </a:p>
          <a:p>
            <a:endParaRPr lang="ru-RU" sz="2400" u="sng" dirty="0"/>
          </a:p>
          <a:p>
            <a:pPr algn="ctr"/>
            <a:r>
              <a:rPr lang="ru-RU" sz="2400" dirty="0" smtClean="0"/>
              <a:t>«Путешествие  длиною в жизнь </a:t>
            </a:r>
          </a:p>
          <a:p>
            <a:pPr algn="ctr"/>
            <a:r>
              <a:rPr lang="ru-RU" sz="2400" dirty="0" smtClean="0"/>
              <a:t>Великого писателя </a:t>
            </a:r>
          </a:p>
          <a:p>
            <a:pPr algn="ctr"/>
            <a:r>
              <a:rPr lang="ru-RU" sz="2400" dirty="0" smtClean="0"/>
              <a:t>Виталия Валентиновича Бианки.»</a:t>
            </a:r>
          </a:p>
          <a:p>
            <a:endParaRPr lang="ru-RU" dirty="0"/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создание условий для формирования  у учащихся понимания  значения исторических мест Санкт-Петербурга, повлиявших на жизнь и творчество писателя Виталия Валентиновича Бианки.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457" y="3824383"/>
            <a:ext cx="5955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учащихся с творчеством Виталия Валентиновича Бианки,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-показать, как близкое окружение повлияло на личность писателя,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-пробудить бережное отношение к природе,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интерес к чтению книг.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75870" y="537443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«Очень 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сделать первый шаг: всякое путешествие - и путешествие в жизнь! - начинается с первого шага. Но еще важнее шагнуть и не испугаться, не разочароваться. </a:t>
            </a:r>
            <a:r>
              <a:rPr lang="ru-RU" sz="1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41773" y="60608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00" dirty="0" smtClean="0">
                <a:solidFill>
                  <a:srgbClr val="222222"/>
                </a:solidFill>
                <a:latin typeface="PT Sans"/>
              </a:rPr>
              <a:t>(Виталий </a:t>
            </a:r>
            <a:r>
              <a:rPr lang="ru-RU" sz="1000" dirty="0">
                <a:solidFill>
                  <a:srgbClr val="222222"/>
                </a:solidFill>
                <a:latin typeface="PT Sans"/>
              </a:rPr>
              <a:t>Бианки, Борис Житков, Михаил Пришвин, Павел Бажов Золотой луг. Морские истории. Рассказы о животных. Рассказы и сказки. Уральские сказы </a:t>
            </a:r>
            <a:r>
              <a:rPr lang="ru-RU" sz="1000" dirty="0" smtClean="0">
                <a:solidFill>
                  <a:srgbClr val="222222"/>
                </a:solidFill>
                <a:latin typeface="PT Sans"/>
              </a:rPr>
              <a:t>.)</a:t>
            </a:r>
            <a:r>
              <a:rPr lang="ru-RU" sz="1000" dirty="0"/>
              <a:t/>
            </a:r>
            <a:br>
              <a:rPr lang="ru-RU" sz="1000" dirty="0"/>
            </a:br>
            <a:endParaRPr lang="ru-RU" sz="1000" dirty="0"/>
          </a:p>
        </p:txBody>
      </p:sp>
      <p:pic>
        <p:nvPicPr>
          <p:cNvPr id="1026" name="Picture 2" descr="http://wiki-sibiriada.ru/images/d/d0/%D0%91%D0%B8%D0%B0%D0%BD%D0%BA%D0%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6569" y="232510"/>
            <a:ext cx="3496190" cy="4339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875373" y="4685607"/>
            <a:ext cx="4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Виталий Валентинович,спасибо,что открываете перед 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читателями   мир прекрасной природы!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985696" y="412132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1894 –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1959 гг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6" descr="https://banner2.kisspng.com/20171127/411/old-letters-png-clipart-image-5a1c0f793ba7a9.55937056151178840924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054" y="5147272"/>
            <a:ext cx="2428292" cy="1618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s02.yapfiles.ru/files/1908916/_2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43"/>
            <a:ext cx="2772631" cy="155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259119" y="6396335"/>
            <a:ext cx="3284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u="sng" dirty="0" smtClean="0"/>
              <a:t>Работу подготовил учитель начальных классов:</a:t>
            </a:r>
          </a:p>
          <a:p>
            <a:r>
              <a:rPr lang="ru-RU" sz="1200" dirty="0" smtClean="0"/>
              <a:t>Ольховская Оксана Владимировна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58233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amki-photoshop.ru/fony/fon-1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164" y="0"/>
            <a:ext cx="12192000" cy="687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casa-project.ru/img/knigi-pro-ohotu-luchshie_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3622" y="889835"/>
            <a:ext cx="5131185" cy="5833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banner2.kisspng.com/20180425/oge/kisspng-rainbow-animation-arc-happy-diwali-5ae07b42c42cf3.3451045715246610588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5036" y="-60574"/>
            <a:ext cx="6808707" cy="4387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banner2.kisspng.com/20171127/411/old-letters-png-clipart-image-5a1c0f793ba7a9.55937056151178840924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5940" y="1940748"/>
            <a:ext cx="6801940" cy="453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8890" y="2638414"/>
            <a:ext cx="5025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Годы жизни:</a:t>
            </a:r>
          </a:p>
          <a:p>
            <a:r>
              <a:rPr lang="ru-RU" sz="2800" b="1" dirty="0" smtClean="0"/>
              <a:t>11 </a:t>
            </a:r>
            <a:r>
              <a:rPr lang="ru-RU" sz="2800" b="1" dirty="0"/>
              <a:t>февраля 1894 </a:t>
            </a:r>
            <a:r>
              <a:rPr lang="ru-RU" sz="2800" b="1" dirty="0" smtClean="0"/>
              <a:t>–</a:t>
            </a:r>
          </a:p>
          <a:p>
            <a:r>
              <a:rPr lang="ru-RU" sz="2800" b="1" dirty="0" smtClean="0"/>
              <a:t>10 </a:t>
            </a:r>
            <a:r>
              <a:rPr lang="ru-RU" sz="2800" b="1" dirty="0"/>
              <a:t>июня 1959 гг.</a:t>
            </a:r>
          </a:p>
        </p:txBody>
      </p:sp>
      <p:pic>
        <p:nvPicPr>
          <p:cNvPr id="3080" name="Picture 8" descr="http://s02.yapfiles.ru/files/1908916/_2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9505" y="889835"/>
            <a:ext cx="4110092" cy="231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30429" y="-60574"/>
            <a:ext cx="952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Виталий Валентинович Бианки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015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amki-photoshop.ru/fony/fon-1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2768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zabavnik.club/wp-content/uploads/korova_8_06134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9033" y="1494010"/>
            <a:ext cx="8177830" cy="54497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playcast.ru/uploads/2015/02/05/119595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329" y="2291659"/>
            <a:ext cx="3063442" cy="227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.pinimg.com/736x/21/bf/06/21bf061514e15c3611162b89cfd659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07308" y="599908"/>
            <a:ext cx="5506792" cy="5893724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76099" y="149772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Helvetica Neue"/>
              </a:rPr>
              <a:t>На лугу среди лесов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  <a:latin typeface="Helvetica Neue"/>
              </a:rPr>
              <a:t>Было ровно семь </a:t>
            </a:r>
            <a:r>
              <a:rPr lang="ru-RU" sz="3600" dirty="0" smtClean="0">
                <a:solidFill>
                  <a:srgbClr val="002060"/>
                </a:solidFill>
                <a:latin typeface="Helvetica Neue"/>
              </a:rPr>
              <a:t>коров.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  <a:latin typeface="Helvetica Neue"/>
              </a:rPr>
              <a:t>Две из них ушли </a:t>
            </a:r>
            <a:r>
              <a:rPr lang="ru-RU" sz="3600" dirty="0" smtClean="0">
                <a:solidFill>
                  <a:srgbClr val="002060"/>
                </a:solidFill>
                <a:latin typeface="Helvetica Neue"/>
              </a:rPr>
              <a:t>гулять.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  <a:latin typeface="Helvetica Neue"/>
              </a:rPr>
              <a:t>И коров осталось ...</a:t>
            </a:r>
            <a:br>
              <a:rPr lang="ru-RU" sz="3600" dirty="0">
                <a:solidFill>
                  <a:srgbClr val="002060"/>
                </a:solidFill>
                <a:latin typeface="Helvetica Neue"/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812940" y="2827560"/>
            <a:ext cx="1807705" cy="22072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anchor="ctr" anchorCtr="0">
            <a:spAutoFit/>
          </a:bodyPr>
          <a:lstStyle/>
          <a:p>
            <a:pPr algn="ctr"/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8289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8289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62652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amki-photoshop.ru/fony/fon-1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3915"/>
            <a:ext cx="12256159" cy="687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47111" y="4204724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0666" y="4925783"/>
            <a:ext cx="4644475" cy="1119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6" name="Picture 6" descr="https://img0.liveinternet.ru/images/attach/c/5/87/527/87527646_sleduy_prosto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834"/>
          <a:stretch/>
        </p:blipFill>
        <p:spPr bwMode="auto">
          <a:xfrm rot="8598737">
            <a:off x="2143545" y="1368395"/>
            <a:ext cx="2826335" cy="775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0" y="0"/>
            <a:ext cx="5124619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1.Квартира семьи Бианки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0" y="2718262"/>
            <a:ext cx="5993640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2.Зоологический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музей </a:t>
            </a:r>
            <a:endParaRPr lang="ru-RU" sz="3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Российской Академии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17794" y="3904456"/>
            <a:ext cx="4703531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  <a:hlinkClick r:id="rId6" action="ppaction://hlinksldjump"/>
              </a:rPr>
              <a:t>4.Читальня</a:t>
            </a:r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, </a:t>
            </a:r>
          </a:p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выходящая окнами </a:t>
            </a:r>
          </a:p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на Казанский собор 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28403" y="0"/>
            <a:ext cx="5061002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Noto Sans"/>
              </a:rPr>
              <a:t>3Санкт-Петербургский </a:t>
            </a:r>
          </a:p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Noto Sans"/>
                <a:hlinkClick r:id="rId7" action="ppaction://hlinksldjump"/>
              </a:rPr>
              <a:t>кружок</a:t>
            </a:r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Noto Sans"/>
              </a:rPr>
              <a:t> </a:t>
            </a:r>
          </a:p>
          <a:p>
            <a:pPr algn="ctr"/>
            <a:r>
              <a:rPr lang="ru-RU" sz="3200" b="1" i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Noto Sans"/>
              </a:rPr>
              <a:t>любителей спорта 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4" name="Picture 6" descr="https://img0.liveinternet.ru/images/attach/c/5/87/527/87527646_sleduy_prosto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834"/>
          <a:stretch/>
        </p:blipFill>
        <p:spPr bwMode="auto">
          <a:xfrm rot="20200486">
            <a:off x="5141006" y="1709818"/>
            <a:ext cx="2826335" cy="775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111616" y="4811055"/>
            <a:ext cx="3340979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hlinkClick r:id="rId8" action="ppaction://hlinksldjump"/>
              </a:rPr>
              <a:t>5.Больница</a:t>
            </a:r>
            <a:endParaRPr lang="ru-RU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5" name="Picture 6" descr="https://img0.liveinternet.ru/images/attach/c/5/87/527/87527646_sleduy_prosto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834"/>
          <a:stretch/>
        </p:blipFill>
        <p:spPr bwMode="auto">
          <a:xfrm rot="7342810">
            <a:off x="8245992" y="2454884"/>
            <a:ext cx="2826335" cy="775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img0.liveinternet.ru/images/attach/c/5/87/527/87527646_sleduy_prosto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834"/>
          <a:stretch/>
        </p:blipFill>
        <p:spPr bwMode="auto">
          <a:xfrm rot="9664425">
            <a:off x="4635672" y="4537541"/>
            <a:ext cx="2826335" cy="775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wiolife.ru/wp-content/uploads/2017/09/scroll-339852_960_72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3399" y="2630405"/>
            <a:ext cx="1470223" cy="8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mg1.liveinternet.ru/images/attach/c/1/73/991/73991395_SofiKPetShop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2909" y="454169"/>
            <a:ext cx="839826" cy="9909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www.playcast.ru/uploads/2017/02/02/214996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974" y="3706112"/>
            <a:ext cx="1295531" cy="1310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024208" y="2783478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Образ…</a:t>
            </a:r>
            <a:endParaRPr lang="ru-RU" dirty="0"/>
          </a:p>
        </p:txBody>
      </p:sp>
      <p:pic>
        <p:nvPicPr>
          <p:cNvPr id="2066" name="Picture 18" descr="https://zabavnik.club/wp-content/uploads/Knigi_na_prozrachnom_fone_5_3109072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9387" y="5559102"/>
            <a:ext cx="1732547" cy="11584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s://i.ebayimg.com/00/s/MTA2M1gxNjAw/z/TcQAAOSwOA1aN9Jb/$_57.JPG?set_id=880000500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25149" y="1793681"/>
            <a:ext cx="2322126" cy="1542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file.mobilmusic.ru/ea/cb/34/1143129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9299"/>
            <a:ext cx="895107" cy="1875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ttps://printonic.ru/uploads/images/2016/05/11/img_573335c1e0e7c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28058" y="5744186"/>
            <a:ext cx="1131626" cy="942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4621876" y="4721629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/>
              <a:t>Где учился писатель?</a:t>
            </a:r>
            <a:endParaRPr lang="ru-RU" u="sng" dirty="0"/>
          </a:p>
        </p:txBody>
      </p:sp>
      <p:pic>
        <p:nvPicPr>
          <p:cNvPr id="22532" name="Picture 4" descr="https://karaulovlife.ru/wp-content/uploads/2020/08/20190901020825-44291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996352" y="5120641"/>
            <a:ext cx="1576648" cy="1182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5336771" y="6143106"/>
            <a:ext cx="8627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(слайд 19)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139822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hto-chitat-detyam.ru/img3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431" y="89148"/>
            <a:ext cx="5376691" cy="61747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41062" y="6233536"/>
            <a:ext cx="58324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333333"/>
                </a:solidFill>
                <a:latin typeface="Helvetica Neue"/>
              </a:rPr>
              <a:t>В детстве, с семьей (В. Бианки сидит слева)</a:t>
            </a:r>
            <a:endParaRPr lang="ru-RU" sz="2000" dirty="0"/>
          </a:p>
        </p:txBody>
      </p:sp>
      <p:pic>
        <p:nvPicPr>
          <p:cNvPr id="4100" name="Picture 4" descr="http://epitafii.ru/wp-content/uploads/2015/01/Bianki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223" y="415542"/>
            <a:ext cx="5522745" cy="5522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93395" y="6157289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 .Бианки с женой и сыном</a:t>
            </a:r>
            <a:endParaRPr lang="ru-RU" sz="2000" b="1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Выгнутая вниз стрелка 4"/>
          <p:cNvSpPr/>
          <p:nvPr/>
        </p:nvSpPr>
        <p:spPr>
          <a:xfrm>
            <a:off x="1079155" y="5630601"/>
            <a:ext cx="906163" cy="679127"/>
          </a:xfrm>
          <a:prstGeom prst="curved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01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3.eu-central-1.amazonaws.com/marshrutiks/images/files/000/006/907/original/akademija_nauk_v_sankt_peterburge.jpg?147930127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2510" y="1633728"/>
            <a:ext cx="5195213" cy="44776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astvu.com/_p/d/f/k/9/fk9j5vukiqlsna05l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245" y="1914144"/>
            <a:ext cx="5577755" cy="4477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29184" y="93751"/>
            <a:ext cx="104761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222222"/>
                </a:solidFill>
                <a:latin typeface="Arial" panose="020B0604020202020204" pitchFamily="34" charset="0"/>
              </a:rPr>
              <a:t>Здание Петербургской академии наук </a:t>
            </a:r>
            <a:endParaRPr lang="ru-RU" sz="2800" b="1" dirty="0" smtClean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222222"/>
                </a:solidFill>
                <a:latin typeface="Arial" panose="020B0604020202020204" pitchFamily="34" charset="0"/>
              </a:rPr>
              <a:t>на </a:t>
            </a:r>
            <a:r>
              <a:rPr lang="ru-RU" sz="2800" b="1" dirty="0">
                <a:solidFill>
                  <a:srgbClr val="222222"/>
                </a:solidFill>
                <a:latin typeface="Arial" panose="020B0604020202020204" pitchFamily="34" charset="0"/>
              </a:rPr>
              <a:t>Васильевском острове </a:t>
            </a:r>
            <a:endParaRPr lang="ru-RU" sz="2800" b="1" dirty="0" smtClean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222222"/>
                </a:solidFill>
                <a:latin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222222"/>
                </a:solidFill>
                <a:latin typeface="Arial" panose="020B0604020202020204" pitchFamily="34" charset="0"/>
              </a:rPr>
              <a:t>Университетская наб., дом 5)</a:t>
            </a:r>
            <a:endParaRPr lang="ru-RU" sz="2800" b="1" dirty="0"/>
          </a:p>
        </p:txBody>
      </p:sp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8484973" y="329514"/>
            <a:ext cx="3502830" cy="186515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Напротив </a:t>
            </a:r>
          </a:p>
          <a:p>
            <a:pPr algn="ctr"/>
            <a:r>
              <a:rPr lang="ru-RU" b="1" dirty="0" smtClean="0"/>
              <a:t>находилась квартира семьи Бианки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692492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 descr="https://www.motto.net.ua/pic/201404/1920x1200/motto.net.ua-743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b="12092"/>
          <a:stretch/>
        </p:blipFill>
        <p:spPr bwMode="auto">
          <a:xfrm>
            <a:off x="-36828" y="0"/>
            <a:ext cx="12228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олна 3"/>
          <p:cNvSpPr/>
          <p:nvPr/>
        </p:nvSpPr>
        <p:spPr>
          <a:xfrm>
            <a:off x="114327" y="229919"/>
            <a:ext cx="3855308" cy="1169773"/>
          </a:xfrm>
          <a:prstGeom prst="wave">
            <a:avLst>
              <a:gd name="adj1" fmla="val 12500"/>
              <a:gd name="adj2" fmla="val 6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Белый аист</a:t>
            </a:r>
            <a:endParaRPr lang="ru-RU" dirty="0"/>
          </a:p>
        </p:txBody>
      </p:sp>
      <p:pic>
        <p:nvPicPr>
          <p:cNvPr id="1030" name="Picture 6" descr="ÐÐµÐ»ÑÐ¹ Ð°Ð¸ÑÑ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629610"/>
            <a:ext cx="6612029" cy="4962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 rot="20525543">
            <a:off x="3308533" y="523388"/>
            <a:ext cx="5010883" cy="3558875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Экспозиция была создана Валентином Бианки,</a:t>
            </a:r>
          </a:p>
          <a:p>
            <a:pPr algn="ctr"/>
            <a:r>
              <a:rPr lang="ru-RU" b="1" dirty="0" smtClean="0"/>
              <a:t> отцом Виталия .</a:t>
            </a:r>
          </a:p>
          <a:p>
            <a:pPr algn="ctr"/>
            <a:r>
              <a:rPr lang="ru-RU" b="1" dirty="0" smtClean="0"/>
              <a:t>Даже сегодня вы можете найти ее в Зоологическом музее </a:t>
            </a:r>
            <a:r>
              <a:rPr lang="ru-RU" b="1" dirty="0"/>
              <a:t>Российской Академии </a:t>
            </a:r>
            <a:r>
              <a:rPr lang="ru-RU" b="1" dirty="0" smtClean="0"/>
              <a:t>наук!</a:t>
            </a:r>
            <a:endParaRPr lang="ru-RU" dirty="0"/>
          </a:p>
        </p:txBody>
      </p:sp>
      <p:sp>
        <p:nvSpPr>
          <p:cNvPr id="2" name="4-конечная звезда 1"/>
          <p:cNvSpPr/>
          <p:nvPr/>
        </p:nvSpPr>
        <p:spPr>
          <a:xfrm>
            <a:off x="10445579" y="435864"/>
            <a:ext cx="848497" cy="757881"/>
          </a:xfrm>
          <a:prstGeom prst="star4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11256481" y="5872980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3079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fart.at.ua/_ph/15/96869129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86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chto-chitat-detyam.ru/img3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499" y="433299"/>
            <a:ext cx="8229600" cy="53218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2224" y="6220978"/>
            <a:ext cx="7254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Helvetica Neue"/>
              </a:rPr>
              <a:t>Бианки-футболист (писатель второй справа в первом ряду)</a:t>
            </a:r>
            <a:endParaRPr lang="ru-RU" dirty="0"/>
          </a:p>
        </p:txBody>
      </p:sp>
      <p:pic>
        <p:nvPicPr>
          <p:cNvPr id="4" name="Picture 20" descr="https://i.ebayimg.com/00/s/MTA2M1gxNjAw/z/TcQAAOSwOA1aN9Jb/$_57.JPG?set_id=8800005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9809" y="5110460"/>
            <a:ext cx="2774833" cy="18435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vnnews.ru/images/stories/1/ASheludko/DTP/92370363_18h26m35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5991" y="3016205"/>
            <a:ext cx="2755392" cy="2041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9455059" y="1369132"/>
            <a:ext cx="2609583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-apple-system"/>
              </a:rPr>
              <a:t>Обладатель </a:t>
            </a:r>
            <a:endParaRPr lang="ru-RU" sz="2000" b="1" dirty="0" smtClean="0">
              <a:solidFill>
                <a:srgbClr val="000000"/>
              </a:solidFill>
              <a:latin typeface="-apple-system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-apple-system"/>
              </a:rPr>
              <a:t>Весеннего кубка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-apple-system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-apple-system"/>
              </a:rPr>
              <a:t>Санкт-Петербурга </a:t>
            </a:r>
            <a:endParaRPr lang="ru-RU" sz="2000" b="1" dirty="0" smtClean="0">
              <a:solidFill>
                <a:srgbClr val="000000"/>
              </a:solidFill>
              <a:latin typeface="-apple-system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-apple-system"/>
              </a:rPr>
              <a:t>1913 </a:t>
            </a:r>
            <a:r>
              <a:rPr lang="ru-RU" sz="2000" b="1" dirty="0">
                <a:solidFill>
                  <a:srgbClr val="000000"/>
                </a:solidFill>
                <a:latin typeface="-apple-system"/>
              </a:rPr>
              <a:t>года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. </a:t>
            </a:r>
            <a:endParaRPr lang="ru-RU" dirty="0"/>
          </a:p>
        </p:txBody>
      </p:sp>
      <p:pic>
        <p:nvPicPr>
          <p:cNvPr id="11268" name="Picture 4" descr="ÐÐ¾Ð³Ð¾ÑÐ¸Ð¿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309" y="433299"/>
            <a:ext cx="20955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Выгнутая вниз стрелка 4"/>
          <p:cNvSpPr/>
          <p:nvPr/>
        </p:nvSpPr>
        <p:spPr>
          <a:xfrm>
            <a:off x="4999214" y="5113204"/>
            <a:ext cx="840260" cy="717802"/>
          </a:xfrm>
          <a:prstGeom prst="curved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36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forum.aroundspb.ru/index.php?t=getfile&amp;id=16369&amp;private=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0" r="40783" b="50593"/>
          <a:stretch/>
        </p:blipFill>
        <p:spPr bwMode="auto">
          <a:xfrm>
            <a:off x="0" y="473826"/>
            <a:ext cx="6650038" cy="503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3296" y="4787503"/>
            <a:ext cx="530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600" b="1" dirty="0" smtClean="0"/>
              <a:t>площадка Каменноостровского  велотрека</a:t>
            </a: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16608" y="5533382"/>
            <a:ext cx="9387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На месте </a:t>
            </a:r>
            <a:r>
              <a:rPr lang="ru-RU" sz="24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нынешнего </a:t>
            </a: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«Дома с башнями» (Каменноостровский пр., 35 у м. «Петроградская») </a:t>
            </a:r>
            <a:endParaRPr lang="ru-RU" sz="2400" b="1" dirty="0"/>
          </a:p>
        </p:txBody>
      </p:sp>
      <p:pic>
        <p:nvPicPr>
          <p:cNvPr id="3080" name="Picture 8" descr="http://excava.ru/content_all/uploads/2014/01/842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334" y="1080833"/>
            <a:ext cx="5028764" cy="4220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6000" y="0"/>
            <a:ext cx="609600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200" dirty="0" smtClean="0"/>
              <a:t>«Кружок любителей спорта» провёл футбольный матч с «Санкт-Петербургским кружком футболистов». Этот матч стал первым между русскими спортивными организациями, поэтому дата 13 сентября 1898 года считается днём рождения российского футбола."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073166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70076" y="403654"/>
            <a:ext cx="2632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Частная гимназия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Столбцова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2435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Санкт-Петербургская гимназия при Историко-Филологическом институте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pload.wikimedia.org/wikipedia/commons/1/1f/%D0%A2%D1%80%D0%B5%D1%82%D1%8C%D1%8F-%D0%B3%D0%B8%D0%BC%D0%BD%D0%B0%D0%B7%D0%B8%D1%8F-%D0%B2-%D0%9F%D0%B5%D1%82%D0%B5%D1%80%D0%B1%D1%83%D1%80%D0%B3%D0%B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996" y="1448494"/>
            <a:ext cx="4528993" cy="5197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static.nevnov.ru/uploads/2017/12/28/orig-1514479590142614704909e75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5084" y="1603983"/>
            <a:ext cx="4437897" cy="372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81816" y="5597950"/>
            <a:ext cx="2833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Университетская набережная, дом.7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844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8876" y="930716"/>
            <a:ext cx="7332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Текст для учителя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2" descr="https://moyaokruga.ru/img/image_big/c7060d4a-1aa5-445b-b3da-c64338d4d3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2749" y="2106971"/>
            <a:ext cx="5594466" cy="4195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biblioclub.ru/services/fks.php?fks_action=get_file&amp;fks_flag=2&amp;fks_id=spb_img_images_19000_2329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8877" y="2026508"/>
            <a:ext cx="3884131" cy="3331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present5.com/presentation/143328313_130188789/image-40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272727"/>
              </a:clrFrom>
              <a:clrTo>
                <a:srgbClr val="27272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31" b="3177"/>
          <a:stretch/>
        </p:blipFill>
        <p:spPr bwMode="auto">
          <a:xfrm>
            <a:off x="277494" y="571573"/>
            <a:ext cx="7956655" cy="5573195"/>
          </a:xfrm>
          <a:prstGeom prst="rect">
            <a:avLst/>
          </a:prstGeom>
          <a:ln>
            <a:noFill/>
          </a:ln>
          <a:effectLst>
            <a:glow>
              <a:schemeClr val="bg1"/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2051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ÑÑÐ¶Ð¾Ðº Ð´ÐµÑÑÐºÐ¸Ñ Ð¿Ð¸ÑÐ°ÑÐµÐ»ÐµÐ¹ Ð² ÐÐµÑÑÐ¾Ð³ÑÐ°Ð´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753" y="0"/>
            <a:ext cx="10607039" cy="6178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8802350" y="149352"/>
            <a:ext cx="1829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Georgia" panose="02040502050405020303" pitchFamily="18" charset="0"/>
              </a:rPr>
              <a:t>Около 1923 г.</a:t>
            </a:r>
            <a:endParaRPr lang="ru-RU" b="1" i="0" dirty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1162270" y="6244281"/>
            <a:ext cx="494271" cy="4942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2031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hto-chitat-detyam.ru/img3/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65" t="21697" r="27715" b="17834"/>
          <a:stretch/>
        </p:blipFill>
        <p:spPr bwMode="auto">
          <a:xfrm>
            <a:off x="4913375" y="3720878"/>
            <a:ext cx="3072384" cy="21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ozon-st.cdn.ngenix.net/multimedia/10192661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809" y="286017"/>
            <a:ext cx="4885953" cy="6361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mmedia.ozone.ru/multimedia/1023134228.jpg?maxWidth=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513" y="560173"/>
            <a:ext cx="4351501" cy="5675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kartinki-vernisazh.ru/_ph/16/1/544876043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2762" y="2551096"/>
            <a:ext cx="2681751" cy="1398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274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rintonic.ru/uploads/images/2016/05/11/img_573335c1e0e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710" y="-124600"/>
            <a:ext cx="8204662" cy="68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amki-photoshop.ru/fony/fon-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68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-fotki.yandex.ru/get/6434/47407354.bf9/0_123a9f_5eb57503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72" y="3590131"/>
            <a:ext cx="9191053" cy="313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mg-fotki.yandex.ru/get/48807/47606540.b5/0_11e4d8_db3e65a6_orig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79993"/>
            <a:ext cx="12276865" cy="427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99px.ru/sstorage/86/2015/08/image_86140815092837924735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7682"/>
            <a:ext cx="12276864" cy="370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-fotki.yandex.ru/get/6510/16969765.65/0_69611_494c95de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603" y="296074"/>
            <a:ext cx="7935362" cy="548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mg-fotki.yandex.ru/get/194492/27156178.2b1/0_1b0305_6a2018e5_X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912" y="1286484"/>
            <a:ext cx="3985770" cy="3597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banner2.kisspng.com/20180717/xjt/kisspng-bird-eurasian-magpie-american-sparrows-reptile-whi-ptaki-5b4e0323b5aa61.799679181531839267744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3989">
            <a:off x="4129342" y="-229263"/>
            <a:ext cx="8867566" cy="512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9558087" y="5098827"/>
            <a:ext cx="1536569" cy="153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03845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14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dia.giphy.com/media/13LPVHCKqyMLuw/giphy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256854"/>
            <a:ext cx="11527604" cy="6601146"/>
            <a:chOff x="0" y="256854"/>
            <a:chExt cx="11527604" cy="6601146"/>
          </a:xfrm>
        </p:grpSpPr>
        <p:pic>
          <p:nvPicPr>
            <p:cNvPr id="3" name="Picture 4" descr="ÐÐ°Ð¼ÑÑÐ½Ð¸Ðº ÐÐ¸ÑÐ°Ð»Ð¸Ñ ÐÐ¸Ð°Ð½ÐºÐ¸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733" t="6860" r="37931" b="49977"/>
            <a:stretch/>
          </p:blipFill>
          <p:spPr bwMode="auto">
            <a:xfrm>
              <a:off x="0" y="431514"/>
              <a:ext cx="3321902" cy="642648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Овальная выноска 1"/>
            <p:cNvSpPr/>
            <p:nvPr/>
          </p:nvSpPr>
          <p:spPr>
            <a:xfrm>
              <a:off x="3678148" y="256854"/>
              <a:ext cx="7849456" cy="4633645"/>
            </a:xfrm>
            <a:prstGeom prst="wedgeEllipseCallou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i="1" dirty="0"/>
                <a:t>«</a:t>
              </a:r>
              <a:r>
                <a:rPr lang="ru-RU" sz="2800" b="1" i="1" dirty="0"/>
                <a:t> Весь огромный мир кругом меня, надо мной и подо мной полон неизведанных тайн. И я буду их открывать всю жизнь, потому что это самое интересное, самое увлекательное занятие в мире. »</a:t>
              </a:r>
              <a:endParaRPr lang="ru-RU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50441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8" name="Picture 4" descr="http://www.fonstola.ru/download.php?file=201506/1920x1200/fonstola.ru-18713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https://24smi.org/public/media/resize/660x-/celebrity/2017/10/19/bhfTTmy50NQ7_vitalii-bianki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714" y="427280"/>
              <a:ext cx="6456240" cy="614419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56859115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2452"/>
            <a:ext cx="121096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-Здравствуйте , дорогие ребята!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рада приветствовать вас на интерактивной экскурсии.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Начнем ее с  цитаты Святого Августина «Мир – это книга, и те, кто не путешествуют, прочитали только одну ее страницу.» Обратите внимание на мальчика, который наслаждается природой , пением птиц. Мы отправимся в путешествие вместе с ним.  Но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это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Сейчас вы и узнаете.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«замкнутую» дверь не так-то просто, даже если ты знаешь очень много, потому что в искусстве все дело «не в том – что, а в том – как». Сумел увидеть  сто раз всеми видимое своими глазами, сумел найти слово, музыку, интонацию – и дверь отворяется, так  считал писатель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Виталий Валентинович Бианки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на его портрет.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каким он был человеком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Виталий Бианки был человеком с добрым сердцем. 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-Нам  с  вами нужно подобрать ключ к волшебной двери,  чтобы открыть тайны жизни этого  великого человека. Для этого у нас есть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Я ее вам сейчас прочитаю.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лугу среди лесов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ровно семь коров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из них ушли гулять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коров осталось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...(пять)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 именно столько  же интересных мест Санкт- Петербурга, мы с вами сегодня посетим, где когда-то  был этот замечательный человек, Виталий  Бианки, который любил , уважал природу и животных. Мы познакомимся с ним . А через его творчество прикоснемся к миру природы.</a:t>
            </a:r>
          </a:p>
          <a:p>
            <a:endParaRPr lang="ru-RU" sz="12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внимательно на карту нашей экскурсии. Как вы думаете,какое из зданий,которые мы с вами сегодня посетим, больше всего повлияло на творчество писателя?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1894 года(19 век) у известного ученого-биолога, Валентина Львовича Бианки и Клары Андреевны родился третий сын- Виталий Бианки. Семья жила в Петербурге, где большую часть своей жизни и провел будущий писатель.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Как раз через наш город(имеется в виду Ленинград , ныне Санкт-Петербург.-Прим . ред.) и нашу Ленинградскую область проходит Великий морской путь птиц. («Лесная газета» стр.23)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-Первое здание, в которое мы отправимся , находится на берегу Невы .Здесь стоит красивое здание </a:t>
            </a:r>
            <a:r>
              <a:rPr lang="ru-RU" sz="1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Академии наук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 сначала мы посетим другое место, которое находится во дворе. Раньше, здесь были квартиры , предназначенные для ученых. В одной из них жила семья Бианки, в которой они часто собирались. Виталия Бианки интересовало все. Он слушал и запоминал. Писатель считал, что все начинается с детства ,а ранние впечатления влияют на всю дальнейшую судьбу человека. Это и относится к самому Бианки. У него было счастливое детство.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-Теперь мы отправимся в  </a:t>
            </a:r>
            <a:r>
              <a:rPr lang="ru-RU" sz="1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Зоологический музей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работал отец Бианки.(Это и есть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Академии наук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Он находился  прямо напротив их  квартиры. Здесь, в папином музее, росли дети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Львовича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Приходили они сюда почти каждый день. Там, за стеклянными витринами, замирали животные. Как хотелось найти волшебное слово, которое «оживило бы» музейных зверей.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 Львович создавал музейные экспозиции. Виталий помогал своему отцу. Сейчас в залах выставлено примерно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тысяч экспонатов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 одной минуте рассматривать каждый, то понадобиться месяц на это.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Посмотрите внимательно на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экспозицию.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Даже одна с тех пор сохранилась, когда  умелые руки отца Бианки создавали ее.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6" descr="ÐÐµÐ»ÑÐ¹ Ð°Ð¸Ñ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16341" y="5782007"/>
            <a:ext cx="1433533" cy="1075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98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237" y="1006322"/>
            <a:ext cx="12109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-Сейчас мы перенесемся на </a:t>
            </a:r>
            <a:r>
              <a:rPr lang="ru-RU" sz="1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футбольное поле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Вам , наверное интересно , почему? Оказывается, Виталий Бианки состоял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футбольной  команде Санкт-Петербурга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выйграла кубок города . 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он был футболистом?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Он не носился попусту за мячом. Это был высокий,  полный внутреннего достоинства человек, обладавший хорошей реакцией и точным ударом.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запрещенном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рассказе «Укропкины ножки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Виталий Бианки рассказывает про футболистов и цаплю, которая была искалечена  ( из-за этого рассказ был запрещен), так как повлияла на судьбу матча. Рассказ заканчивается необычно. 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Прочитав его, вы узнаете , как ребята помогли птице. </a:t>
            </a:r>
          </a:p>
          <a:p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1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еще увлекался мальчик?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юбил музыку , хорошо пел. И конечно, интересовался литературой.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48041"/>
            <a:ext cx="10890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лето семья уезжала из города, чтобы быть ближе к природе. Отец Бианки рано начал брать Виталия в лес. Его рассказы мальчик слушал, затаив дыхание. Виталий Бианки считал отца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«лесным» учителем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Ведь именно он научил его записывать все наблюдения, которые через много лет превратятся в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 и сказки.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1042"/>
            <a:ext cx="107915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музее было все заколдовано, но зато в  квартире семьи располагался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зоопарк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с настоящими кошками ,собаками , ежиками…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0" y="2355367"/>
            <a:ext cx="121260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 же проявился литературный талант?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детства Виталий писал стихи, но не публиковал их. Он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любил поэзию.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прочитаю вам стихотворение, которое сохранилось с подписью (на последнем уроке , зимой,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сумерках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Называется оно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«Дон Кихот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страдальческий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сумерках серых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является мне:                                                    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Полной безумной отваги и веры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Рыцарь на тощем коне.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толпы уродливых,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Призрачных теней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Мечет подъятым копьем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понятно, безумье иль гений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 бессильным конем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какого возраста мальчик мог написать такое стихотворение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 лет)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Стихотворений почти не сохранилось. А в дальнейшем он писал прозой, так как ему посоветовали. Ведь так у него получалось лучше.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" descr="ÐÐ¾Ð³Ð¾ÑÐ¸Ð¿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3818" y="1864508"/>
            <a:ext cx="20955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http://vnnews.ru/images/stories/1/ASheludko/DTP/92370363_18h26m35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2794" y="4189754"/>
            <a:ext cx="2755392" cy="2041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5" name="Picture 20" descr="https://i.ebayimg.com/00/s/MTA2M1gxNjAw/z/TcQAAOSwOA1aN9Jb/$_57.JPG?set_id=88000050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4573" y="2720649"/>
            <a:ext cx="2774833" cy="18435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detskie-raskraski.ru/sites/default/files/raskraska-pero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4393" y="2877187"/>
            <a:ext cx="1102147" cy="157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624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020" y="1197213"/>
            <a:ext cx="12031187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Виталий Валентинович Бианки  ни минуты не сомневался, что все звери, птицы , рыбы, насекомые заколдованы. (Как в сказке «О спящей красавице»)Злая колдунья произнесла заклинание, и все вокруг разом погрузилось в мертвый сон. «Мама достаточно читала мне на ночь сказок, чтобы я хорошо знал, как это делается. Теперь только надо найти другое волшебное слово, заклинание , произнести его , и все в тот же миг расколдуется . Птицы полетят, звери побегут, как в лесу. Теперь я хорошо знаю, что это за слово, которое превращает все мертвое в живое. Это слово-поэзия или, как его еще называют , художественное слово. В нем волшебная сила». 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мечта  детства исполнилась. Писатель нашел такие слова, которые  все расколдовали.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Самуил Яковлевич Маршак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пригласил его в литературный клуб детских писателей, где можно было пообщаться с коллегами «по перу», поделиться идеей . Собирались они в большой светлой </a:t>
            </a:r>
            <a:r>
              <a:rPr lang="ru-RU" sz="1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читальне, выходящей окнами на Казанский собор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Тяга к искусству объединяла всех приходящих.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комнаты стоял большой круглый стол, который Маршак, шутя, называл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«колыбельной детской литературы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 наблюдения Бианки превратились в книги , которые имели большой спрос.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021" y="96616"/>
            <a:ext cx="12031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грустное стихотворение пишет восьмилетний мальчик из благополучной семьи. Тогда он еще  не знает , что в будующем его ждет нелегкая жизнь. Он пережил многолетние гонения, арест, ссылку, войны. 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Ученым он не стал, как хотел. Первая мировая война (1914-1918 г.)нарушила все  планы. Зато понял, что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ему ближе, чем наука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своем дневнике он напишет: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я природу, лес. Но разве все мои «экспедиции» это наука, а не чистая поэзия?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20" y="3001988"/>
            <a:ext cx="1093573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</a:t>
            </a:r>
            <a:r>
              <a:rPr lang="ru-RU" alt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книги Виталия Валентиновича. Может, кто-то из вас уже знаком с его произведениями?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Бианки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лет писал о лесе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слово часто звучало в названиях его книг: «Лесные домишки», «Лесные разведчики».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жизни животных и растений событий не меньше, чем у нас, людей. Каждый день в лесу масса происшествий. Кто-то строит дом, у кого-то свадьба. Обо всех этих новостях расскажет «Лесная газета», из которой можно узнать: — что делали рыбы зимой? — какая птица кричит драной кошкой? 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дышит ли цыпленок в яйце? И еще массу не менее интересных вещей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Picture 4" descr="https://mmedia.ozone.ru/multimedia/1023134228.jpg?maxWidth=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881" y="4144777"/>
            <a:ext cx="1905616" cy="2485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s://ozon-st.cdn.ngenix.net/multimedia/10192661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4080" y="4144777"/>
            <a:ext cx="1908930" cy="2485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chto-chitat-detyam.ru/img3/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65" t="21697" r="27715" b="17834"/>
          <a:stretch/>
        </p:blipFill>
        <p:spPr bwMode="auto">
          <a:xfrm>
            <a:off x="5051340" y="4497860"/>
            <a:ext cx="1976934" cy="139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586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95" y="1718698"/>
            <a:ext cx="121096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одно из его детских воспоминаний: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мне было 10 лет, я провел зиму в деревне .Однажды , после крещенских морозов , я пошел погулять к реке. Впереди была прорубь, по краю которой прыгала белогрудая птичка  Я подошел поближе . И вдруг  птичка с размаху бросилась  в воду вниз головой . Утопилась? Я к проруби. И вдруг увидел, как эта птичка бежит под дно. В одном месте она задержалась, перевернула крылом камешек и вытащила   водяного жука. А через пол минуты уже выскочила из другой проруби . Я побежал домой и рассказал отцу о речном чуде. Это Оляпка, сказал отец. Крестьяне зовут ее водяным воробьем. В ту зиму я не раз встречал Оляпку на реке, и она всегда успевала юркнуть от меня в прорубь.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Ребята, у меня тоже есть интересное воспоминание из детства.  Я подружилась с воробьенком, который только учился летать. Он был совершенно один в небезопасном месте. Я взяла его домой на ночь. Мы смастерили ему домик, накормили. Утром, примерно в часов 6, воробьенок запел, и я проснулась, открыла домик. Птичка смотрела на меня доверительными глазами, как будто все понимала. Никогда не забуду этот взгляд! Затем взяла ее на руки и понесла на улицу. Посадила на ветку сирени. Воробышек  стал петь. А через некоторое время я увидела, как прилетели два воробья. Это были ее родители! Они стали собирать различных жучков, чтобы дать ей покушать. Я была очень счастлива, что все семья снова в сборе!  </a:t>
            </a:r>
          </a:p>
          <a:p>
            <a:pPr algn="just"/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какие истории, связанные с птицами, были у вас?</a:t>
            </a:r>
            <a:endParaRPr lang="ru-RU" sz="12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198298"/>
            <a:ext cx="11046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/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сказке Бианки 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Путешествие красноголового воробья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он рассказывает о  неказистом воробье так, что мы только удивляемся: оказывается ,тот совсем не так прост. 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18984" y="1282159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1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-94735" y="-401691"/>
            <a:ext cx="1193027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800" dirty="0" smtClean="0"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800" dirty="0" smtClean="0"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800" dirty="0" smtClean="0"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800" dirty="0"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6977" y="413354"/>
            <a:ext cx="8649742" cy="132343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90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  <a:t>«Но Чик ловко подхватил у Кота из-под носа хлебную крошку и — раз-раз! — опять уже был на крыше.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  <a:t>Кот даже не шевельнулся, только приоткрыл один глаз и зорко поглядел на забияку.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  <a:t>— Видела? — хвастал Чик. — А ты боишься!»</a:t>
            </a:r>
          </a:p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Виталия Бианки глаза и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уши были «включены» на птиц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их видел и слышал  не только в деревне, но и на улицах города. Обладая музыкальным слухом, легко запоминал  и узнавал птиц по голосам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90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281" y="3970543"/>
            <a:ext cx="11740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Виталий Валентинович Бианки много размышлял о связи человека с природой. «С каждым годом все тревожнее становится голос нашей природы. Человек, не щадя сил и средств, благоустраивает свою жизнь, истребляя ее. Он совершенно забывает , что без дикой природы потеряет способность к творчеству, ведь именно природа рождает в людях способность видеть красоту и стремление постигнуть ее тайны …»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523" y="4627187"/>
            <a:ext cx="1201076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-Вот мы уже отправляемся в последнее место нашей экскурсии.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июне 1959 году  в </a:t>
            </a:r>
            <a:r>
              <a:rPr lang="ru-RU" sz="1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больнице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за день до смерти Виталий Бианки  слушает голоса птиц и радуется, что ему  удалось записать их на магнитофон и включить в программу «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из леса». </a:t>
            </a:r>
            <a:endParaRPr lang="ru-RU" sz="1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птиц мог слышать писатель? Что нужно делать для того, чтобы в городе сохранились места обитания птиц?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находил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Считал , что с птицей родилась радость.  А любовь к миру откроет все тайны.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Прочитав его произведения, которые вы можете найти в библиотеке , то найдете  этому подтверждение.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 советую вам попутешествовать вмести с ним по его сказкам и рассказам. Хотя свои произведения сказками  Виталий Бианки не считал.  Ведь за всем наблюдал сам. Вы погрузитесь в удивительный мир природы, разгадаете ее тайны, как  когда-то и мне посчастливилось прикоснуться к его творчеству.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523" y="6012182"/>
            <a:ext cx="12111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-Ребята,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далеко не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места,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связанные с жизнью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творчеством писателя, которые мы сегодня посетили.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захочет узнать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что-то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интересное может обратиться к списку, который находится на обратной стороне маршрута нашей экскурсии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10"/>
          <p:cNvGrpSpPr/>
          <p:nvPr/>
        </p:nvGrpSpPr>
        <p:grpSpPr>
          <a:xfrm>
            <a:off x="8342454" y="-79748"/>
            <a:ext cx="4683199" cy="1952742"/>
            <a:chOff x="647912" y="-226589"/>
            <a:chExt cx="12374163" cy="5123484"/>
          </a:xfrm>
        </p:grpSpPr>
        <p:pic>
          <p:nvPicPr>
            <p:cNvPr id="14" name="Picture 4" descr="https://img-fotki.yandex.ru/get/194492/27156178.2b1/0_1b0305_6a2018e5_XL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912" y="1261317"/>
              <a:ext cx="3985770" cy="359715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0" descr="https://banner2.kisspng.com/20180717/xjt/kisspng-bird-eurasian-magpie-american-sparrows-reptile-whi-ptaki-5b4e0323b5aa61.799679181531839267744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1303989">
              <a:off x="4154509" y="-226589"/>
              <a:ext cx="8867566" cy="512348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2" descr="https://printonic.ru/uploads/images/2016/05/11/img_573335c1e0e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1381" y="4355961"/>
            <a:ext cx="598517" cy="49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193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39" y="820698"/>
            <a:ext cx="869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последок я прочитаю вам цитату: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140" y="1091176"/>
            <a:ext cx="10379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«Весь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огромный мир кругом меня, надо мной и подо мной полон неизведанных тайн. И я буду их открывать всю жизнь, потому что это самое интересное, самое увлекательное занятие в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мире»</a:t>
            </a:r>
          </a:p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из мест в Санкт-Петербурге, связанное с биографией В.В. Бианки вы захотели посетить?</a:t>
            </a:r>
          </a:p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я желаю, чтобы каждый из вас нашел интересное занятие по душе, как это сделал замечательный писатель , Виталий Валентинович Бианки. Ведь если ты занимаешься любимым делом, то счастлив .</a:t>
            </a:r>
          </a:p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139" y="260179"/>
            <a:ext cx="1113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Похороны Бианки состоялись на Богословском кладбище Санкт-Петербурга. Могила Бианки отмечена трогательным памятником задумчивого юноши, взирающего куда-то ввысь.</a:t>
            </a:r>
          </a:p>
        </p:txBody>
      </p:sp>
      <p:pic>
        <p:nvPicPr>
          <p:cNvPr id="5" name="Picture 4" descr="ÐÐ°Ð¼ÑÑÐ½Ð¸Ðº ÐÐ¸ÑÐ°Ð»Ð¸Ñ ÐÐ¸Ð°Ð½ÐºÐ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733" t="6860" r="37931" b="49977"/>
          <a:stretch/>
        </p:blipFill>
        <p:spPr bwMode="auto">
          <a:xfrm>
            <a:off x="1948806" y="2372496"/>
            <a:ext cx="2441962" cy="4230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zabavnik.club/wp-content/uploads/Knigi_na_prozrachnom_fone_36_310908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8821" y="3507814"/>
            <a:ext cx="5155636" cy="28188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141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2171" y="639771"/>
            <a:ext cx="9105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Презентация для детей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https://catherineasquithgallery.com/uploads/posts/2021-02/1614514141_163-p-deti-na-belom-fone-2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5313" y="1870364"/>
            <a:ext cx="7181204" cy="3906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309" y="188574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6" name="Picture 2" descr="https://million-wallpapers.ru/wallpapers/5/97/364674356038459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animo2.ucoz.ru/_ph/77/2/643541066.gif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4968" y="3737659"/>
              <a:ext cx="2001795" cy="288783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www.forestspringfamilycampground.com/s/cc_images/cache_952078709.gif?t=1503932318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8281" y="4647122"/>
              <a:ext cx="4423719" cy="134811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1541448" y="1920895"/>
              <a:ext cx="9488046" cy="150810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3200" b="1" cap="none" spc="0" dirty="0" smtClean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«Мир </a:t>
              </a:r>
              <a:r>
                <a:rPr lang="ru-RU" sz="3200" b="1" cap="none" spc="0" dirty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— это книга, и те, кто не путешествуют, </a:t>
              </a:r>
              <a:endParaRPr lang="ru-RU" sz="3200" b="1" cap="none" spc="0" dirty="0" smtClean="0">
                <a:ln/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Open Sans"/>
              </a:endParaRPr>
            </a:p>
            <a:p>
              <a:pPr algn="ctr"/>
              <a:r>
                <a:rPr lang="ru-RU" sz="3200" b="1" cap="none" spc="0" dirty="0" smtClean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прочитали </a:t>
              </a:r>
              <a:r>
                <a:rPr lang="ru-RU" sz="3200" b="1" cap="none" spc="0" dirty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только одну ее страницу. </a:t>
              </a:r>
              <a:r>
                <a:rPr lang="ru-RU" sz="3200" b="1" cap="none" spc="0" dirty="0" smtClean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»</a:t>
              </a:r>
            </a:p>
            <a:p>
              <a:pPr algn="ctr"/>
              <a:r>
                <a:rPr lang="ru-RU" sz="2800" b="1" i="1" cap="none" spc="0" dirty="0" smtClean="0">
                  <a:ln/>
                  <a:solidFill>
                    <a:srgbClr val="002060"/>
                  </a:solidFill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Open Sans"/>
                </a:rPr>
                <a:t>(Cвятой Августин)</a:t>
              </a:r>
              <a:endParaRPr lang="ru-RU" sz="2800" b="1" cap="none" spc="0" dirty="0">
                <a:ln/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1036" name="Picture 12" descr="https://st.depositphotos.com/1041725/1690/v/950/depositphotos_16908737-stock-illustration-boy-sitting-on-a-log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050696"/>
              <a:ext cx="2137868" cy="173035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5056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1081</TotalTime>
  <Words>2014</Words>
  <Application>Microsoft Office PowerPoint</Application>
  <PresentationFormat>Произвольный</PresentationFormat>
  <Paragraphs>151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 Ольховский</dc:creator>
  <cp:lastModifiedBy>12</cp:lastModifiedBy>
  <cp:revision>82</cp:revision>
  <dcterms:created xsi:type="dcterms:W3CDTF">2018-11-16T18:47:13Z</dcterms:created>
  <dcterms:modified xsi:type="dcterms:W3CDTF">2022-10-02T15:12:22Z</dcterms:modified>
</cp:coreProperties>
</file>