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4" r:id="rId8"/>
    <p:sldId id="262" r:id="rId9"/>
    <p:sldId id="265" r:id="rId10"/>
    <p:sldId id="263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A1A48C-3AE8-43C6-A609-A9881FBE41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B0F8459-77CA-44CF-BF17-3DB4450F9A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865DE6-A368-475D-A54F-C37B60EEE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81B5-D845-432C-9DBA-90D0AF2ACC9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EDE84E5-9CCF-4392-99FA-F74843401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E57BF2E-F1C2-4285-8BC0-3B677DFC2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88B22-1002-4EE1-BC48-ACA5E9853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721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992772-C919-4F84-8F75-3507A078C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6A9FDC7-DE82-4933-BE6B-B2F2D1460E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3084E3-012F-47BC-8216-532A1C0CE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81B5-D845-432C-9DBA-90D0AF2ACC9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C6AEB8-AAEF-43E2-9F65-1A27B8C77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54FC76-DA50-4B4A-B5D9-43CCFD103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88B22-1002-4EE1-BC48-ACA5E9853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006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78D9970-13E6-4BCD-8D64-DF477B8FEF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D34B7B3-BD98-40DC-8660-59E8B8CA6C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A9404A-2D29-4F86-BCFE-CE5B14764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81B5-D845-432C-9DBA-90D0AF2ACC9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74E669-0A2A-4B92-8879-3655F6372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F3091A-E3F2-4F1D-9E30-A68E33ED0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88B22-1002-4EE1-BC48-ACA5E9853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723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CEB6FF-7F26-484A-9A0D-19CA63313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7637C5-92EA-484E-AE9A-0871947EE1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F039D7E-A593-4236-8CCA-3213BE13E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81B5-D845-432C-9DBA-90D0AF2ACC9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08B6EB-037D-4778-8021-64EA527F7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A03ECF2-581F-4BB4-93A3-6AAF5E7A4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88B22-1002-4EE1-BC48-ACA5E9853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664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E58E53-88CE-4FCE-BD5D-8F1E30856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2F629D-6F8E-4F86-BE65-6CDBCB7219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D38DDC7-E90B-47B7-AB73-F5D0BF606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81B5-D845-432C-9DBA-90D0AF2ACC9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6C3FE77-A1CD-4287-B964-9F75FFFEA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609F75-46D6-4E2B-BCFC-40C6070B6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88B22-1002-4EE1-BC48-ACA5E9853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112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59658A-2A64-4BC3-9A4F-787719D3E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998860-4BDB-4B11-8807-62B9F1BE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21A22CC-B9BF-41C0-8A00-D803402070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5946859-3F33-43DE-958F-2901D9B29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81B5-D845-432C-9DBA-90D0AF2ACC9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2EA7517-5FB9-4023-A28F-9B73B02A8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D35E040-64B4-4F8A-9E75-FD014E739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88B22-1002-4EE1-BC48-ACA5E9853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585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070BFA-F112-4E37-9984-C26542109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ADD95B0-1FC3-4B43-A3A2-EE716BEE7C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D6CED6B-8498-448A-A4AE-A4ED8B4FED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8FA4017-8B47-45CE-8EAA-78AA27E098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9D3B773-FB4D-49A1-8ABF-3EF065883B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EA74973-9C5C-4A3E-8EB7-BDBCF6130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81B5-D845-432C-9DBA-90D0AF2ACC9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E4FF0B5-9AAE-4518-9120-10286FBD2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31151BF-012A-42F0-968B-FE8A076BB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88B22-1002-4EE1-BC48-ACA5E9853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426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5BF079-EBE4-4E6C-B80C-FAEA6628D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A43F4F1-9592-40E1-B9CE-08FA26901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81B5-D845-432C-9DBA-90D0AF2ACC9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F719346-63A0-4AD7-BA26-6EA2E3E95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71FD182-0D54-4A22-85F1-766791F77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88B22-1002-4EE1-BC48-ACA5E9853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32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AA9C90E-E696-4491-B558-D741EA57B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81B5-D845-432C-9DBA-90D0AF2ACC9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439DAA4-E57E-4944-9FBB-C0CF4EB87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5C236BC-6CC7-4E0A-A493-D4069BF38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88B22-1002-4EE1-BC48-ACA5E9853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166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B0BBB9-5B55-48D3-B2D9-B0F83FB0B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40F66B-EEC1-4108-ACBA-671E1C63B2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E4F4FFB-6506-4A2C-BAB9-69626EE09E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BDE8C3-327F-4BF4-907D-0FA70CFF0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81B5-D845-432C-9DBA-90D0AF2ACC9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0EACF12-CFCE-440D-8853-B7D7225C3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156764A-7733-42F9-8D6E-46BE46849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88B22-1002-4EE1-BC48-ACA5E9853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332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F85BF9-305F-4E63-BE66-2CA9B60D9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0F498E1-A9CF-41C1-8912-B1371879A8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17DC9CE-AAF5-4130-B861-CD48CDC708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26434F0-D523-4D26-98F1-2C3575E3E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81B5-D845-432C-9DBA-90D0AF2ACC9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04624E4-2070-4B9A-88FB-0E83736E9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17AB148-6C86-48AD-A76D-5B12D2C00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88B22-1002-4EE1-BC48-ACA5E9853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380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FA7346-0E4E-4321-8F38-D6637B18D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E135498-7ED3-4560-9136-50E89A2671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2A515B-168E-421E-849C-7B8DB65432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A81B5-D845-432C-9DBA-90D0AF2ACC9D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E9FCDA-0BC3-4A5D-9BC5-3F9A7FB637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71FA24-4403-4F0B-BFCC-07991EC1D2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88B22-1002-4EE1-BC48-ACA5E9853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346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xs.uz/uzkr/47355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flo.discus-club.ru/svekla.htm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ru.depositphotos.com/166672744/stock-photo-healthy-green-vegetables-and-fruits.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anarmenian.net/rus/news/278993/" TargetMode="External"/><Relationship Id="rId3" Type="http://schemas.openxmlformats.org/officeDocument/2006/relationships/image" Target="../media/image2.jpg"/><Relationship Id="rId7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vsezdorovo.com/kak-bystro-ulozhit-rebenka-spat-10-luchshix-sovetov-3739/" TargetMode="External"/><Relationship Id="rId5" Type="http://schemas.openxmlformats.org/officeDocument/2006/relationships/image" Target="../media/image3.jpg"/><Relationship Id="rId10" Type="http://schemas.openxmlformats.org/officeDocument/2006/relationships/hyperlink" Target="https://toitumine.ee/ru/kak-pravilno-pitatsya/rekomendatsii-v-oblasti-pitaniya-i-piramida-pitaniya/frukty-i-ovoshhi-yagody" TargetMode="External"/><Relationship Id="rId4" Type="http://schemas.openxmlformats.org/officeDocument/2006/relationships/hyperlink" Target="https://sibmama.ru/zaryadka_v_stihah3.htm" TargetMode="External"/><Relationship Id="rId9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illcomfort.ru/ogorod-i-sad-poleznye-sovety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pinterest.com/pin/837528861928800867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lifely.ru/frukty-dlya-povysheniya-immuniteta.html" TargetMode="External"/><Relationship Id="rId5" Type="http://schemas.openxmlformats.org/officeDocument/2006/relationships/image" Target="../media/image9.jpg"/><Relationship Id="rId4" Type="http://schemas.openxmlformats.org/officeDocument/2006/relationships/hyperlink" Target="https://www.look.com.ua/download/140531/1920x1080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hobbyoutlet.ru/grusha-silikonovaya-forma-3d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news.myseldon.com/ru/news/index/232618527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galsfood.com/frukty/yabloki/yabloko-grenni-smit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creativecommons.org/licenses/by-nc/3.0/" TargetMode="External"/><Relationship Id="rId4" Type="http://schemas.openxmlformats.org/officeDocument/2006/relationships/hyperlink" Target="https://freepngimg.com/png/5517-cabbage-png-imag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69483D-0000-463C-8375-D0B118398B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6CA02C-0131-4E2D-BD98-B977757B462F}"/>
              </a:ext>
            </a:extLst>
          </p:cNvPr>
          <p:cNvSpPr txBox="1"/>
          <p:nvPr/>
        </p:nvSpPr>
        <p:spPr>
          <a:xfrm>
            <a:off x="3715351" y="2738060"/>
            <a:ext cx="8083353" cy="1015663"/>
          </a:xfrm>
          <a:prstGeom prst="rect">
            <a:avLst/>
          </a:prstGeom>
          <a:solidFill>
            <a:schemeClr val="bg1">
              <a:alpha val="71000"/>
            </a:schemeClr>
          </a:solidFill>
          <a:effectLst>
            <a:softEdge rad="50800"/>
          </a:effectLst>
        </p:spPr>
        <p:txBody>
          <a:bodyPr wrap="square" rtlCol="0">
            <a:spAutoFit/>
          </a:bodyPr>
          <a:lstStyle/>
          <a:p>
            <a:r>
              <a:rPr lang="ru-RU" sz="60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ОВОЩИ</a:t>
            </a:r>
            <a:r>
              <a:rPr lang="ru-RU" sz="6000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6000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ФРУКТЫ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908A62-E302-4001-A536-BB2FEB50EF1B}"/>
              </a:ext>
            </a:extLst>
          </p:cNvPr>
          <p:cNvSpPr txBox="1"/>
          <p:nvPr/>
        </p:nvSpPr>
        <p:spPr>
          <a:xfrm>
            <a:off x="10116152" y="6352674"/>
            <a:ext cx="193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МУХОРТОВА Л.В.</a:t>
            </a:r>
          </a:p>
        </p:txBody>
      </p:sp>
    </p:spTree>
    <p:extLst>
      <p:ext uri="{BB962C8B-B14F-4D97-AF65-F5344CB8AC3E}">
        <p14:creationId xmlns:p14="http://schemas.microsoft.com/office/powerpoint/2010/main" val="480785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69483D-0000-463C-8375-D0B118398B5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6CA02C-0131-4E2D-BD98-B977757B462F}"/>
              </a:ext>
            </a:extLst>
          </p:cNvPr>
          <p:cNvSpPr txBox="1"/>
          <p:nvPr/>
        </p:nvSpPr>
        <p:spPr>
          <a:xfrm>
            <a:off x="281609" y="616226"/>
            <a:ext cx="10989366" cy="1569660"/>
          </a:xfrm>
          <a:prstGeom prst="rect">
            <a:avLst/>
          </a:prstGeom>
          <a:solidFill>
            <a:schemeClr val="bg1">
              <a:alpha val="94000"/>
            </a:schemeClr>
          </a:solidFill>
          <a:effectLst>
            <a:softEdge rad="50800"/>
          </a:effectLst>
        </p:spPr>
        <p:txBody>
          <a:bodyPr wrap="square" rtlCol="0">
            <a:spAutoFit/>
          </a:bodyPr>
          <a:lstStyle/>
          <a:p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-Какой из фруктов считают любимым фруктом обезьян?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C245A41-7A99-47F7-AB32-A2D7FDF083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224833" y="2235943"/>
            <a:ext cx="82867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81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69483D-0000-463C-8375-D0B118398B5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6CA02C-0131-4E2D-BD98-B977757B462F}"/>
              </a:ext>
            </a:extLst>
          </p:cNvPr>
          <p:cNvSpPr txBox="1"/>
          <p:nvPr/>
        </p:nvSpPr>
        <p:spPr>
          <a:xfrm>
            <a:off x="174033" y="161366"/>
            <a:ext cx="10989366" cy="2308324"/>
          </a:xfrm>
          <a:prstGeom prst="rect">
            <a:avLst/>
          </a:prstGeom>
          <a:solidFill>
            <a:schemeClr val="bg1">
              <a:alpha val="94000"/>
            </a:schemeClr>
          </a:solidFill>
          <a:effectLst>
            <a:softEdge rad="50800"/>
          </a:effectLst>
        </p:spPr>
        <p:txBody>
          <a:bodyPr wrap="square" rtlCol="0">
            <a:spAutoFit/>
          </a:bodyPr>
          <a:lstStyle/>
          <a:p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-Из этого овоща варят вкусный суп «борщ». А если натереть им щечки, то они станут красными.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5E543FF-2CDB-477E-8282-87003C82CD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124394" y="2391813"/>
            <a:ext cx="6668677" cy="444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10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69483D-0000-463C-8375-D0B118398B5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6CA02C-0131-4E2D-BD98-B977757B462F}"/>
              </a:ext>
            </a:extLst>
          </p:cNvPr>
          <p:cNvSpPr txBox="1"/>
          <p:nvPr/>
        </p:nvSpPr>
        <p:spPr>
          <a:xfrm>
            <a:off x="1177786" y="159025"/>
            <a:ext cx="10192579" cy="830997"/>
          </a:xfrm>
          <a:prstGeom prst="rect">
            <a:avLst/>
          </a:prstGeom>
          <a:solidFill>
            <a:schemeClr val="bg1">
              <a:alpha val="94000"/>
            </a:schemeClr>
          </a:solidFill>
          <a:effectLst>
            <a:softEdge rad="50800"/>
          </a:effectLst>
        </p:spPr>
        <p:txBody>
          <a:bodyPr wrap="square" rtlCol="0">
            <a:spAutoFit/>
          </a:bodyPr>
          <a:lstStyle/>
          <a:p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зеленые овощи и фрукты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582A46-737C-4E2F-BB35-C6CBEC1BEB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437964" y="1205865"/>
            <a:ext cx="8505178" cy="6203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39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69483D-0000-463C-8375-D0B118398B5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6CA02C-0131-4E2D-BD98-B977757B462F}"/>
              </a:ext>
            </a:extLst>
          </p:cNvPr>
          <p:cNvSpPr txBox="1"/>
          <p:nvPr/>
        </p:nvSpPr>
        <p:spPr>
          <a:xfrm>
            <a:off x="900319" y="178905"/>
            <a:ext cx="10391361" cy="830997"/>
          </a:xfrm>
          <a:prstGeom prst="rect">
            <a:avLst/>
          </a:prstGeom>
          <a:solidFill>
            <a:schemeClr val="bg1">
              <a:alpha val="94000"/>
            </a:schemeClr>
          </a:solidFill>
          <a:effectLst>
            <a:softEdge rad="50800"/>
          </a:effectLst>
        </p:spPr>
        <p:txBody>
          <a:bodyPr wrap="square" rtlCol="0">
            <a:spAutoFit/>
          </a:bodyPr>
          <a:lstStyle/>
          <a:p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красные овощи и фрукты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B2699EA-3FF9-4589-8A60-F64BF95114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559" y="1234439"/>
            <a:ext cx="9679387" cy="5444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6165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69483D-0000-463C-8375-D0B118398B5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6CA02C-0131-4E2D-BD98-B977757B462F}"/>
              </a:ext>
            </a:extLst>
          </p:cNvPr>
          <p:cNvSpPr txBox="1"/>
          <p:nvPr/>
        </p:nvSpPr>
        <p:spPr>
          <a:xfrm>
            <a:off x="283265" y="159026"/>
            <a:ext cx="8721587" cy="1569660"/>
          </a:xfrm>
          <a:prstGeom prst="rect">
            <a:avLst/>
          </a:prstGeom>
          <a:solidFill>
            <a:schemeClr val="bg1">
              <a:alpha val="94000"/>
            </a:schemeClr>
          </a:solidFill>
          <a:effectLst>
            <a:softEdge rad="50800"/>
          </a:effectLst>
        </p:spPr>
        <p:txBody>
          <a:bodyPr wrap="square" rtlCol="0">
            <a:spAutoFit/>
          </a:bodyPr>
          <a:lstStyle/>
          <a:p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желтые и оранжевые овощи и фрукты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7F57089-50A1-44EF-AD16-BEC0EFFD6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769" y="1728686"/>
            <a:ext cx="9192966" cy="502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81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69483D-0000-463C-8375-D0B118398B5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6CA02C-0131-4E2D-BD98-B977757B462F}"/>
              </a:ext>
            </a:extLst>
          </p:cNvPr>
          <p:cNvSpPr txBox="1"/>
          <p:nvPr/>
        </p:nvSpPr>
        <p:spPr>
          <a:xfrm>
            <a:off x="283265" y="159026"/>
            <a:ext cx="4828457" cy="2062103"/>
          </a:xfrm>
          <a:prstGeom prst="rect">
            <a:avLst/>
          </a:prstGeom>
          <a:solidFill>
            <a:schemeClr val="bg1">
              <a:alpha val="94000"/>
            </a:schemeClr>
          </a:solidFill>
          <a:effectLst>
            <a:softEdge rad="50800"/>
          </a:effectLst>
        </p:spPr>
        <p:txBody>
          <a:bodyPr wrap="square" rtlCol="0">
            <a:spAutoFit/>
          </a:bodyPr>
          <a:lstStyle/>
          <a:p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чего хозяйка готовила суп? </a:t>
            </a:r>
          </a:p>
          <a:p>
            <a:endParaRPr lang="ru-RU" sz="32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51E685-F16D-4645-8C65-151C4BC782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987" y="79513"/>
            <a:ext cx="6513748" cy="669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83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69483D-0000-463C-8375-D0B118398B5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6CA02C-0131-4E2D-BD98-B977757B462F}"/>
              </a:ext>
            </a:extLst>
          </p:cNvPr>
          <p:cNvSpPr txBox="1"/>
          <p:nvPr/>
        </p:nvSpPr>
        <p:spPr>
          <a:xfrm>
            <a:off x="1595231" y="428178"/>
            <a:ext cx="10172700" cy="6001643"/>
          </a:xfrm>
          <a:prstGeom prst="rect">
            <a:avLst/>
          </a:prstGeom>
          <a:solidFill>
            <a:schemeClr val="bg1">
              <a:alpha val="94000"/>
            </a:schemeClr>
          </a:solidFill>
          <a:effectLst>
            <a:softEdge rad="50800"/>
          </a:effectLst>
        </p:spPr>
        <p:txBody>
          <a:bodyPr wrap="square" rtlCol="0">
            <a:spAutoFit/>
          </a:bodyPr>
          <a:lstStyle/>
          <a:p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 овощ, а вы, что в нем съедобное – вершки или корешки:</a:t>
            </a:r>
            <a:endParaRPr lang="ru-RU" sz="32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Tx/>
              <a:buChar char="-"/>
            </a:pPr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Морковь</a:t>
            </a:r>
          </a:p>
          <a:p>
            <a:pPr marL="685800" indent="-685800">
              <a:buFontTx/>
              <a:buChar char="-"/>
            </a:pPr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Помидор</a:t>
            </a:r>
          </a:p>
          <a:p>
            <a:pPr marL="685800" indent="-685800">
              <a:buFontTx/>
              <a:buChar char="-"/>
            </a:pPr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</a:t>
            </a:r>
          </a:p>
          <a:p>
            <a:pPr marL="685800" indent="-685800">
              <a:buFontTx/>
              <a:buChar char="-"/>
            </a:pPr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</a:t>
            </a:r>
          </a:p>
          <a:p>
            <a:pPr marL="685800" indent="-685800">
              <a:buFontTx/>
              <a:buChar char="-"/>
            </a:pPr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Огурец</a:t>
            </a:r>
          </a:p>
          <a:p>
            <a:pPr marL="685800" indent="-685800">
              <a:buFontTx/>
              <a:buChar char="-"/>
            </a:pPr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Свёкла</a:t>
            </a:r>
          </a:p>
        </p:txBody>
      </p:sp>
    </p:spTree>
    <p:extLst>
      <p:ext uri="{BB962C8B-B14F-4D97-AF65-F5344CB8AC3E}">
        <p14:creationId xmlns:p14="http://schemas.microsoft.com/office/powerpoint/2010/main" val="23063007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69483D-0000-463C-8375-D0B118398B5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6CA02C-0131-4E2D-BD98-B977757B462F}"/>
              </a:ext>
            </a:extLst>
          </p:cNvPr>
          <p:cNvSpPr txBox="1"/>
          <p:nvPr/>
        </p:nvSpPr>
        <p:spPr>
          <a:xfrm>
            <a:off x="362778" y="0"/>
            <a:ext cx="11683447" cy="2000548"/>
          </a:xfrm>
          <a:prstGeom prst="rect">
            <a:avLst/>
          </a:prstGeom>
          <a:solidFill>
            <a:schemeClr val="bg1">
              <a:alpha val="94000"/>
            </a:schemeClr>
          </a:solidFill>
          <a:effectLst>
            <a:softEdge rad="50800"/>
          </a:effectLst>
        </p:spPr>
        <p:txBody>
          <a:bodyPr wrap="square" rtlCol="0">
            <a:spAutoFit/>
          </a:bodyPr>
          <a:lstStyle/>
          <a:p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сказку:</a:t>
            </a:r>
          </a:p>
          <a:p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2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сказка, где бедный овощ спасает жителей царства от злого синьора Помидора? («Приключения Чиполлино»)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EA58F7E-FE67-44F4-8768-9918EB3E08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75" y="2535787"/>
            <a:ext cx="11497451" cy="3786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57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69483D-0000-463C-8375-D0B118398B5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6CA02C-0131-4E2D-BD98-B977757B462F}"/>
              </a:ext>
            </a:extLst>
          </p:cNvPr>
          <p:cNvSpPr txBox="1"/>
          <p:nvPr/>
        </p:nvSpPr>
        <p:spPr>
          <a:xfrm>
            <a:off x="362778" y="0"/>
            <a:ext cx="11683447" cy="2000548"/>
          </a:xfrm>
          <a:prstGeom prst="rect">
            <a:avLst/>
          </a:prstGeom>
          <a:solidFill>
            <a:schemeClr val="bg1">
              <a:alpha val="94000"/>
            </a:schemeClr>
          </a:solidFill>
          <a:effectLst>
            <a:softEdge rad="50800"/>
          </a:effectLst>
        </p:spPr>
        <p:txBody>
          <a:bodyPr wrap="square" rtlCol="0">
            <a:spAutoFit/>
          </a:bodyPr>
          <a:lstStyle/>
          <a:p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сказку:</a:t>
            </a:r>
          </a:p>
          <a:p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2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Выросла она большая- пребольшая, сладкая, крепкая, один вытянуть не может. – («Репка»)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A905459-E167-4F21-A636-740E4862BE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802" y="2197317"/>
            <a:ext cx="7861590" cy="442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69483D-0000-463C-8375-D0B118398B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6CA02C-0131-4E2D-BD98-B977757B462F}"/>
              </a:ext>
            </a:extLst>
          </p:cNvPr>
          <p:cNvSpPr txBox="1"/>
          <p:nvPr/>
        </p:nvSpPr>
        <p:spPr>
          <a:xfrm>
            <a:off x="0" y="151179"/>
            <a:ext cx="12046226" cy="6186309"/>
          </a:xfrm>
          <a:prstGeom prst="rect">
            <a:avLst/>
          </a:prstGeom>
          <a:solidFill>
            <a:schemeClr val="bg1">
              <a:alpha val="87000"/>
            </a:schemeClr>
          </a:solidFill>
          <a:effectLst>
            <a:softEdge rad="50800"/>
          </a:effectLst>
        </p:spPr>
        <p:txBody>
          <a:bodyPr wrap="square" rtlCol="0">
            <a:spAutoFit/>
          </a:bodyPr>
          <a:lstStyle/>
          <a:p>
            <a:r>
              <a:rPr lang="ru-RU" sz="44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того, чтобы мы с вами себя хорошо чувствовали и могли весело и интересно проводить время, нам нужно:</a:t>
            </a:r>
          </a:p>
          <a:p>
            <a:endParaRPr lang="ru-RU" sz="44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Tx/>
              <a:buChar char="-"/>
            </a:pPr>
            <a:r>
              <a:rPr lang="ru-RU" sz="44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зарядку,</a:t>
            </a:r>
          </a:p>
          <a:p>
            <a:pPr marL="571500" indent="-571500">
              <a:buFontTx/>
              <a:buChar char="-"/>
            </a:pPr>
            <a:r>
              <a:rPr lang="ru-RU" sz="44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Высыпаться,</a:t>
            </a:r>
          </a:p>
          <a:p>
            <a:pPr marL="571500" indent="-571500">
              <a:buFontTx/>
              <a:buChar char="-"/>
            </a:pPr>
            <a:r>
              <a:rPr lang="ru-RU" sz="44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Мыть руки после </a:t>
            </a:r>
          </a:p>
          <a:p>
            <a:r>
              <a:rPr lang="ru-RU" sz="44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прогулки и перед едой,</a:t>
            </a:r>
          </a:p>
          <a:p>
            <a:pPr marL="571500" indent="-571500">
              <a:buFontTx/>
              <a:buChar char="-"/>
            </a:pPr>
            <a:r>
              <a:rPr lang="ru-RU" sz="44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полезную пищу, витамины.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57B7227-CCD9-423A-B37E-C8441CA66E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348331" y="2188134"/>
            <a:ext cx="4280452" cy="342436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3E2E4F7-8EDC-496F-9651-CA9FE029EB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221145" y="2390183"/>
            <a:ext cx="4534823" cy="302026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047FAE4-B0B4-4ECA-A393-AE8D562C04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221145" y="2390182"/>
            <a:ext cx="4530395" cy="302026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305743A-332D-4157-8B2C-90DFF40492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7088112" y="2254612"/>
            <a:ext cx="4796459" cy="3199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144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69483D-0000-463C-8375-D0B118398B5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6CA02C-0131-4E2D-BD98-B977757B462F}"/>
              </a:ext>
            </a:extLst>
          </p:cNvPr>
          <p:cNvSpPr txBox="1"/>
          <p:nvPr/>
        </p:nvSpPr>
        <p:spPr>
          <a:xfrm>
            <a:off x="5695182" y="505848"/>
            <a:ext cx="6302708" cy="1015663"/>
          </a:xfrm>
          <a:prstGeom prst="rect">
            <a:avLst/>
          </a:prstGeom>
          <a:solidFill>
            <a:schemeClr val="bg1">
              <a:alpha val="98000"/>
            </a:schemeClr>
          </a:solidFill>
          <a:effectLst>
            <a:softEdge rad="50800"/>
          </a:effectLst>
        </p:spPr>
        <p:txBody>
          <a:bodyPr wrap="square" rtlCol="0">
            <a:spAutoFit/>
          </a:bodyPr>
          <a:lstStyle/>
          <a:p>
            <a:r>
              <a:rPr lang="ru-RU" sz="60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 загадку: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AC5E6E-D304-40D0-BC11-38DFA3CC02BA}"/>
              </a:ext>
            </a:extLst>
          </p:cNvPr>
          <p:cNvSpPr txBox="1"/>
          <p:nvPr/>
        </p:nvSpPr>
        <p:spPr>
          <a:xfrm>
            <a:off x="3991889" y="2027359"/>
            <a:ext cx="6302708" cy="3785652"/>
          </a:xfrm>
          <a:prstGeom prst="rect">
            <a:avLst/>
          </a:prstGeom>
          <a:solidFill>
            <a:schemeClr val="bg1">
              <a:alpha val="90000"/>
            </a:schemeClr>
          </a:solidFill>
          <a:effectLst>
            <a:softEdge rad="50800"/>
          </a:effectLst>
        </p:spPr>
        <p:txBody>
          <a:bodyPr wrap="square" rtlCol="0">
            <a:spAutoFit/>
          </a:bodyPr>
          <a:lstStyle/>
          <a:p>
            <a:r>
              <a:rPr lang="ru-RU" sz="40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Надевает папа кепку</a:t>
            </a:r>
          </a:p>
          <a:p>
            <a:r>
              <a:rPr lang="ru-RU" sz="40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выходит из избы.</a:t>
            </a:r>
          </a:p>
          <a:p>
            <a:r>
              <a:rPr lang="ru-RU" sz="40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Справа он сажает репку,</a:t>
            </a:r>
          </a:p>
          <a:p>
            <a:r>
              <a:rPr lang="ru-RU" sz="40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Слева — свеклу и бобы.</a:t>
            </a:r>
          </a:p>
          <a:p>
            <a:r>
              <a:rPr lang="ru-RU" sz="40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Тут везде рядами грядки,</a:t>
            </a:r>
          </a:p>
          <a:p>
            <a:r>
              <a:rPr lang="ru-RU" sz="40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урожай в порядке!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4CC1765-4D18-451F-8B97-56A48C4445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256700" y="87826"/>
            <a:ext cx="9773085" cy="6682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81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69483D-0000-463C-8375-D0B118398B5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6CA02C-0131-4E2D-BD98-B977757B462F}"/>
              </a:ext>
            </a:extLst>
          </p:cNvPr>
          <p:cNvSpPr txBox="1"/>
          <p:nvPr/>
        </p:nvSpPr>
        <p:spPr>
          <a:xfrm>
            <a:off x="3661563" y="1554719"/>
            <a:ext cx="8083353" cy="3046988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Неразлучный круг подруг</a:t>
            </a:r>
          </a:p>
          <a:p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Тянет к солнцу сотни рук.</a:t>
            </a:r>
          </a:p>
          <a:p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в руках - душистый груз</a:t>
            </a:r>
          </a:p>
          <a:p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Разных бус на разный вкус.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5C4926C-91A2-456D-B01B-556D416A3D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523482" y="256473"/>
            <a:ext cx="9334500" cy="621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19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69483D-0000-463C-8375-D0B118398B5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6CA02C-0131-4E2D-BD98-B977757B462F}"/>
              </a:ext>
            </a:extLst>
          </p:cNvPr>
          <p:cNvSpPr txBox="1"/>
          <p:nvPr/>
        </p:nvSpPr>
        <p:spPr>
          <a:xfrm>
            <a:off x="182217" y="0"/>
            <a:ext cx="11827565" cy="6740307"/>
          </a:xfrm>
          <a:prstGeom prst="rect">
            <a:avLst/>
          </a:prstGeom>
          <a:solidFill>
            <a:schemeClr val="bg1">
              <a:alpha val="94000"/>
            </a:schemeClr>
          </a:solidFill>
          <a:effectLst>
            <a:softEdge rad="50800"/>
          </a:effectLst>
        </p:spPr>
        <p:txBody>
          <a:bodyPr wrap="square" rtlCol="0">
            <a:spAutoFit/>
          </a:bodyPr>
          <a:lstStyle/>
          <a:p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растет на огороде?</a:t>
            </a:r>
          </a:p>
          <a:p>
            <a:endParaRPr lang="ru-RU" sz="4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растет в саду?</a:t>
            </a:r>
          </a:p>
          <a:p>
            <a:endParaRPr lang="ru-RU" sz="4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47F84F9-AF46-44BE-B440-02A9E0A207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82998" y="813766"/>
            <a:ext cx="5713002" cy="321356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D447D64-1E86-4458-AD2C-B641AA4794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563476" y="3113371"/>
            <a:ext cx="5105063" cy="3406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143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69483D-0000-463C-8375-D0B118398B5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6CA02C-0131-4E2D-BD98-B977757B462F}"/>
              </a:ext>
            </a:extLst>
          </p:cNvPr>
          <p:cNvSpPr txBox="1"/>
          <p:nvPr/>
        </p:nvSpPr>
        <p:spPr>
          <a:xfrm>
            <a:off x="182217" y="477078"/>
            <a:ext cx="10035209" cy="830997"/>
          </a:xfrm>
          <a:prstGeom prst="rect">
            <a:avLst/>
          </a:prstGeom>
          <a:solidFill>
            <a:schemeClr val="bg1">
              <a:alpha val="94000"/>
            </a:schemeClr>
          </a:solidFill>
          <a:effectLst>
            <a:softEdge rad="50800"/>
          </a:effectLst>
        </p:spPr>
        <p:txBody>
          <a:bodyPr wrap="square" rtlCol="0">
            <a:spAutoFit/>
          </a:bodyPr>
          <a:lstStyle/>
          <a:p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-Какой фрукт похож на лампочку?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40183F6-DFEA-40E2-A5AA-4F1C05F3D8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438072" y="1785153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69483D-0000-463C-8375-D0B118398B5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6CA02C-0131-4E2D-BD98-B977757B462F}"/>
              </a:ext>
            </a:extLst>
          </p:cNvPr>
          <p:cNvSpPr txBox="1"/>
          <p:nvPr/>
        </p:nvSpPr>
        <p:spPr>
          <a:xfrm>
            <a:off x="182217" y="477078"/>
            <a:ext cx="10035209" cy="2308324"/>
          </a:xfrm>
          <a:prstGeom prst="rect">
            <a:avLst/>
          </a:prstGeom>
          <a:solidFill>
            <a:schemeClr val="bg1">
              <a:alpha val="94000"/>
            </a:schemeClr>
          </a:solidFill>
          <a:effectLst>
            <a:softEdge rad="50800"/>
          </a:effectLst>
        </p:spPr>
        <p:txBody>
          <a:bodyPr wrap="square" rtlCol="0">
            <a:spAutoFit/>
          </a:bodyPr>
          <a:lstStyle/>
          <a:p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 Самая вкусная часть этого овоща находится под землей и его очень любят зайцы.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E6CC1D-F1F3-4056-A959-1EBCBDE1EE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688551" y="1905994"/>
            <a:ext cx="5820962" cy="479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04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69483D-0000-463C-8375-D0B118398B5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6CA02C-0131-4E2D-BD98-B977757B462F}"/>
              </a:ext>
            </a:extLst>
          </p:cNvPr>
          <p:cNvSpPr txBox="1"/>
          <p:nvPr/>
        </p:nvSpPr>
        <p:spPr>
          <a:xfrm>
            <a:off x="281609" y="298174"/>
            <a:ext cx="10850218" cy="830997"/>
          </a:xfrm>
          <a:prstGeom prst="rect">
            <a:avLst/>
          </a:prstGeom>
          <a:solidFill>
            <a:schemeClr val="bg1">
              <a:alpha val="94000"/>
            </a:schemeClr>
          </a:solidFill>
          <a:effectLst>
            <a:softEdge rad="50800"/>
          </a:effectLst>
        </p:spPr>
        <p:txBody>
          <a:bodyPr wrap="square" rtlCol="0">
            <a:spAutoFit/>
          </a:bodyPr>
          <a:lstStyle/>
          <a:p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-Какой фрукт очень любят червячки?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91BB4F7-41E6-4316-9BD8-340BA14D56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706718" y="1259207"/>
            <a:ext cx="5560475" cy="546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21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69483D-0000-463C-8375-D0B118398B5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6CA02C-0131-4E2D-BD98-B977757B462F}"/>
              </a:ext>
            </a:extLst>
          </p:cNvPr>
          <p:cNvSpPr txBox="1"/>
          <p:nvPr/>
        </p:nvSpPr>
        <p:spPr>
          <a:xfrm>
            <a:off x="281609" y="298174"/>
            <a:ext cx="10850218" cy="2308324"/>
          </a:xfrm>
          <a:prstGeom prst="rect">
            <a:avLst/>
          </a:prstGeom>
          <a:solidFill>
            <a:schemeClr val="bg1">
              <a:alpha val="94000"/>
            </a:schemeClr>
          </a:solidFill>
          <a:effectLst>
            <a:softEdge rad="50800"/>
          </a:effectLst>
        </p:spPr>
        <p:txBody>
          <a:bodyPr wrap="square" rtlCol="0">
            <a:spAutoFit/>
          </a:bodyPr>
          <a:lstStyle/>
          <a:p>
            <a:r>
              <a:rPr lang="ru-RU" sz="4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-Этот овощ состоит из множества листьев, надетых друг на друга. Его с удовольствием едят козы в огороде.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78C0E39-44DD-4812-9909-F51948F7E9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500191" y="2263547"/>
            <a:ext cx="4969567" cy="45090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1CF26BF-CD38-4E6C-B6F8-A2F84D54CC99}"/>
              </a:ext>
            </a:extLst>
          </p:cNvPr>
          <p:cNvSpPr txBox="1"/>
          <p:nvPr/>
        </p:nvSpPr>
        <p:spPr>
          <a:xfrm>
            <a:off x="6500191" y="6880119"/>
            <a:ext cx="49695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>
                <a:hlinkClick r:id="rId4" tooltip="https://freepngimg.com/png/5517-cabbage-png-image"/>
              </a:rPr>
              <a:t>Это изображение</a:t>
            </a:r>
            <a:r>
              <a:rPr lang="ru-RU" sz="900"/>
              <a:t>, автор: Неизвестный автор, лицензия: </a:t>
            </a:r>
            <a:r>
              <a:rPr lang="ru-RU" sz="900">
                <a:hlinkClick r:id="rId5" tooltip="https://creativecommons.org/licenses/by-nc/3.0/"/>
              </a:rPr>
              <a:t>CC BY-NC</a:t>
            </a:r>
            <a:endParaRPr lang="ru-RU" sz="900"/>
          </a:p>
        </p:txBody>
      </p:sp>
    </p:spTree>
    <p:extLst>
      <p:ext uri="{BB962C8B-B14F-4D97-AF65-F5344CB8AC3E}">
        <p14:creationId xmlns:p14="http://schemas.microsoft.com/office/powerpoint/2010/main" val="381950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293</Words>
  <Application>Microsoft Office PowerPoint</Application>
  <PresentationFormat>Широкоэкранный</PresentationFormat>
  <Paragraphs>49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Lina M</dc:creator>
  <cp:lastModifiedBy>Lina M</cp:lastModifiedBy>
  <cp:revision>20</cp:revision>
  <dcterms:created xsi:type="dcterms:W3CDTF">2022-10-02T12:54:11Z</dcterms:created>
  <dcterms:modified xsi:type="dcterms:W3CDTF">2022-10-02T15:15:18Z</dcterms:modified>
</cp:coreProperties>
</file>