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2B89-F25E-4402-9E89-98ED5F4E070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E70C8-25A2-4AA1-99D0-091330890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74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2B89-F25E-4402-9E89-98ED5F4E070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E70C8-25A2-4AA1-99D0-091330890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729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2B89-F25E-4402-9E89-98ED5F4E070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E70C8-25A2-4AA1-99D0-091330890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995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2B89-F25E-4402-9E89-98ED5F4E070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E70C8-25A2-4AA1-99D0-091330890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91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2B89-F25E-4402-9E89-98ED5F4E070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E70C8-25A2-4AA1-99D0-091330890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824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2B89-F25E-4402-9E89-98ED5F4E070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E70C8-25A2-4AA1-99D0-091330890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110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2B89-F25E-4402-9E89-98ED5F4E070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E70C8-25A2-4AA1-99D0-091330890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296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2B89-F25E-4402-9E89-98ED5F4E070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E70C8-25A2-4AA1-99D0-091330890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479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2B89-F25E-4402-9E89-98ED5F4E070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E70C8-25A2-4AA1-99D0-091330890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213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2B89-F25E-4402-9E89-98ED5F4E070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E70C8-25A2-4AA1-99D0-091330890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969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2B89-F25E-4402-9E89-98ED5F4E070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E70C8-25A2-4AA1-99D0-091330890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02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62B89-F25E-4402-9E89-98ED5F4E070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E70C8-25A2-4AA1-99D0-091330890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584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jpeg"/><Relationship Id="rId18" Type="http://schemas.openxmlformats.org/officeDocument/2006/relationships/image" Target="../media/image2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jpeg"/><Relationship Id="rId17" Type="http://schemas.openxmlformats.org/officeDocument/2006/relationships/image" Target="../media/image27.jpeg"/><Relationship Id="rId2" Type="http://schemas.openxmlformats.org/officeDocument/2006/relationships/image" Target="../media/image1.jpeg"/><Relationship Id="rId16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5" Type="http://schemas.openxmlformats.org/officeDocument/2006/relationships/image" Target="../media/image25.jpe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Relationship Id="rId1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microsoft.com/office/2007/relationships/hdphoto" Target="../media/hdphoto1.wdp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jpeg"/><Relationship Id="rId5" Type="http://schemas.openxmlformats.org/officeDocument/2006/relationships/image" Target="../media/image31.pn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kartinkin.net/uploads/posts/2021-01/1610924498_23-p-fon-pod-prezentatsiyu-3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1547664" y="548680"/>
            <a:ext cx="6264696" cy="1595021"/>
          </a:xfrm>
          <a:prstGeom prst="horizont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Муниципальное бюджетное общеобразовательное  учреждение</a:t>
            </a:r>
          </a:p>
          <a:p>
            <a:pPr algn="ctr"/>
            <a:r>
              <a:rPr lang="ru-RU" b="1" dirty="0"/>
              <a:t>«Грушевская средняя общеобразовательная школа»</a:t>
            </a:r>
          </a:p>
          <a:p>
            <a:pPr algn="ctr"/>
            <a:r>
              <a:rPr lang="ru-RU" b="1" dirty="0"/>
              <a:t>городского округа Судак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00605" y="2311271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Индивидуальный проект</a:t>
            </a:r>
          </a:p>
          <a:p>
            <a:pPr algn="ctr"/>
            <a:r>
              <a:rPr lang="ru-RU" sz="2800" b="1" dirty="0"/>
              <a:t> «Изготовление нард»</a:t>
            </a:r>
          </a:p>
          <a:p>
            <a:pPr algn="ctr"/>
            <a:r>
              <a:rPr lang="ru-RU" sz="2800" b="1" dirty="0"/>
              <a:t>по технологии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56381" y="4077072"/>
            <a:ext cx="40324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ученика 10 класса</a:t>
            </a:r>
          </a:p>
          <a:p>
            <a:r>
              <a:rPr lang="ru-RU" sz="1600" b="1" dirty="0" err="1"/>
              <a:t>Хадырова</a:t>
            </a:r>
            <a:r>
              <a:rPr lang="ru-RU" sz="1600" b="1" dirty="0"/>
              <a:t> </a:t>
            </a:r>
            <a:r>
              <a:rPr lang="ru-RU" sz="1600" b="1" dirty="0" err="1"/>
              <a:t>Хадыра</a:t>
            </a:r>
            <a:r>
              <a:rPr lang="ru-RU" sz="1600" b="1" dirty="0"/>
              <a:t> </a:t>
            </a:r>
            <a:r>
              <a:rPr lang="ru-RU" sz="1600" b="1" dirty="0" err="1"/>
              <a:t>Усеиновича</a:t>
            </a:r>
            <a:endParaRPr lang="ru-RU" sz="1600" b="1" dirty="0"/>
          </a:p>
          <a:p>
            <a:r>
              <a:rPr lang="ru-RU" sz="1600" smtClean="0"/>
              <a:t>Руководитель </a:t>
            </a:r>
            <a:r>
              <a:rPr lang="ru-RU" sz="1600" dirty="0"/>
              <a:t>проекта: учитель технологии, </a:t>
            </a:r>
            <a:r>
              <a:rPr lang="ru-RU" sz="1600" b="1" dirty="0"/>
              <a:t>Ефремова Наталья Владимировна </a:t>
            </a:r>
            <a:endParaRPr lang="ru-RU" sz="1600" b="1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03840" y="5445224"/>
            <a:ext cx="216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с. </a:t>
            </a:r>
            <a:r>
              <a:rPr lang="ru-RU" dirty="0" err="1"/>
              <a:t>Грушевка</a:t>
            </a:r>
            <a:r>
              <a:rPr lang="ru-RU" dirty="0"/>
              <a:t>, г. </a:t>
            </a:r>
            <a:r>
              <a:rPr lang="ru-RU" dirty="0" smtClean="0"/>
              <a:t>Судак</a:t>
            </a:r>
          </a:p>
          <a:p>
            <a:pPr algn="ctr"/>
            <a:r>
              <a:rPr lang="ru-RU" dirty="0" smtClean="0"/>
              <a:t>2022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322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n.net/uploads/posts/2021-01/1610924498_23-p-fon-pod-prezentatsiyu-3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116632"/>
            <a:ext cx="918210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5832" y="266821"/>
            <a:ext cx="7726568" cy="1053758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Экологическое обоснование проекта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539552" y="1556792"/>
            <a:ext cx="7776864" cy="5030450"/>
          </a:xfrm>
          <a:prstGeom prst="horizont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Monotype Corsiva" pitchFamily="66" charset="0"/>
              </a:rPr>
              <a:t>Древесина является одним из самых красивых и экологически чистых материалов. Изготовление доски для нард из древесины позволяет минимизировать утилизацию отходов, что положительно сказывается на экологической обстановке и на более экономном расходовании энергии.</a:t>
            </a:r>
          </a:p>
          <a:p>
            <a:pPr algn="ctr"/>
            <a:r>
              <a:rPr lang="ru-RU" sz="2000" b="1" dirty="0">
                <a:latin typeface="Monotype Corsiva" pitchFamily="66" charset="0"/>
              </a:rPr>
              <a:t>При выполнении проекта использовались отстроганные дощечки. В ходе выпиливания, получившиеся опилки можно было бы использовать, например, как подстилку для животных; осенью - для утепления грядок, а весной – для сохранения влаги и их защиты с посевами от возможного растрескивания земли после полива. Золу, получившуюся при сжигании опилок и других древесных отходов, можно использовать и как удобрение.</a:t>
            </a:r>
          </a:p>
        </p:txBody>
      </p:sp>
    </p:spTree>
    <p:extLst>
      <p:ext uri="{BB962C8B-B14F-4D97-AF65-F5344CB8AC3E}">
        <p14:creationId xmlns:p14="http://schemas.microsoft.com/office/powerpoint/2010/main" val="57144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n.net/uploads/posts/2021-01/1610924498_23-p-fon-pod-prezentatsiyu-3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6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6599968"/>
              </p:ext>
            </p:extLst>
          </p:nvPr>
        </p:nvGraphicFramePr>
        <p:xfrm>
          <a:off x="611560" y="1576768"/>
          <a:ext cx="7632848" cy="314843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347214"/>
                <a:gridCol w="2148013"/>
                <a:gridCol w="1921613"/>
                <a:gridCol w="1216008"/>
              </a:tblGrid>
              <a:tr h="5753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Название материала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Количество материала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Стоимость за единицу(руб.)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Общая стоимость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(руб.)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17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Фанера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100х50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Имелась в наличии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8098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Клей ПВА по дереву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Имелся в наличии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7557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Скобы.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Имелись в наличии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7557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Планки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2х2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Имелись в наличии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7557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Петли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7557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Замок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7557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Наждачная бумага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 м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17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Копировальная бумага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 листа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Имелась в наличии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17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Лак (яхтный)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50 мл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Имелся в наличии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1775">
                <a:tc gridSpan="3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187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0" y="116631"/>
            <a:ext cx="918210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4696" y="332656"/>
            <a:ext cx="7632848" cy="1076577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Экономическое обоснование проекта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4"/>
          <a:srcRect l="21987" t="31394" r="56479" b="18642"/>
          <a:stretch/>
        </p:blipFill>
        <p:spPr bwMode="auto">
          <a:xfrm>
            <a:off x="755576" y="4785511"/>
            <a:ext cx="1351000" cy="14344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5"/>
          <a:srcRect l="6983" t="20073" r="55402" b="9578"/>
          <a:stretch/>
        </p:blipFill>
        <p:spPr>
          <a:xfrm>
            <a:off x="2627784" y="4658970"/>
            <a:ext cx="1567008" cy="155868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334232" y="4671489"/>
            <a:ext cx="43125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Затраты на изготовление моего изделия составило    187 рублей. </a:t>
            </a:r>
            <a:endParaRPr lang="ru-RU" b="1" dirty="0" smtClean="0"/>
          </a:p>
          <a:p>
            <a:pPr algn="ctr"/>
            <a:r>
              <a:rPr lang="ru-RU" b="1" dirty="0"/>
              <a:t> В магазинах стоимость нард варьируется от 1800 до 30000, цена зависит от породы древесины, степени сложности, оформления.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1962" y="6271926"/>
            <a:ext cx="1362118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1890 рублей </a:t>
            </a:r>
            <a:endParaRPr lang="ru-RU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649520" y="6271926"/>
            <a:ext cx="1368152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28970 рублей 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57144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n.net/uploads/posts/2021-01/1610924498_23-p-fon-pod-prezentatsiyu-3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116632"/>
            <a:ext cx="918210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Горизонтальный свиток 5"/>
          <p:cNvSpPr/>
          <p:nvPr/>
        </p:nvSpPr>
        <p:spPr>
          <a:xfrm>
            <a:off x="562157" y="1470769"/>
            <a:ext cx="7848872" cy="2331184"/>
          </a:xfrm>
          <a:prstGeom prst="horizont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b="1" i="1" dirty="0"/>
              <a:t>Анализ готового изделия:</a:t>
            </a:r>
            <a:endParaRPr lang="ru-RU" dirty="0"/>
          </a:p>
          <a:p>
            <a:pPr fontAlgn="base"/>
            <a:r>
              <a:rPr lang="ru-RU" dirty="0"/>
              <a:t>– изделие абсолютно </a:t>
            </a:r>
            <a:r>
              <a:rPr lang="ru-RU" dirty="0" err="1"/>
              <a:t>экологично</a:t>
            </a:r>
            <a:r>
              <a:rPr lang="ru-RU" dirty="0"/>
              <a:t>, выполнено из доступных материалов,  соответствует  всем экологическим требованиям;</a:t>
            </a:r>
          </a:p>
          <a:p>
            <a:r>
              <a:rPr lang="ru-RU" dirty="0"/>
              <a:t>– изделие выполнено аккуратно, в соответствии с технологией;</a:t>
            </a:r>
          </a:p>
          <a:p>
            <a:pPr fontAlgn="base"/>
            <a:r>
              <a:rPr lang="ru-RU" dirty="0"/>
              <a:t>– ученики старших классов с базовыми знаниями предмета «Технологии» без труда справятся с изготовлением изделия.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404664"/>
            <a:ext cx="7128792" cy="902384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ЗАКЛЮЧЕНИЕ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3913797" y="3330704"/>
            <a:ext cx="5227883" cy="2553474"/>
          </a:xfrm>
          <a:prstGeom prst="wedgeEllipseCallout">
            <a:avLst>
              <a:gd name="adj1" fmla="val -64317"/>
              <a:gd name="adj2" fmla="val -141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Изготовленные </a:t>
            </a:r>
            <a:r>
              <a:rPr lang="ru-RU" sz="1400" b="1" dirty="0"/>
              <a:t>мною </a:t>
            </a:r>
            <a:r>
              <a:rPr lang="ru-RU" sz="1400" b="1" dirty="0" smtClean="0"/>
              <a:t>нарды получились </a:t>
            </a:r>
            <a:r>
              <a:rPr lang="ru-RU" sz="1400" b="1" dirty="0"/>
              <a:t>оригинальными и красивыми, самое главное </a:t>
            </a:r>
            <a:r>
              <a:rPr lang="ru-RU" sz="1400" b="1" dirty="0" smtClean="0"/>
              <a:t>недорогими. </a:t>
            </a:r>
            <a:r>
              <a:rPr lang="ru-RU" sz="1400" b="1" dirty="0"/>
              <a:t>При работе были использованы доступные материалы, технология изготовления доступна каждому учащемуся</a:t>
            </a:r>
            <a:r>
              <a:rPr lang="ru-RU" sz="1400" b="1" dirty="0" smtClean="0"/>
              <a:t>.</a:t>
            </a:r>
            <a:r>
              <a:rPr lang="ru-RU" sz="1400" b="1" dirty="0"/>
              <a:t> Такую доску для игры можно подарить любому близкому человеку, другу или просто как сувенир на память. 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33"/>
          <a:stretch/>
        </p:blipFill>
        <p:spPr bwMode="auto">
          <a:xfrm flipH="1">
            <a:off x="800208" y="3637759"/>
            <a:ext cx="3329661" cy="3205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 descr="https://sun9-20.userapi.com/s/v1/if2/S3YASO52FbZfl6-JRVVyLHij7PC0-TWYc04KY3GY8ywKFDZ4fB4xtynsoPO5ejiLekI7OCvzgLIWv2l3BzpCDvYe.jpg?size=838x1600&amp;quality=95&amp;type=album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33" t="4749" r="9346" b="3173"/>
          <a:stretch/>
        </p:blipFill>
        <p:spPr bwMode="auto">
          <a:xfrm rot="5400000" flipH="1">
            <a:off x="3239410" y="4173644"/>
            <a:ext cx="877495" cy="16947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144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n.net/uploads/posts/2021-01/1610924498_23-p-fon-pod-prezentatsiyu-3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1.bp.blogspot.com/-nP_YOfP_gBM/XsL129MZ4LI/AAAAAAAABQo/u0gcVDMEY0sEy5CZI-M2ek1bgTqfdof-QCLcBGAsYHQ/s1600/hiclipart.com%2B%25285%2529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79"/>
          <a:stretch/>
        </p:blipFill>
        <p:spPr bwMode="auto">
          <a:xfrm>
            <a:off x="2339752" y="363034"/>
            <a:ext cx="6336704" cy="613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91680" y="2240312"/>
            <a:ext cx="3888432" cy="1467326"/>
          </a:xfrm>
          <a:prstGeom prst="vertic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57144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n.net/uploads/posts/2021-01/1610924498_23-p-fon-pod-prezentatsiyu-3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86" y="768690"/>
            <a:ext cx="8424936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79" b="15829"/>
          <a:stretch/>
        </p:blipFill>
        <p:spPr bwMode="auto">
          <a:xfrm>
            <a:off x="539552" y="204671"/>
            <a:ext cx="8417634" cy="1800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77290" y="692696"/>
            <a:ext cx="5663795" cy="1015663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ЭТАПЫ ПРОЕКТА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3829030"/>
            <a:ext cx="6624736" cy="752098"/>
          </a:xfrm>
          <a:prstGeom prst="rect">
            <a:avLst/>
          </a:prstGeom>
          <a:noFill/>
        </p:spPr>
        <p:txBody>
          <a:bodyPr wrap="none" rtlCol="0">
            <a:prstTxWarp prst="textCanUp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2. Технологическая часть 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18253" y="2590056"/>
            <a:ext cx="6336704" cy="827528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1. Теоретическая часть 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75375" y="4941168"/>
            <a:ext cx="5976664" cy="835896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3. Эколого-экономическая часть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55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n.net/uploads/posts/2021-01/1610924498_23-p-fon-pod-prezentatsiyu-3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79" b="15829"/>
          <a:stretch/>
        </p:blipFill>
        <p:spPr bwMode="auto">
          <a:xfrm>
            <a:off x="-108520" y="211567"/>
            <a:ext cx="9281730" cy="1352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Горизонтальный свиток 5"/>
          <p:cNvSpPr/>
          <p:nvPr/>
        </p:nvSpPr>
        <p:spPr>
          <a:xfrm>
            <a:off x="350976" y="1268760"/>
            <a:ext cx="8496944" cy="2699266"/>
          </a:xfrm>
          <a:prstGeom prst="horizont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/>
              <a:t>Нарды – это интеллектуальная настольная игра, которая тренирует мышление, память, внимание. Она позволяет моделировать ситуацию, прогнозировать, просчитывать ход, что развивает мышление. Кроме тренинга мышления, настольная игра в нарды развивает изобретательность, способствует дисциплине. </a:t>
            </a:r>
          </a:p>
          <a:p>
            <a:pPr algn="ctr"/>
            <a:r>
              <a:rPr lang="ru-RU" dirty="0"/>
              <a:t>Мне захотелось изготовить доску для игры в нарды самостоятельно, сделать их своими руками с наименьшими затратами.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59632" y="404664"/>
            <a:ext cx="6912768" cy="1080119"/>
          </a:xfrm>
          <a:prstGeom prst="rect">
            <a:avLst/>
          </a:prstGeom>
          <a:noFill/>
        </p:spPr>
        <p:txBody>
          <a:bodyPr wrap="none" rtlCol="0">
            <a:prstTxWarp prst="textWave1">
              <a:avLst/>
            </a:prstTxWarp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Актуальность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08" y="3212976"/>
            <a:ext cx="2242111" cy="3217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380719" y="3867872"/>
            <a:ext cx="67687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проекта: </a:t>
            </a:r>
            <a:r>
              <a:rPr lang="ru-RU" dirty="0" smtClean="0"/>
              <a:t>разработать и изготовить из дерева красивые, недорогие нарды, в которые можно поиграть дома с друзьями и интересно провести свободное время.</a:t>
            </a:r>
          </a:p>
          <a:p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  <a:endParaRPr lang="ru-RU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dirty="0" smtClean="0"/>
              <a:t>1) Изучить литературу по теме;</a:t>
            </a:r>
          </a:p>
          <a:p>
            <a:pPr lvl="0"/>
            <a:r>
              <a:rPr lang="ru-RU" dirty="0" smtClean="0"/>
              <a:t>2) разработать </a:t>
            </a:r>
            <a:r>
              <a:rPr lang="ru-RU" dirty="0"/>
              <a:t>экономичную, технологичную, прочную и надежную конструкцию изделия из дерева;</a:t>
            </a:r>
          </a:p>
          <a:p>
            <a:pPr lvl="0"/>
            <a:r>
              <a:rPr lang="ru-RU" dirty="0" smtClean="0"/>
              <a:t>3)предложить </a:t>
            </a:r>
            <a:r>
              <a:rPr lang="ru-RU" dirty="0"/>
              <a:t>свою идею украшения доски для </a:t>
            </a:r>
            <a:r>
              <a:rPr lang="ru-RU" dirty="0" smtClean="0"/>
              <a:t>нард;</a:t>
            </a:r>
          </a:p>
          <a:p>
            <a:pPr lvl="0"/>
            <a:r>
              <a:rPr lang="ru-RU" dirty="0" smtClean="0"/>
              <a:t>4) изготовить нарды, оформить и защитить проект.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144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n.net/uploads/posts/2021-01/1610924498_23-p-fon-pod-prezentatsiyu-3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5" t="18679" r="3566" b="15829"/>
          <a:stretch/>
        </p:blipFill>
        <p:spPr bwMode="auto">
          <a:xfrm>
            <a:off x="0" y="211567"/>
            <a:ext cx="9173210" cy="1352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383571"/>
            <a:ext cx="7416824" cy="1008112"/>
          </a:xfrm>
          <a:prstGeom prst="rect">
            <a:avLst/>
          </a:prstGeom>
          <a:noFill/>
        </p:spPr>
        <p:txBody>
          <a:bodyPr wrap="none" rtlCol="0">
            <a:prstTxWarp prst="textWave2">
              <a:avLst/>
            </a:prstTxWarp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История появления нард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81" y="3872012"/>
            <a:ext cx="4775062" cy="25021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3528" y="1563688"/>
            <a:ext cx="86947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2000" algn="just"/>
            <a:r>
              <a:rPr lang="ru-RU" b="1" dirty="0" smtClean="0"/>
              <a:t>Положения</a:t>
            </a:r>
            <a:r>
              <a:rPr lang="ru-RU" b="1" dirty="0"/>
              <a:t>, доказывающего, откуда родом нарды, нет, но существует легенда, которая гласит, что в далёкие времена индусы, стремясь узнать, на что способен персидский народ в плане смекалки, преподнесли ему один из самых красивых наборов шахмат.  Они считали, что персы никогда не сообразят, что делать с данной диковинкой. Однако нашёлся один мудрец, которого звали </a:t>
            </a:r>
            <a:r>
              <a:rPr lang="ru-RU" b="1" dirty="0" err="1"/>
              <a:t>Вазургмихр</a:t>
            </a:r>
            <a:r>
              <a:rPr lang="ru-RU" b="1" dirty="0"/>
              <a:t>. Он достаточно просто вычислил алгоритм действий в данной игре, потом сотворил и отправил индийцам своё игрище – </a:t>
            </a:r>
            <a:r>
              <a:rPr lang="ru-RU" b="1" dirty="0" smtClean="0"/>
              <a:t>нарды, </a:t>
            </a:r>
            <a:r>
              <a:rPr lang="ru-RU" b="1" dirty="0"/>
              <a:t>секрет какового, жители полуострова Индостан были не в силах раскрыть 40 дней.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74835" y="3614427"/>
            <a:ext cx="40679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Самые архаичные нарды были обнаружены на полуострове Малая </a:t>
            </a:r>
            <a:r>
              <a:rPr lang="ru-RU" b="1" dirty="0" smtClean="0"/>
              <a:t>Азия. Возраст </a:t>
            </a:r>
            <a:r>
              <a:rPr lang="ru-RU" b="1" dirty="0"/>
              <a:t>данной находки составляет примерно 3000 лет. Когда в гробнице египетского фараона, Тутанхамон, нашли эту игру – это окончательно подтвердило тот факт, что в прошлом данное развлечение было на пике популярности. </a:t>
            </a:r>
          </a:p>
        </p:txBody>
      </p:sp>
    </p:spTree>
    <p:extLst>
      <p:ext uri="{BB962C8B-B14F-4D97-AF65-F5344CB8AC3E}">
        <p14:creationId xmlns:p14="http://schemas.microsoft.com/office/powerpoint/2010/main" val="57144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n.net/uploads/posts/2021-01/1610924498_23-p-fon-pod-prezentatsiyu-3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5" t="18679" r="3566" b="15829"/>
          <a:stretch/>
        </p:blipFill>
        <p:spPr bwMode="auto">
          <a:xfrm>
            <a:off x="0" y="211567"/>
            <a:ext cx="9173210" cy="1352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553" y="1583744"/>
            <a:ext cx="338437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Нарды являются одной из самых древних забав на планете. В процессе игры можно заметить так называемую «скрытую градацию». Она выражается в том, что на доске 24 пункта обозначают 24 часа, 30 шашек равноценно 30-и дням месяца, а 12 пунктов, находящиеся на каждой половине доски, представляют собой год, в состав которого входит 12 месяцев. Следовательно, играя в данную игру Вы будете ощущать себя единым целым с минутами минувших и будущих лет.</a:t>
            </a:r>
          </a:p>
        </p:txBody>
      </p:sp>
      <p:pic>
        <p:nvPicPr>
          <p:cNvPr id="7" name="Рисунок 6" descr="hello_html_2790ecfb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916832"/>
            <a:ext cx="4392488" cy="432048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755576" y="383571"/>
            <a:ext cx="7416824" cy="1008112"/>
          </a:xfrm>
          <a:prstGeom prst="rect">
            <a:avLst/>
          </a:prstGeom>
          <a:noFill/>
        </p:spPr>
        <p:txBody>
          <a:bodyPr wrap="none" rtlCol="0">
            <a:prstTxWarp prst="textWave2">
              <a:avLst/>
            </a:prstTxWarp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История появления нард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44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n.net/uploads/posts/2021-01/1610924498_23-p-fon-pod-prezentatsiyu-3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16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5" t="18679" r="3566" b="15829"/>
          <a:stretch/>
        </p:blipFill>
        <p:spPr bwMode="auto">
          <a:xfrm>
            <a:off x="0" y="211567"/>
            <a:ext cx="9173210" cy="1352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404664"/>
            <a:ext cx="7416824" cy="936104"/>
          </a:xfrm>
          <a:prstGeom prst="rect">
            <a:avLst/>
          </a:prstGeom>
        </p:spPr>
        <p:txBody>
          <a:bodyPr wrap="none">
            <a:prstTxWarp prst="textWave1">
              <a:avLst>
                <a:gd name="adj1" fmla="val 12500"/>
                <a:gd name="adj2" fmla="val -596"/>
              </a:avLst>
            </a:prstTxWarp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Разновидности оформления нард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hello_html_m5994be7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7" t="4917" r="18116" b="2004"/>
          <a:stretch/>
        </p:blipFill>
        <p:spPr bwMode="auto">
          <a:xfrm>
            <a:off x="5076056" y="1840585"/>
            <a:ext cx="2390348" cy="1912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461" name="Picture 5" descr="https://souvenir-vip.ru/wa-data/public/shop/products/92/31/3192/images/9993/9993.97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22005"/>
            <a:ext cx="1949611" cy="19496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310692" y="3796930"/>
            <a:ext cx="2253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Деревянные нарды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71480" y="3637910"/>
            <a:ext cx="3265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Специальный столик для нард</a:t>
            </a:r>
          </a:p>
        </p:txBody>
      </p:sp>
      <p:sp>
        <p:nvSpPr>
          <p:cNvPr id="12" name="AutoShape 7" descr="https://1001rich.com.ua/image/cache/catalog/image/cache/catalog/produkts/Nardy/Nardy-Ta-Decor/td31135C6/nardi_yakor_dorozhnie-700x7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5" name="Picture 9" descr="https://cdn2.static1-sima-land.com/items/1655874/4/700-nw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1" t="24103" r="-5591" b="13094"/>
          <a:stretch/>
        </p:blipFill>
        <p:spPr bwMode="auto">
          <a:xfrm>
            <a:off x="1115616" y="4166262"/>
            <a:ext cx="2780371" cy="1746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83568" y="5901452"/>
            <a:ext cx="3960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Нарды, оформлены в кожаном кейсе</a:t>
            </a:r>
          </a:p>
        </p:txBody>
      </p:sp>
      <p:pic>
        <p:nvPicPr>
          <p:cNvPr id="19467" name="Picture 11" descr="https://cdn1.ozone.ru/s3/multimedia-2/604040269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384" y="4107063"/>
            <a:ext cx="2475830" cy="1980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5131625" y="6086118"/>
            <a:ext cx="3292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Нарды, украшенные росписью</a:t>
            </a:r>
          </a:p>
        </p:txBody>
      </p:sp>
    </p:spTree>
    <p:extLst>
      <p:ext uri="{BB962C8B-B14F-4D97-AF65-F5344CB8AC3E}">
        <p14:creationId xmlns:p14="http://schemas.microsoft.com/office/powerpoint/2010/main" val="57144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n.net/uploads/posts/2021-01/1610924498_23-p-fon-pod-prezentatsiyu-3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5" t="18679" r="3566" b="15829"/>
          <a:stretch/>
        </p:blipFill>
        <p:spPr bwMode="auto">
          <a:xfrm>
            <a:off x="18296" y="217311"/>
            <a:ext cx="9173210" cy="1352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47664" y="431219"/>
            <a:ext cx="5616624" cy="924303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Банк идей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91" y="5733256"/>
            <a:ext cx="2753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Идея №1. Нарды резные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04" y="2184266"/>
            <a:ext cx="3401517" cy="34015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552293" y="5661248"/>
            <a:ext cx="3516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Идея № 2. Нарды с выжиганием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1" y="2407994"/>
            <a:ext cx="4968552" cy="27948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144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net/uploads/posts/2021-01/1610924498_23-p-fon-pod-prezentatsiyu-3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917575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470534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Материалы, </a:t>
            </a:r>
            <a:r>
              <a:rPr lang="ru-RU" sz="2800" b="1" dirty="0" smtClean="0">
                <a:solidFill>
                  <a:schemeClr val="bg1"/>
                </a:solidFill>
              </a:rPr>
              <a:t>инструменты </a:t>
            </a:r>
            <a:r>
              <a:rPr lang="ru-RU" sz="2800" b="1" dirty="0">
                <a:solidFill>
                  <a:schemeClr val="bg1"/>
                </a:solidFill>
              </a:rPr>
              <a:t>и оборудование для изготовления нард</a:t>
            </a:r>
          </a:p>
        </p:txBody>
      </p:sp>
      <p:pic>
        <p:nvPicPr>
          <p:cNvPr id="7" name="Рисунок 6" descr="https://mirfaneri.ru/files/products/000-fanera-shponirovannaya-buk-obyknovennyj-01.800x800.jpg?8125cd2e99d816e0d818ca0c98ffdb0a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44200"/>
            <a:ext cx="1005840" cy="1005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 descr="https://stroy7-24.ru/image/cache/catalog/kategorii/pilomaterialy/obreznoj-pilomaterial/reika-25x50-600x6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7" t="42222" r="4359" b="19451"/>
          <a:stretch/>
        </p:blipFill>
        <p:spPr bwMode="auto">
          <a:xfrm>
            <a:off x="1578568" y="1783729"/>
            <a:ext cx="1445698" cy="63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552" y="2550040"/>
            <a:ext cx="23749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Фанера и рейка   из бука </a:t>
            </a:r>
          </a:p>
        </p:txBody>
      </p:sp>
      <p:pic>
        <p:nvPicPr>
          <p:cNvPr id="10" name="Рисунок 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612" y="1470769"/>
            <a:ext cx="594360" cy="107315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55043" y="2625978"/>
            <a:ext cx="15123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Клей ПВА по дереву</a:t>
            </a:r>
          </a:p>
        </p:txBody>
      </p:sp>
      <p:pic>
        <p:nvPicPr>
          <p:cNvPr id="12" name="Рисунок 1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498218"/>
            <a:ext cx="1127760" cy="112776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135790" y="2511327"/>
            <a:ext cx="7861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Скобы </a:t>
            </a:r>
          </a:p>
        </p:txBody>
      </p:sp>
      <p:pic>
        <p:nvPicPr>
          <p:cNvPr id="14" name="Рисунок 13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544200"/>
            <a:ext cx="688340" cy="1053465"/>
          </a:xfrm>
          <a:prstGeom prst="rect">
            <a:avLst/>
          </a:prstGeom>
        </p:spPr>
      </p:pic>
      <p:pic>
        <p:nvPicPr>
          <p:cNvPr id="15" name="Рисунок 14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704875"/>
            <a:ext cx="795020" cy="79502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593493" y="2550040"/>
            <a:ext cx="7550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Петли</a:t>
            </a:r>
            <a:r>
              <a:rPr lang="ru-RU" dirty="0"/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772101" y="2511327"/>
            <a:ext cx="7232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Замок</a:t>
            </a:r>
          </a:p>
        </p:txBody>
      </p:sp>
      <p:pic>
        <p:nvPicPr>
          <p:cNvPr id="18" name="Рисунок 17" descr="https://o.remove.bg/downloads/6ce99806-a911-4041-807d-2146f7e1f8ac/image-removebg-preview.pn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40968"/>
            <a:ext cx="1283335" cy="85471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/>
          <p:cNvSpPr/>
          <p:nvPr/>
        </p:nvSpPr>
        <p:spPr>
          <a:xfrm>
            <a:off x="467544" y="3995678"/>
            <a:ext cx="18606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Наждачная бумага </a:t>
            </a:r>
          </a:p>
        </p:txBody>
      </p:sp>
      <p:pic>
        <p:nvPicPr>
          <p:cNvPr id="20" name="Рисунок 19" descr="https://sun9-87.userapi.com/s/v1/if2/QJg5TGGzc4dGX2yPbdQ7JuwKBRGWKusJKuyveGMMGqhCns1sfN1GrxDad3RQ6fCRS_GrW_CEldZxCY2oj3_LEmBS.jpg?size=803x1080&amp;quality=96&amp;type=album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4" r="30612" b="20571"/>
          <a:stretch/>
        </p:blipFill>
        <p:spPr bwMode="auto">
          <a:xfrm>
            <a:off x="2680368" y="3090535"/>
            <a:ext cx="574675" cy="10744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2616179" y="4164955"/>
            <a:ext cx="5485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Лак </a:t>
            </a:r>
          </a:p>
        </p:txBody>
      </p:sp>
      <p:pic>
        <p:nvPicPr>
          <p:cNvPr id="22" name="Рисунок 21" descr="https://www.illeon.ru/upload/iblock/23c/patriot-ang-210r-2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212" y="3140969"/>
            <a:ext cx="1317836" cy="991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3453122" y="3980289"/>
            <a:ext cx="16063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err="1"/>
              <a:t>Пневмостеплер</a:t>
            </a:r>
            <a:r>
              <a:rPr lang="ru-RU" sz="1600" dirty="0"/>
              <a:t> </a:t>
            </a:r>
          </a:p>
        </p:txBody>
      </p:sp>
      <p:pic>
        <p:nvPicPr>
          <p:cNvPr id="24" name="Рисунок 23" descr="https://stroimaks.ru/wa-data/public/shop/products/30/92/9230/images/12075/12075.970.JPG"/>
          <p:cNvPicPr/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8" t="5031" r="21384"/>
          <a:stretch/>
        </p:blipFill>
        <p:spPr bwMode="auto">
          <a:xfrm>
            <a:off x="5446025" y="3061230"/>
            <a:ext cx="655320" cy="11506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Рисунок 24" descr="https://avatars.mds.yandex.net/get-o-yandex/4382429/016382d8-28bd-45a6-847d-3ad8d0961d06/824x620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316" y="2919372"/>
            <a:ext cx="1501140" cy="1126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 descr="https://volgograd.deltainzhiniring.ru/assets/images/products/84098/belmash-cbs-2400.jpg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16077"/>
            <a:ext cx="1837055" cy="147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60024" y="5966663"/>
            <a:ext cx="20038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Циркулярный станок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20745" y="4172313"/>
            <a:ext cx="10042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Молоток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778719" y="3935737"/>
            <a:ext cx="1309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Аппарат для </a:t>
            </a:r>
            <a:endParaRPr lang="ru-RU" sz="1600" dirty="0" smtClean="0"/>
          </a:p>
          <a:p>
            <a:r>
              <a:rPr lang="ru-RU" sz="1600" dirty="0" smtClean="0"/>
              <a:t>выжигания </a:t>
            </a:r>
            <a:endParaRPr lang="ru-RU" sz="1600" dirty="0"/>
          </a:p>
        </p:txBody>
      </p:sp>
      <p:pic>
        <p:nvPicPr>
          <p:cNvPr id="30" name="Рисунок 29" descr="https://sun9-68.userapi.com/s/v1/if2/N2O5QcCTk69gQzWNX7pz_nZGNGSN2PZBPGA9jqduZ7s5nsWxy5z7yTfXW5a5DFCTUY_m2mE6eWCGKWCX4b5IpkSZ.jpg?size=328x328&amp;quality=96&amp;type=album"/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050" y="4604029"/>
            <a:ext cx="1575922" cy="1411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Прямоугольник 27"/>
          <p:cNvSpPr/>
          <p:nvPr/>
        </p:nvSpPr>
        <p:spPr>
          <a:xfrm>
            <a:off x="2489006" y="6015289"/>
            <a:ext cx="20384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Сверлильный  станок</a:t>
            </a:r>
          </a:p>
        </p:txBody>
      </p:sp>
      <p:pic>
        <p:nvPicPr>
          <p:cNvPr id="32" name="Рисунок 31" descr="https://sun9-36.userapi.com/s/v1/if2/TTXCS1QVjzcutBm65L0Jhen5KtkllMz5Ax9NHaZ1oMw_xtT6sUPTaHx4fxXjPfEjJqBAgwUqX2MWTb--r4IN_4CI.jpg?size=700x467&amp;quality=95&amp;type=album"/>
          <p:cNvPicPr/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4" t="16136" r="25538" b="14713"/>
          <a:stretch/>
        </p:blipFill>
        <p:spPr bwMode="auto">
          <a:xfrm>
            <a:off x="4586605" y="4711347"/>
            <a:ext cx="1082167" cy="1080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4425457" y="5720442"/>
            <a:ext cx="2041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/>
              <a:t>Насадка для </a:t>
            </a:r>
            <a:endParaRPr lang="ru-RU" sz="1600" dirty="0" smtClean="0"/>
          </a:p>
          <a:p>
            <a:pPr algn="ctr"/>
            <a:r>
              <a:rPr lang="ru-RU" sz="1600" dirty="0" smtClean="0"/>
              <a:t>сверлильного </a:t>
            </a:r>
            <a:r>
              <a:rPr lang="ru-RU" sz="1600" dirty="0"/>
              <a:t>станка 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4" t="19175" r="21320" b="13097"/>
          <a:stretch/>
        </p:blipFill>
        <p:spPr bwMode="auto">
          <a:xfrm flipH="1">
            <a:off x="6676316" y="4562646"/>
            <a:ext cx="1752248" cy="13775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6926597" y="5940167"/>
            <a:ext cx="14704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/>
              <a:t>Кисть для лака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57144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n.net/uploads/posts/2021-01/1610924498_23-p-fon-pod-prezentatsiyu-3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" y="17112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8210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548679"/>
            <a:ext cx="7488832" cy="954107"/>
          </a:xfrm>
          <a:prstGeom prst="rect">
            <a:avLst/>
          </a:prstGeom>
        </p:spPr>
        <p:txBody>
          <a:bodyPr wrap="square">
            <a:prstTxWarp prst="textWave1">
              <a:avLst/>
            </a:prstTxWarp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Технологическая последовательность </a:t>
            </a:r>
            <a:r>
              <a:rPr lang="ru-RU" sz="2800" b="1" dirty="0" smtClean="0">
                <a:solidFill>
                  <a:schemeClr val="bg1"/>
                </a:solidFill>
              </a:rPr>
              <a:t>изготовления нард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178130" y="1448626"/>
            <a:ext cx="2271773" cy="1039356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1400" b="1" dirty="0" smtClean="0"/>
              <a:t>1. Подбор </a:t>
            </a:r>
            <a:r>
              <a:rPr lang="ru-RU" sz="1400" b="1" dirty="0"/>
              <a:t>и </a:t>
            </a:r>
            <a:r>
              <a:rPr lang="ru-RU" sz="1400" b="1" dirty="0" smtClean="0"/>
              <a:t>подготовка</a:t>
            </a:r>
          </a:p>
          <a:p>
            <a:pPr algn="ctr"/>
            <a:r>
              <a:rPr lang="ru-RU" sz="1400" b="1" dirty="0" smtClean="0"/>
              <a:t> </a:t>
            </a:r>
            <a:r>
              <a:rPr lang="ru-RU" sz="1400" b="1" dirty="0"/>
              <a:t>материала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55527" y="2426651"/>
            <a:ext cx="2666620" cy="611386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400" b="1" dirty="0"/>
              <a:t>2. Разметка деталей по длине</a:t>
            </a: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6605677" y="1721815"/>
            <a:ext cx="2448272" cy="1532334"/>
          </a:xfrm>
          <a:prstGeom prst="flowChartAlternate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/>
              <a:t>3. Используя пилу распилить фанеру на две равные горизонтальные детали, из бруса распилить 8 планок и из 2дощечек выпилить лунки.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139520" y="3427493"/>
            <a:ext cx="2722027" cy="801529"/>
          </a:xfrm>
          <a:prstGeom prst="downArrow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1400" b="1" dirty="0" smtClean="0"/>
              <a:t>4.Произвести </a:t>
            </a:r>
            <a:r>
              <a:rPr lang="ru-RU" sz="1400" b="1" dirty="0"/>
              <a:t>предварительную </a:t>
            </a:r>
            <a:endParaRPr lang="ru-RU" sz="1400" b="1" dirty="0" smtClean="0"/>
          </a:p>
          <a:p>
            <a:pPr algn="ctr"/>
            <a:r>
              <a:rPr lang="ru-RU" sz="1400" b="1" dirty="0" smtClean="0"/>
              <a:t>сборку деталей</a:t>
            </a:r>
            <a:endParaRPr lang="ru-RU" sz="1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722147" y="1597650"/>
            <a:ext cx="1342237" cy="780494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724" y="1858467"/>
            <a:ext cx="136525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5145534" y="1846787"/>
            <a:ext cx="1323334" cy="1346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2" t="23580" r="364" b="30455"/>
          <a:stretch/>
        </p:blipFill>
        <p:spPr bwMode="auto">
          <a:xfrm>
            <a:off x="2898178" y="2487982"/>
            <a:ext cx="1178790" cy="7989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03"/>
          <a:stretch/>
        </p:blipFill>
        <p:spPr bwMode="auto">
          <a:xfrm>
            <a:off x="725377" y="4248254"/>
            <a:ext cx="1550312" cy="137617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https://sun9-41.userapi.com/s/v1/if2/gjPsEIgBFqEpeZVAu1z6ARGjTGDXexPw6OXl5F-7sv05fZ0l8W3migd3-rS8qySANA5-GRJwY6VG_IzeT7iP0Luw.jpg?size=1201x1600&amp;quality=95&amp;type=album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43" t="20912" r="29283" b="27347"/>
          <a:stretch/>
        </p:blipFill>
        <p:spPr bwMode="auto">
          <a:xfrm rot="5400000">
            <a:off x="3242600" y="3866964"/>
            <a:ext cx="1073060" cy="1566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https://sun9-20.userapi.com/s/v1/if2/h4zsIwYwPeDWbI5KWwaBIKqOq3ApWgtGDBs0hVt9L7i6_VRwZDadpYHefUrxT5BUesRNAHo4B9MC-IDnqPS7ArAs.jpg?size=1600x1201&amp;quality=95&amp;type=album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56" t="39552" r="26644" b="16614"/>
          <a:stretch/>
        </p:blipFill>
        <p:spPr bwMode="auto">
          <a:xfrm>
            <a:off x="4877988" y="4120310"/>
            <a:ext cx="1449570" cy="10684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Выноска со стрелкой вниз 18"/>
          <p:cNvSpPr/>
          <p:nvPr/>
        </p:nvSpPr>
        <p:spPr>
          <a:xfrm>
            <a:off x="3143417" y="3426619"/>
            <a:ext cx="3184141" cy="801529"/>
          </a:xfrm>
          <a:prstGeom prst="downArrow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1400" b="1" dirty="0" smtClean="0"/>
              <a:t>5. Произвести </a:t>
            </a:r>
            <a:r>
              <a:rPr lang="ru-RU" sz="1400" b="1" dirty="0"/>
              <a:t>окончательную сборку: </a:t>
            </a:r>
            <a:endParaRPr lang="ru-RU" sz="1400" b="1" dirty="0" smtClean="0"/>
          </a:p>
          <a:p>
            <a:pPr algn="ctr"/>
            <a:r>
              <a:rPr lang="ru-RU" sz="1400" b="1" dirty="0" smtClean="0"/>
              <a:t>вкрутить </a:t>
            </a:r>
            <a:r>
              <a:rPr lang="ru-RU" sz="1400" b="1" dirty="0"/>
              <a:t>петли и замок.</a:t>
            </a: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6480549" y="3547867"/>
            <a:ext cx="2544805" cy="1131570"/>
          </a:xfrm>
          <a:prstGeom prst="downArrow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6. Перевести </a:t>
            </a:r>
            <a:r>
              <a:rPr lang="ru-RU" sz="1400" b="1" dirty="0"/>
              <a:t>рисунок и </a:t>
            </a:r>
            <a:r>
              <a:rPr lang="ru-RU" sz="1400" b="1" dirty="0" err="1"/>
              <a:t>выжигателем</a:t>
            </a:r>
            <a:r>
              <a:rPr lang="ru-RU" sz="1400" b="1" dirty="0"/>
              <a:t> нанести его на внешнюю сторону.</a:t>
            </a:r>
          </a:p>
        </p:txBody>
      </p:sp>
      <p:pic>
        <p:nvPicPr>
          <p:cNvPr id="21" name="Рисунок 20" descr="https://sun9-20.userapi.com/s/v1/if2/S3YASO52FbZfl6-JRVVyLHij7PC0-TWYc04KY3GY8ywKFDZ4fB4xtynsoPO5ejiLekI7OCvzgLIWv2l3BzpCDvYe.jpg?size=838x1600&amp;quality=95&amp;type=album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7057583" y="4074630"/>
            <a:ext cx="1474849" cy="2460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Стрелка вправо 12"/>
          <p:cNvSpPr/>
          <p:nvPr/>
        </p:nvSpPr>
        <p:spPr>
          <a:xfrm>
            <a:off x="178130" y="5857735"/>
            <a:ext cx="2555903" cy="611386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400" b="1" dirty="0" smtClean="0"/>
              <a:t>7. Покрытие </a:t>
            </a:r>
            <a:r>
              <a:rPr lang="ru-RU" sz="1400" b="1" dirty="0"/>
              <a:t>изделия лаком.</a:t>
            </a:r>
          </a:p>
        </p:txBody>
      </p:sp>
      <p:pic>
        <p:nvPicPr>
          <p:cNvPr id="23" name="Рисунок 22" descr="https://sun9-20.userapi.com/s/v1/if2/S3YASO52FbZfl6-JRVVyLHij7PC0-TWYc04KY3GY8ywKFDZ4fB4xtynsoPO5ejiLekI7OCvzgLIWv2l3BzpCDvYe.jpg?size=838x1600&amp;quality=95&amp;type=album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7015526" y="4144660"/>
            <a:ext cx="1474849" cy="2460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 descr="https://sun9-20.userapi.com/s/v1/if2/S3YASO52FbZfl6-JRVVyLHij7PC0-TWYc04KY3GY8ywKFDZ4fB4xtynsoPO5ejiLekI7OCvzgLIWv2l3BzpCDvYe.jpg?size=838x1600&amp;quality=95&amp;type=album"/>
          <p:cNvPicPr/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3632759" y="4648550"/>
            <a:ext cx="1504324" cy="27368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144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782</Words>
  <Application>Microsoft Office PowerPoint</Application>
  <PresentationFormat>Экран (4:3)</PresentationFormat>
  <Paragraphs>123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18</cp:revision>
  <dcterms:created xsi:type="dcterms:W3CDTF">2022-05-01T12:12:11Z</dcterms:created>
  <dcterms:modified xsi:type="dcterms:W3CDTF">2022-05-03T17:07:33Z</dcterms:modified>
</cp:coreProperties>
</file>