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4" r:id="rId4"/>
    <p:sldId id="263" r:id="rId5"/>
    <p:sldId id="262" r:id="rId6"/>
    <p:sldId id="287" r:id="rId7"/>
    <p:sldId id="286" r:id="rId8"/>
    <p:sldId id="267" r:id="rId9"/>
    <p:sldId id="285" r:id="rId10"/>
    <p:sldId id="284" r:id="rId11"/>
    <p:sldId id="283" r:id="rId12"/>
    <p:sldId id="275" r:id="rId13"/>
    <p:sldId id="276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F1A46-3A32-4334-92A6-F9B81445830A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4D0C0-CEC4-47DD-8742-B76142A63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31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4D0C0-CEC4-47DD-8742-B76142A6305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487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BE20E-0A08-456B-8D11-C96419BFE81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83AE1-AED7-40BD-B5BB-3821C720E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pn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445728"/>
            <a:ext cx="8787180" cy="132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«Грушевская средняя общеобразовательная школа»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городского округа Судак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428868"/>
            <a:ext cx="566104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Индивидуальный проект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«Разработка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модели мужских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брюк «</a:t>
            </a:r>
            <a:r>
              <a:rPr lang="ru-RU" sz="2800" b="1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Джоггеры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технологии </a:t>
            </a:r>
            <a:endParaRPr lang="ru-RU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4572008"/>
            <a:ext cx="3857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ученика 10 класса</a:t>
            </a: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Махова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Станислава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Ильдаровича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проекта 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учитель технологии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Ефремова Наталья Владимировна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60932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2022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35292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Технологическая последовательность изготовления мужских брюк-</a:t>
            </a:r>
            <a:r>
              <a:rPr lang="ru-RU" sz="2800" b="1" dirty="0" err="1"/>
              <a:t>джоггеры</a:t>
            </a:r>
            <a:endParaRPr lang="ru-RU" sz="2800" dirty="0"/>
          </a:p>
        </p:txBody>
      </p:sp>
      <p:pic>
        <p:nvPicPr>
          <p:cNvPr id="6" name="Рисунок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842" y="1411064"/>
            <a:ext cx="2896254" cy="503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728" y="3824916"/>
            <a:ext cx="1440160" cy="249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6760" y="1608403"/>
            <a:ext cx="2448272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1. Обработка карманов, клапанов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2350733"/>
            <a:ext cx="244827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2. Настрачивание карманов на основную деталь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3323679"/>
            <a:ext cx="2448272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3. Обработка манжет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28712" y="5074811"/>
            <a:ext cx="244827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5. Обработка боковых, шаговых швов, шов сиденья 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73330" y="3897939"/>
            <a:ext cx="244827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4.  Соединение отрезной детали и манжет с основной 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8" y="1708172"/>
            <a:ext cx="2821952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6. Обработка декоративной отлетной детали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00192" y="2596954"/>
            <a:ext cx="2448272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7. Обработка пояса 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44208" y="3236219"/>
            <a:ext cx="2448272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8. Обработка верхнего среза брюк поясом, с одновременным притачиванием отлетной декоративной детали 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444208" y="5124593"/>
            <a:ext cx="244827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9. Окончательная отделка изделия, пришивание пуговиц, ВТО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5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7704" y="188640"/>
            <a:ext cx="5788161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ЭКОЛОГО-ЭКОНОМИЧЕСКАЯ ЧАСТЬ</a:t>
            </a:r>
            <a:endParaRPr lang="ru-RU" sz="2800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44770" y="620688"/>
            <a:ext cx="8208912" cy="1595021"/>
          </a:xfrm>
          <a:prstGeom prst="horizontalScrol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При изготовлении модели брюк-</a:t>
            </a:r>
            <a:r>
              <a:rPr lang="ru-RU" dirty="0" err="1"/>
              <a:t>джоггеры</a:t>
            </a:r>
            <a:r>
              <a:rPr lang="ru-RU" dirty="0"/>
              <a:t> я  использовал материалы, не выделяющие при эксплуатации вредных веществ.  Во время работы над изделием соблюдал правила техники безопасности и регулярно производил влажную уборку рабочего места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10662" y="2164214"/>
            <a:ext cx="3982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Экономическое обоснование проекта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352043"/>
              </p:ext>
            </p:extLst>
          </p:nvPr>
        </p:nvGraphicFramePr>
        <p:xfrm>
          <a:off x="1265792" y="2544986"/>
          <a:ext cx="6566867" cy="2743710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018780"/>
                <a:gridCol w="1848604"/>
                <a:gridCol w="1653039"/>
                <a:gridCol w="1046444"/>
              </a:tblGrid>
              <a:tr h="7316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Название материала, прикладного материала, фурнитуры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Количество материала, прикладного материала, фурнитуры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Стоимость за единицу, погонный метр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(руб.)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Общая стоимость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(руб.)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Ткань деним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1,5 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750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Стропы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Фастекс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шт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Эластичная резинка (ширина 4см 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Нитки черные (лавсан № 40)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бобины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Пуговица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шт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Флизелин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 см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91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Итого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1190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Горизонтальный свиток 8"/>
          <p:cNvSpPr/>
          <p:nvPr/>
        </p:nvSpPr>
        <p:spPr>
          <a:xfrm>
            <a:off x="251748" y="5229200"/>
            <a:ext cx="8352928" cy="1226939"/>
          </a:xfrm>
          <a:prstGeom prst="horizontalScrol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Затраты на изготовление моего изделия составили 1190 рублей.    В магазинах и на рынке подобные брюки-</a:t>
            </a:r>
            <a:r>
              <a:rPr lang="ru-RU" dirty="0" err="1"/>
              <a:t>джоггеры</a:t>
            </a:r>
            <a:r>
              <a:rPr lang="ru-RU" dirty="0"/>
              <a:t>, стоят  от 2000 рублей  до 3600 </a:t>
            </a:r>
            <a:r>
              <a:rPr lang="ru-RU" dirty="0" smtClean="0"/>
              <a:t>рублей. Экономия </a:t>
            </a:r>
            <a:r>
              <a:rPr lang="ru-RU" dirty="0"/>
              <a:t>составляет ориентировочно от 800 рублей до 2400  рублей. </a:t>
            </a:r>
          </a:p>
        </p:txBody>
      </p:sp>
    </p:spTree>
    <p:extLst>
      <p:ext uri="{BB962C8B-B14F-4D97-AF65-F5344CB8AC3E}">
        <p14:creationId xmlns:p14="http://schemas.microsoft.com/office/powerpoint/2010/main" val="255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67" y="0"/>
            <a:ext cx="9194123" cy="687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с вырезом 4"/>
          <p:cNvSpPr/>
          <p:nvPr/>
        </p:nvSpPr>
        <p:spPr>
          <a:xfrm>
            <a:off x="973199" y="2348880"/>
            <a:ext cx="3166753" cy="733663"/>
          </a:xfrm>
          <a:prstGeom prst="notched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/>
            <a:r>
              <a:rPr lang="ru-RU" b="1" i="1" dirty="0"/>
              <a:t>Анализ готового изделия</a:t>
            </a: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139952" y="1556792"/>
            <a:ext cx="4572000" cy="2483168"/>
          </a:xfrm>
          <a:prstGeom prst="verticalScrol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модель брюк-</a:t>
            </a:r>
            <a:r>
              <a:rPr lang="ru-RU" dirty="0" err="1"/>
              <a:t>джоггеры</a:t>
            </a:r>
            <a:r>
              <a:rPr lang="ru-RU" dirty="0"/>
              <a:t>, выполнены из доступных </a:t>
            </a:r>
            <a:r>
              <a:rPr lang="ru-RU" dirty="0" smtClean="0"/>
              <a:t>материалов;</a:t>
            </a:r>
          </a:p>
          <a:p>
            <a:r>
              <a:rPr lang="ru-RU" dirty="0" smtClean="0"/>
              <a:t>– </a:t>
            </a:r>
            <a:r>
              <a:rPr lang="ru-RU" dirty="0"/>
              <a:t>цветовое сочетание основной ткани </a:t>
            </a:r>
            <a:r>
              <a:rPr lang="ru-RU" dirty="0" smtClean="0"/>
              <a:t>брюк, строп </a:t>
            </a:r>
            <a:r>
              <a:rPr lang="ru-RU" dirty="0"/>
              <a:t>и пуговиц подобрано гармонично;</a:t>
            </a:r>
          </a:p>
          <a:p>
            <a:r>
              <a:rPr lang="ru-RU" dirty="0"/>
              <a:t>– изделие выполнено аккуратно, в соответствии с </a:t>
            </a:r>
            <a:r>
              <a:rPr lang="ru-RU" dirty="0" smtClean="0"/>
              <a:t>технологией.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7405" y="332656"/>
            <a:ext cx="295997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b="1" dirty="0"/>
              <a:t>ЗАКЛЮЧЕНИЕ</a:t>
            </a:r>
            <a:endParaRPr lang="ru-RU" sz="3600" dirty="0"/>
          </a:p>
        </p:txBody>
      </p:sp>
      <p:sp>
        <p:nvSpPr>
          <p:cNvPr id="8" name="Стрелка вправо с вырезом 7"/>
          <p:cNvSpPr/>
          <p:nvPr/>
        </p:nvSpPr>
        <p:spPr>
          <a:xfrm flipH="1">
            <a:off x="4445730" y="5013176"/>
            <a:ext cx="3384377" cy="733663"/>
          </a:xfrm>
          <a:prstGeom prst="notched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err="1"/>
              <a:t>Межпредметные</a:t>
            </a:r>
            <a:r>
              <a:rPr lang="ru-RU" b="1" i="1" dirty="0"/>
              <a:t> связи</a:t>
            </a:r>
            <a:endParaRPr lang="ru-RU" dirty="0"/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685167" y="3741923"/>
            <a:ext cx="3294446" cy="2821781"/>
          </a:xfrm>
          <a:prstGeom prst="verticalScrol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– </a:t>
            </a:r>
            <a:r>
              <a:rPr lang="ru-RU" dirty="0" smtClean="0"/>
              <a:t>история</a:t>
            </a:r>
          </a:p>
          <a:p>
            <a:r>
              <a:rPr lang="ru-RU" dirty="0" smtClean="0"/>
              <a:t>– </a:t>
            </a:r>
            <a:r>
              <a:rPr lang="ru-RU" dirty="0"/>
              <a:t>технология швейных </a:t>
            </a:r>
            <a:r>
              <a:rPr lang="ru-RU" dirty="0" smtClean="0"/>
              <a:t>изделий</a:t>
            </a:r>
            <a:endParaRPr lang="ru-RU" dirty="0"/>
          </a:p>
          <a:p>
            <a:r>
              <a:rPr lang="ru-RU" dirty="0"/>
              <a:t>– изобразительное </a:t>
            </a:r>
            <a:r>
              <a:rPr lang="ru-RU" dirty="0" smtClean="0"/>
              <a:t>искусство</a:t>
            </a:r>
            <a:endParaRPr lang="ru-RU" dirty="0"/>
          </a:p>
          <a:p>
            <a:r>
              <a:rPr lang="ru-RU" dirty="0"/>
              <a:t>– математика, </a:t>
            </a:r>
            <a:r>
              <a:rPr lang="ru-RU" dirty="0" smtClean="0"/>
              <a:t>экономика</a:t>
            </a:r>
          </a:p>
          <a:p>
            <a:r>
              <a:rPr lang="ru-RU" dirty="0" smtClean="0"/>
              <a:t>–  ОБЖ</a:t>
            </a:r>
          </a:p>
          <a:p>
            <a:r>
              <a:rPr lang="ru-RU" dirty="0" smtClean="0"/>
              <a:t>– информатика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39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179910"/>
            <a:ext cx="18339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b="1" dirty="0"/>
              <a:t>Выводы</a:t>
            </a:r>
            <a:endParaRPr lang="ru-RU" sz="3600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75038" y="95815"/>
            <a:ext cx="8343800" cy="6666369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/>
              <a:t>	При </a:t>
            </a:r>
            <a:r>
              <a:rPr lang="ru-RU" sz="1600" dirty="0"/>
              <a:t>работе над проектом я изучил историю возникновения брюк и их эволюцию, виды и фасоны брюк, разновидности брюк-</a:t>
            </a:r>
            <a:r>
              <a:rPr lang="ru-RU" sz="1600" dirty="0" err="1"/>
              <a:t>джоггеры</a:t>
            </a:r>
            <a:r>
              <a:rPr lang="ru-RU" sz="1600" dirty="0"/>
              <a:t>. </a:t>
            </a:r>
          </a:p>
          <a:p>
            <a:r>
              <a:rPr lang="ru-RU" sz="1600" dirty="0" smtClean="0"/>
              <a:t>	Разрабатывая </a:t>
            </a:r>
            <a:r>
              <a:rPr lang="ru-RU" sz="1600" dirty="0"/>
              <a:t>технологическую карту последовательности изготовления изделия  и другие документы для оформления проекта, я освоил новую для меня программу на компьютере: </a:t>
            </a:r>
            <a:r>
              <a:rPr lang="en-US" sz="1600" dirty="0" err="1"/>
              <a:t>Inkscape</a:t>
            </a:r>
            <a:r>
              <a:rPr lang="ru-RU" sz="1600" dirty="0"/>
              <a:t>,  КОМПАС-3D.</a:t>
            </a:r>
          </a:p>
          <a:p>
            <a:r>
              <a:rPr lang="ru-RU" sz="1600" dirty="0" smtClean="0"/>
              <a:t>	Сегодня </a:t>
            </a:r>
            <a:r>
              <a:rPr lang="ru-RU" sz="1600" dirty="0"/>
              <a:t>купить одежду не проблема, но она не всегда бывает желаемого качества. А </a:t>
            </a:r>
            <a:r>
              <a:rPr lang="ru-RU" sz="1600" dirty="0" smtClean="0"/>
              <a:t>качественные </a:t>
            </a:r>
            <a:r>
              <a:rPr lang="ru-RU" sz="1600" dirty="0"/>
              <a:t>вещи стоят дорого. Как быть? Выход один – учиться кроить и шить самому. </a:t>
            </a:r>
            <a:endParaRPr lang="ru-RU" sz="1600" dirty="0" smtClean="0"/>
          </a:p>
          <a:p>
            <a:r>
              <a:rPr lang="ru-RU" sz="1600" dirty="0" smtClean="0"/>
              <a:t>Преимущества: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Можно </a:t>
            </a:r>
            <a:r>
              <a:rPr lang="ru-RU" sz="1600" dirty="0"/>
              <a:t>существенно сэкономить свой бюджет, потратив деньги только на ткань и сопутствующие материалы </a:t>
            </a:r>
            <a:r>
              <a:rPr lang="ru-RU" sz="16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У </a:t>
            </a:r>
            <a:r>
              <a:rPr lang="ru-RU" sz="1600" dirty="0"/>
              <a:t>вас не будет проблем, которые возникают при покупке готовых вещей, таких как «не тот фасон» или «не тот цвет</a:t>
            </a:r>
            <a:r>
              <a:rPr lang="ru-RU" sz="1600" dirty="0" smtClean="0"/>
              <a:t>».</a:t>
            </a:r>
          </a:p>
          <a:p>
            <a:pPr marL="342900" indent="-342900">
              <a:buFontTx/>
              <a:buAutoNum type="arabicPeriod"/>
            </a:pPr>
            <a:r>
              <a:rPr lang="ru-RU" sz="1600" dirty="0"/>
              <a:t>Вам не придется огорчаться по поводу плохой, не по фигуре, посадки одежды.</a:t>
            </a:r>
          </a:p>
          <a:p>
            <a:pPr marL="342900" indent="-342900">
              <a:buFontTx/>
              <a:buAutoNum type="arabicPeriod"/>
            </a:pPr>
            <a:r>
              <a:rPr lang="ru-RU" sz="1600" dirty="0"/>
              <a:t>Созданная вами модель будет эксклюзивной, что позволит вам выделиться из общей серой массы людей, одетых в одинаковую, как у близнецов, одежду.</a:t>
            </a:r>
          </a:p>
          <a:p>
            <a:pPr algn="ctr"/>
            <a:r>
              <a:rPr lang="ru-RU" sz="1600" b="1" dirty="0"/>
              <a:t>Считаю, что цель моего проекта достигнута и все поставленные задачи </a:t>
            </a:r>
            <a:r>
              <a:rPr lang="ru-RU" sz="1600" b="1" dirty="0" smtClean="0"/>
              <a:t>выполнены!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55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4414" y="571480"/>
            <a:ext cx="6974465" cy="1328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b="1" dirty="0" smtClean="0"/>
              <a:t>Спасибо за внимание!</a:t>
            </a:r>
          </a:p>
          <a:p>
            <a:endParaRPr lang="ru-RU" dirty="0"/>
          </a:p>
        </p:txBody>
      </p:sp>
      <p:pic>
        <p:nvPicPr>
          <p:cNvPr id="27650" name="Picture 2" descr="https://a.d-cd.net/aoAAAgEI4uA-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143116"/>
            <a:ext cx="3442954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91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3108" y="357166"/>
            <a:ext cx="5072098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Этапы проекта 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1785926"/>
            <a:ext cx="2528689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ТЕОРЕТИЧЕСКАЯ ЧАСТЬ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2143116"/>
            <a:ext cx="2855044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ТЕХНОЛОГИЧЕСКАЯ ЧАСТЬ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29322" y="3000372"/>
            <a:ext cx="3136971" cy="71508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ЭКОЛОГО-ЭКОНОМИЧЕСКАЯ </a:t>
            </a:r>
          </a:p>
          <a:p>
            <a:pPr algn="ctr"/>
            <a:r>
              <a:rPr lang="ru-RU" b="1" dirty="0" smtClean="0"/>
              <a:t>ЧАСТЬ</a:t>
            </a:r>
            <a:endParaRPr lang="ru-RU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812122" y="1480878"/>
            <a:ext cx="2867036" cy="3050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64843" y="1480879"/>
            <a:ext cx="214315" cy="6622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79157" y="1480878"/>
            <a:ext cx="3061195" cy="15194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285720" y="2643182"/>
            <a:ext cx="2643206" cy="2621994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Эволюция брюк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История брюк на Руси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 Модели мужских брюк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Банк идей, выбор </a:t>
            </a:r>
          </a:p>
          <a:p>
            <a:pPr marL="342900" indent="-342900"/>
            <a:r>
              <a:rPr lang="ru-RU" sz="1600" dirty="0" smtClean="0"/>
              <a:t>лучшего варианта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071802" y="2857496"/>
            <a:ext cx="2786082" cy="3779044"/>
          </a:xfrm>
          <a:prstGeom prst="round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Описание модели мужских брюк </a:t>
            </a:r>
            <a:r>
              <a:rPr lang="ru-RU" sz="1600" dirty="0" err="1" smtClean="0"/>
              <a:t>джоггеров</a:t>
            </a:r>
            <a:r>
              <a:rPr lang="ru-RU" sz="1600" dirty="0" smtClean="0"/>
              <a:t>;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Материалы, приспособления и оборудование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Правила техники безопасности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Подготовка брюк к раскрою</a:t>
            </a:r>
          </a:p>
          <a:p>
            <a:r>
              <a:rPr lang="ru-RU" sz="1600" dirty="0" smtClean="0"/>
              <a:t>Технологическая последовательность изготовления </a:t>
            </a:r>
          </a:p>
          <a:p>
            <a:r>
              <a:rPr lang="ru-RU" sz="1600" dirty="0" smtClean="0"/>
              <a:t>брюк </a:t>
            </a:r>
            <a:endParaRPr lang="ru-RU" sz="16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43636" y="4214818"/>
            <a:ext cx="2714676" cy="1191816"/>
          </a:xfrm>
          <a:prstGeom prst="round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Экологическое обоснование проекта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Экономическое обоснование проекта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0" y="19472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928662" y="1124744"/>
            <a:ext cx="7286676" cy="194095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Выполнение работы своими руками является одним из средств самовыражения, развивающие творческое мышление, дающее возможность реализовать свои замыслы в изготовлении конкретного швейного изделия.</a:t>
            </a:r>
          </a:p>
          <a:p>
            <a:r>
              <a:rPr lang="ru-RU" dirty="0"/>
              <a:t>Для проекта я выбрал изготовление </a:t>
            </a:r>
            <a:r>
              <a:rPr lang="ru-RU" dirty="0" smtClean="0"/>
              <a:t>брюк </a:t>
            </a:r>
            <a:r>
              <a:rPr lang="ru-RU" dirty="0" err="1" smtClean="0"/>
              <a:t>джоггеров</a:t>
            </a:r>
            <a:r>
              <a:rPr lang="ru-RU" dirty="0" smtClean="0"/>
              <a:t>. </a:t>
            </a:r>
            <a:r>
              <a:rPr lang="ru-RU" dirty="0"/>
              <a:t>Брюки – необходимая и незаменимая вещь в гардеробе каждого мужчины.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3459" y="3356992"/>
            <a:ext cx="5857916" cy="343923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u="sng" dirty="0" smtClean="0"/>
              <a:t>Целью работы: </a:t>
            </a:r>
            <a:r>
              <a:rPr lang="ru-RU" sz="1600" dirty="0" smtClean="0"/>
              <a:t>разработка и пошив мужских брюк </a:t>
            </a:r>
            <a:r>
              <a:rPr lang="ru-RU" sz="1600" dirty="0" err="1" smtClean="0"/>
              <a:t>джоггеры</a:t>
            </a:r>
            <a:r>
              <a:rPr lang="ru-RU" sz="1600" dirty="0" smtClean="0"/>
              <a:t>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b="1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1600" b="1" u="sng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составить историческую справку по теме проекта;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изучить виды брюк по фасону и покрою;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анализировать идеи и выбрать лучший вариант;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выбрать материалы, инструменты и оборудование;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освоить технологию изготовления мужских брюк;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представить экономическое обоснование;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400175" algn="l"/>
              </a:tabLs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провести самооценку проделанной работы.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3108" y="4143380"/>
            <a:ext cx="5357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001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285728"/>
            <a:ext cx="7358114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Обоснование выбора проекта</a:t>
            </a:r>
            <a:endParaRPr lang="ru-RU" sz="3600" b="1" dirty="0"/>
          </a:p>
        </p:txBody>
      </p:sp>
      <p:pic>
        <p:nvPicPr>
          <p:cNvPr id="2050" name="Picture 2" descr="Мужчины в костюме | Черный мужской костюм, Костюм, Черный костюм жених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5"/>
            <a:ext cx="2413107" cy="3217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643174" y="214290"/>
            <a:ext cx="3958746" cy="783193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dirty="0" smtClean="0"/>
              <a:t>Эволюция брюк </a:t>
            </a:r>
            <a:endParaRPr lang="ru-RU" sz="4000" dirty="0"/>
          </a:p>
        </p:txBody>
      </p:sp>
      <p:pic>
        <p:nvPicPr>
          <p:cNvPr id="7" name="Рисунок 6" descr="https://ds04.infourok.ru/uploads/ex/01c5/0013d7e4-c3fb9327/img4.jpg"/>
          <p:cNvPicPr/>
          <p:nvPr/>
        </p:nvPicPr>
        <p:blipFill>
          <a:blip r:embed="rId3" cstate="print"/>
          <a:srcRect l="52277" t="6624" r="6831" b="13034"/>
          <a:stretch>
            <a:fillRect/>
          </a:stretch>
        </p:blipFill>
        <p:spPr bwMode="auto">
          <a:xfrm>
            <a:off x="428596" y="2500306"/>
            <a:ext cx="1038225" cy="153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57158" y="1142984"/>
            <a:ext cx="857252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Предполагают, что Европе штаны достались от скифов, кочевавших в причерноморских степях за 500 лет до н.э. Они у них были кожаными. Возможно, германцы и галлы, которые были наездниками, стали одними из первых преемников этой одежды.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" name="Рисунок 9" descr="https://i.pinimg.com/736x/03/96/90/039690cf862723e8ecc63625aae41d3d.jpg"/>
          <p:cNvPicPr/>
          <p:nvPr/>
        </p:nvPicPr>
        <p:blipFill>
          <a:blip r:embed="rId4"/>
          <a:srcRect l="5714" t="4250" r="6786" b="4750"/>
          <a:stretch>
            <a:fillRect/>
          </a:stretch>
        </p:blipFill>
        <p:spPr bwMode="auto">
          <a:xfrm>
            <a:off x="1785918" y="2500306"/>
            <a:ext cx="1047750" cy="155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Администратор\Downloads\slide_7.jpg"/>
          <p:cNvPicPr/>
          <p:nvPr/>
        </p:nvPicPr>
        <p:blipFill>
          <a:blip r:embed="rId5"/>
          <a:srcRect l="64304" t="21795" r="11781" b="11111"/>
          <a:stretch>
            <a:fillRect/>
          </a:stretch>
        </p:blipFill>
        <p:spPr bwMode="auto">
          <a:xfrm>
            <a:off x="3143240" y="2500306"/>
            <a:ext cx="838200" cy="156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4282" y="4000504"/>
            <a:ext cx="13085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Штаны–чулки </a:t>
            </a: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4071942"/>
            <a:ext cx="9460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Ми-парти</a:t>
            </a:r>
            <a:endParaRPr lang="ru-RU" sz="1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4071942"/>
            <a:ext cx="913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«Кальес»</a:t>
            </a:r>
            <a:endParaRPr lang="ru-RU" sz="1400" b="1" dirty="0"/>
          </a:p>
        </p:txBody>
      </p:sp>
      <p:pic>
        <p:nvPicPr>
          <p:cNvPr id="15" name="Рисунок 14" descr="https://fs00.infourok.ru/images/doc/315/314678/img1.jpg"/>
          <p:cNvPicPr/>
          <p:nvPr/>
        </p:nvPicPr>
        <p:blipFill>
          <a:blip r:embed="rId6" cstate="print"/>
          <a:srcRect l="14913" t="19444" r="40316" b="3846"/>
          <a:stretch>
            <a:fillRect/>
          </a:stretch>
        </p:blipFill>
        <p:spPr bwMode="auto">
          <a:xfrm>
            <a:off x="4214810" y="2428868"/>
            <a:ext cx="100013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4286248" y="4000504"/>
            <a:ext cx="1231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/>
              <a:t>Шаровары – </a:t>
            </a:r>
          </a:p>
          <a:p>
            <a:pPr algn="ctr"/>
            <a:r>
              <a:rPr lang="ru-RU" sz="1400" b="1" dirty="0" smtClean="0"/>
              <a:t>плюдерхозен</a:t>
            </a:r>
            <a:endParaRPr lang="ru-RU" sz="1400" b="1" dirty="0"/>
          </a:p>
        </p:txBody>
      </p:sp>
      <p:pic>
        <p:nvPicPr>
          <p:cNvPr id="17" name="Рисунок 16" descr="C:\Users\Администратор\Downloads\slide_11.jpg"/>
          <p:cNvPicPr/>
          <p:nvPr/>
        </p:nvPicPr>
        <p:blipFill>
          <a:blip r:embed="rId7"/>
          <a:srcRect l="51796" t="23718" r="7623" b="14316"/>
          <a:stretch>
            <a:fillRect/>
          </a:stretch>
        </p:blipFill>
        <p:spPr bwMode="auto">
          <a:xfrm>
            <a:off x="5572132" y="2500306"/>
            <a:ext cx="1135379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5643570" y="4000504"/>
            <a:ext cx="771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Шоссы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9" name="Рисунок 18" descr="https://ds04.infourok.ru/uploads/ex/01c5/0013d7e4-c3fb9327/img7.jpg"/>
          <p:cNvPicPr/>
          <p:nvPr/>
        </p:nvPicPr>
        <p:blipFill>
          <a:blip r:embed="rId8" cstate="print"/>
          <a:srcRect l="56286" t="5128" r="10985" b="6624"/>
          <a:stretch>
            <a:fillRect/>
          </a:stretch>
        </p:blipFill>
        <p:spPr bwMode="auto">
          <a:xfrm>
            <a:off x="6643702" y="2500306"/>
            <a:ext cx="830227" cy="160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6500826" y="4071942"/>
            <a:ext cx="931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Ренгравы</a:t>
            </a:r>
            <a:endParaRPr lang="ru-RU" sz="1400" b="1" dirty="0"/>
          </a:p>
        </p:txBody>
      </p:sp>
      <p:pic>
        <p:nvPicPr>
          <p:cNvPr id="21" name="Рисунок 20" descr="https://ds04.infourok.ru/uploads/ex/09c3/0014418a-e61d9f63/img12.jpg"/>
          <p:cNvPicPr/>
          <p:nvPr/>
        </p:nvPicPr>
        <p:blipFill>
          <a:blip r:embed="rId9" cstate="print"/>
          <a:srcRect l="19083" t="29273" r="49205" b="6832"/>
          <a:stretch>
            <a:fillRect/>
          </a:stretch>
        </p:blipFill>
        <p:spPr bwMode="auto">
          <a:xfrm>
            <a:off x="7643834" y="2500306"/>
            <a:ext cx="1000132" cy="157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7715272" y="4143380"/>
            <a:ext cx="803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Колюты</a:t>
            </a:r>
            <a:endParaRPr lang="ru-RU" sz="1400" b="1" dirty="0"/>
          </a:p>
        </p:txBody>
      </p:sp>
      <p:pic>
        <p:nvPicPr>
          <p:cNvPr id="23" name="Рисунок 22" descr="https://i.pinimg.com/236x/2d/7d/e9/2d7de9e9541e5a289d5bb61badd6d858--historical-costume-historical-clothing.jpg?nii=t"/>
          <p:cNvPicPr/>
          <p:nvPr/>
        </p:nvPicPr>
        <p:blipFill>
          <a:blip r:embed="rId10"/>
          <a:srcRect l="11864" t="11779" r="11864" b="9615"/>
          <a:stretch>
            <a:fillRect/>
          </a:stretch>
        </p:blipFill>
        <p:spPr bwMode="auto">
          <a:xfrm>
            <a:off x="1142976" y="4357694"/>
            <a:ext cx="10001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1142976" y="6215082"/>
            <a:ext cx="10599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Панталоны</a:t>
            </a:r>
            <a:endParaRPr lang="ru-RU" sz="1400" b="1" dirty="0"/>
          </a:p>
        </p:txBody>
      </p:sp>
      <p:pic>
        <p:nvPicPr>
          <p:cNvPr id="25" name="Рисунок 24" descr="https://sun9-33.userapi.com/c854520/v854520741/4b873/XImFje6SRUM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7554" y="4643446"/>
            <a:ext cx="2158189" cy="126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3929058" y="6000768"/>
            <a:ext cx="1031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«Джинсы»</a:t>
            </a:r>
            <a:endParaRPr lang="ru-RU" sz="1400" b="1" dirty="0"/>
          </a:p>
        </p:txBody>
      </p:sp>
      <p:pic>
        <p:nvPicPr>
          <p:cNvPr id="28" name="Рисунок 27" descr="C:\Users\Администратор\Downloads\84c4ecfc0bc8b2aab227cf3614794218.jpeg"/>
          <p:cNvPicPr/>
          <p:nvPr/>
        </p:nvPicPr>
        <p:blipFill>
          <a:blip r:embed="rId12" cstate="print"/>
          <a:srcRect l="12941" t="31013" r="33155" b="158"/>
          <a:stretch>
            <a:fillRect/>
          </a:stretch>
        </p:blipFill>
        <p:spPr bwMode="auto">
          <a:xfrm>
            <a:off x="6215074" y="4643446"/>
            <a:ext cx="92869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5929322" y="6286520"/>
            <a:ext cx="1469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Брюки – галифе 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857356" y="214290"/>
            <a:ext cx="5430735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dirty="0" smtClean="0"/>
              <a:t>Модели мужских брюк</a:t>
            </a:r>
            <a:endParaRPr lang="ru-RU" sz="4000" dirty="0"/>
          </a:p>
        </p:txBody>
      </p:sp>
      <p:pic>
        <p:nvPicPr>
          <p:cNvPr id="6" name="Рисунок 5" descr="Фото 2"/>
          <p:cNvPicPr/>
          <p:nvPr/>
        </p:nvPicPr>
        <p:blipFill>
          <a:blip r:embed="rId3" cstate="print"/>
          <a:srcRect l="21977" t="2482" r="22556" b="-108"/>
          <a:stretch>
            <a:fillRect/>
          </a:stretch>
        </p:blipFill>
        <p:spPr bwMode="auto">
          <a:xfrm>
            <a:off x="357158" y="2000240"/>
            <a:ext cx="158805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Фото 3"/>
          <p:cNvPicPr/>
          <p:nvPr/>
        </p:nvPicPr>
        <p:blipFill>
          <a:blip r:embed="rId4" cstate="print"/>
          <a:srcRect l="22687" r="23310"/>
          <a:stretch>
            <a:fillRect/>
          </a:stretch>
        </p:blipFill>
        <p:spPr bwMode="auto">
          <a:xfrm>
            <a:off x="3929058" y="1142985"/>
            <a:ext cx="153828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Фото 4"/>
          <p:cNvPicPr/>
          <p:nvPr/>
        </p:nvPicPr>
        <p:blipFill>
          <a:blip r:embed="rId5" cstate="print"/>
          <a:srcRect l="33077" r="30925"/>
          <a:stretch>
            <a:fillRect/>
          </a:stretch>
        </p:blipFill>
        <p:spPr bwMode="auto">
          <a:xfrm>
            <a:off x="7500958" y="1928802"/>
            <a:ext cx="1125929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Фото 5"/>
          <p:cNvPicPr/>
          <p:nvPr/>
        </p:nvPicPr>
        <p:blipFill>
          <a:blip r:embed="rId6" cstate="print"/>
          <a:srcRect l="37109" r="36979"/>
          <a:stretch>
            <a:fillRect/>
          </a:stretch>
        </p:blipFill>
        <p:spPr bwMode="auto">
          <a:xfrm>
            <a:off x="642910" y="4286256"/>
            <a:ext cx="1000132" cy="161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Фото 6"/>
          <p:cNvPicPr/>
          <p:nvPr/>
        </p:nvPicPr>
        <p:blipFill>
          <a:blip r:embed="rId7" cstate="print"/>
          <a:srcRect l="36198" r="35807"/>
          <a:stretch>
            <a:fillRect/>
          </a:stretch>
        </p:blipFill>
        <p:spPr bwMode="auto">
          <a:xfrm>
            <a:off x="2357422" y="1714488"/>
            <a:ext cx="962026" cy="180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Фото 7"/>
          <p:cNvPicPr/>
          <p:nvPr/>
        </p:nvPicPr>
        <p:blipFill>
          <a:blip r:embed="rId8" cstate="print"/>
          <a:srcRect l="9259" r="8730"/>
          <a:stretch>
            <a:fillRect/>
          </a:stretch>
        </p:blipFill>
        <p:spPr bwMode="auto">
          <a:xfrm flipH="1">
            <a:off x="3643306" y="2857496"/>
            <a:ext cx="1979462" cy="143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Фото 8"/>
          <p:cNvPicPr/>
          <p:nvPr/>
        </p:nvPicPr>
        <p:blipFill>
          <a:blip r:embed="rId9" cstate="print"/>
          <a:srcRect l="37465" r="33488" b="1799"/>
          <a:stretch>
            <a:fillRect/>
          </a:stretch>
        </p:blipFill>
        <p:spPr bwMode="auto">
          <a:xfrm>
            <a:off x="6143636" y="1643050"/>
            <a:ext cx="100013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Фото 9"/>
          <p:cNvPicPr/>
          <p:nvPr/>
        </p:nvPicPr>
        <p:blipFill>
          <a:blip r:embed="rId10" cstate="print"/>
          <a:srcRect l="37109" r="29688" b="3750"/>
          <a:stretch>
            <a:fillRect/>
          </a:stretch>
        </p:blipFill>
        <p:spPr bwMode="auto">
          <a:xfrm>
            <a:off x="7572396" y="4071942"/>
            <a:ext cx="1071570" cy="172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Фото 10"/>
          <p:cNvPicPr/>
          <p:nvPr/>
        </p:nvPicPr>
        <p:blipFill>
          <a:blip r:embed="rId11" cstate="print"/>
          <a:srcRect l="36458" t="1750" r="33333" b="1500"/>
          <a:stretch>
            <a:fillRect/>
          </a:stretch>
        </p:blipFill>
        <p:spPr bwMode="auto">
          <a:xfrm>
            <a:off x="2214546" y="4500570"/>
            <a:ext cx="10001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Фото 11"/>
          <p:cNvPicPr/>
          <p:nvPr/>
        </p:nvPicPr>
        <p:blipFill>
          <a:blip r:embed="rId12" cstate="print"/>
          <a:srcRect l="27214" t="-1250" r="33052"/>
          <a:stretch>
            <a:fillRect/>
          </a:stretch>
        </p:blipFill>
        <p:spPr bwMode="auto">
          <a:xfrm>
            <a:off x="6357950" y="4643446"/>
            <a:ext cx="92869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Фото 12"/>
          <p:cNvPicPr/>
          <p:nvPr/>
        </p:nvPicPr>
        <p:blipFill>
          <a:blip r:embed="rId13" cstate="print"/>
          <a:srcRect l="38319" r="10127"/>
          <a:stretch>
            <a:fillRect/>
          </a:stretch>
        </p:blipFill>
        <p:spPr bwMode="auto">
          <a:xfrm flipH="1">
            <a:off x="3786182" y="4714884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14282" y="3571876"/>
            <a:ext cx="1785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Классические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6248" y="24288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Карго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071670" y="364331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Вельветовые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000760" y="328612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Джоггеры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42910" y="592933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Слаксы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143372" y="648866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Хулиганы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715240" y="3571876"/>
            <a:ext cx="928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Чинос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786710" y="585789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Галифе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285984" y="60722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Клеш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215074" y="621508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Зауженные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786182" y="421481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Хаки и камуфляж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15738" y="347929"/>
            <a:ext cx="7771999" cy="510778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Брюки </a:t>
            </a:r>
            <a:r>
              <a:rPr lang="ru-RU" sz="2400" b="1" dirty="0" err="1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джоггеры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 что это такое и как они появились?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5" y="1142983"/>
            <a:ext cx="4206199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err="1" smtClean="0"/>
              <a:t>Джоггеры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smtClean="0"/>
              <a:t> это брюки свободного</a:t>
            </a:r>
            <a:r>
              <a:rPr lang="ru-RU" dirty="0"/>
              <a:t>, прямого </a:t>
            </a:r>
            <a:r>
              <a:rPr lang="ru-RU" dirty="0" smtClean="0"/>
              <a:t>кроя, </a:t>
            </a:r>
            <a:r>
              <a:rPr lang="ru-RU" dirty="0"/>
              <a:t>предназначенные для спорта. В основном, для </a:t>
            </a:r>
            <a:r>
              <a:rPr lang="ru-RU" i="1" dirty="0" err="1"/>
              <a:t>джоггинга</a:t>
            </a:r>
            <a:r>
              <a:rPr lang="ru-RU" dirty="0"/>
              <a:t> (бег трусцой).</a:t>
            </a:r>
          </a:p>
        </p:txBody>
      </p:sp>
      <p:pic>
        <p:nvPicPr>
          <p:cNvPr id="7" name="Picture 4" descr="Виды джоггеров | 24FORSEVEN / СТИЛЬ, САМОРАЗВИТИЕ | Яндекс Дзе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3074527"/>
            <a:ext cx="2372693" cy="3170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Все, что тебе следует знать о карго-джоггерах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42983"/>
            <a:ext cx="3156041" cy="3156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95936" y="4659846"/>
            <a:ext cx="4752528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Джоггеры</a:t>
            </a:r>
            <a:r>
              <a:rPr lang="ru-RU" dirty="0" smtClean="0"/>
              <a:t> присутствуют </a:t>
            </a:r>
            <a:r>
              <a:rPr lang="ru-RU" dirty="0"/>
              <a:t>как в женском, так и в мужском гардеробе. Изначально, они были предназначены для занятий спортом, сейчас же </a:t>
            </a:r>
            <a:r>
              <a:rPr lang="ru-RU" dirty="0" smtClean="0"/>
              <a:t>можно </a:t>
            </a:r>
            <a:r>
              <a:rPr lang="ru-RU" dirty="0"/>
              <a:t>проследить, </a:t>
            </a:r>
            <a:r>
              <a:rPr lang="ru-RU" dirty="0" smtClean="0"/>
              <a:t>их </a:t>
            </a:r>
            <a:r>
              <a:rPr lang="ru-RU" dirty="0"/>
              <a:t>на молодых </a:t>
            </a:r>
            <a:r>
              <a:rPr lang="ru-RU" dirty="0" smtClean="0"/>
              <a:t>людях, которые </a:t>
            </a:r>
            <a:r>
              <a:rPr lang="ru-RU" dirty="0"/>
              <a:t>появляются не только в спортзале, но и в других общественных местах.</a:t>
            </a:r>
          </a:p>
        </p:txBody>
      </p:sp>
    </p:spTree>
    <p:extLst>
      <p:ext uri="{BB962C8B-B14F-4D97-AF65-F5344CB8AC3E}">
        <p14:creationId xmlns:p14="http://schemas.microsoft.com/office/powerpoint/2010/main" val="255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186496"/>
            <a:ext cx="6696744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Изучив виды и фасоны мужских брюк, проанализировав несколько моделей, направление моды и учитывая собственные пожелания, я разработал </a:t>
            </a:r>
            <a:r>
              <a:rPr lang="ru-RU" dirty="0" smtClean="0"/>
              <a:t>банк идей.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215062"/>
            <a:ext cx="589488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/>
              <a:t>Банк идей, выбор лучшего варианта</a:t>
            </a:r>
            <a:endParaRPr lang="ru-RU" sz="2800" dirty="0"/>
          </a:p>
        </p:txBody>
      </p:sp>
      <p:pic>
        <p:nvPicPr>
          <p:cNvPr id="7" name="Рисунок 6" descr="https://kos-tum.ru/pictures/product/middle/10456_middl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60" y="2588990"/>
            <a:ext cx="2376264" cy="275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cf-product.clouty.ru/link_aHR0cDovL2ltYWdlcy5hc29zLW1lZGlhLmNvbS9pbnYvbWVkaWEvNS8xLzQvOC81MTc4NDE1L2ltYWdlMnh4bC5qcGc=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2298" y="2636520"/>
            <a:ext cx="2265846" cy="273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e01.alicdn.com/kf/HTB130H_XnHuK1RkSndVq6xVwpXaB/-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0" r="9600"/>
          <a:stretch/>
        </p:blipFill>
        <p:spPr bwMode="auto">
          <a:xfrm>
            <a:off x="6660232" y="2636520"/>
            <a:ext cx="2016224" cy="27191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11560" y="5363022"/>
            <a:ext cx="2373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Идея 1. Изготовление </a:t>
            </a:r>
            <a:endParaRPr lang="ru-RU" dirty="0" smtClean="0"/>
          </a:p>
          <a:p>
            <a:pPr algn="ctr"/>
            <a:r>
              <a:rPr lang="ru-RU" dirty="0" smtClean="0"/>
              <a:t>классических </a:t>
            </a:r>
            <a:r>
              <a:rPr lang="ru-RU" dirty="0"/>
              <a:t>брюк.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5160" y="5445224"/>
            <a:ext cx="2320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Идея 2. </a:t>
            </a:r>
            <a:r>
              <a:rPr lang="ru-RU" dirty="0" smtClean="0"/>
              <a:t>Изготовление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брюк </a:t>
            </a:r>
            <a:r>
              <a:rPr lang="ru-RU" dirty="0" err="1"/>
              <a:t>чинос</a:t>
            </a:r>
            <a:r>
              <a:rPr lang="ru-RU" dirty="0"/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08283" y="5363022"/>
            <a:ext cx="2320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Идея 3. </a:t>
            </a:r>
            <a:r>
              <a:rPr lang="ru-RU" dirty="0" smtClean="0"/>
              <a:t>Изготовление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брюк-</a:t>
            </a:r>
            <a:r>
              <a:rPr lang="ru-RU" dirty="0" err="1"/>
              <a:t>джоггеры</a:t>
            </a:r>
            <a:r>
              <a:rPr lang="ru-RU" dirty="0"/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733" y="5686187"/>
            <a:ext cx="674997" cy="1084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00164" y="116632"/>
            <a:ext cx="7090339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Описание модели мужских брюк </a:t>
            </a:r>
            <a:r>
              <a:rPr lang="ru-RU" sz="2800" b="1" dirty="0" err="1" smtClean="0"/>
              <a:t>джоггеры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2069" y="804831"/>
            <a:ext cx="2987251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dirty="0"/>
              <a:t>Брюки-</a:t>
            </a:r>
            <a:r>
              <a:rPr lang="ru-RU" dirty="0" err="1"/>
              <a:t>джоггеры</a:t>
            </a:r>
            <a:r>
              <a:rPr lang="ru-RU" dirty="0"/>
              <a:t> мужские, повседневные, выполнены из </a:t>
            </a:r>
            <a:r>
              <a:rPr lang="ru-RU" dirty="0" err="1" smtClean="0"/>
              <a:t>денима</a:t>
            </a:r>
            <a:r>
              <a:rPr lang="ru-RU" dirty="0" smtClean="0"/>
              <a:t>.</a:t>
            </a:r>
            <a:endParaRPr lang="ru-RU" dirty="0"/>
          </a:p>
          <a:p>
            <a:pPr lvl="0" algn="ctr"/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верхней части свободный силуэт, зауженные к низу.  Верхний срез брюк обработан притачным поясом на резинке. Шов сиденья заниженный. </a:t>
            </a:r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629" y="618453"/>
            <a:ext cx="2214617" cy="60974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61477" y="3771041"/>
            <a:ext cx="2987824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ea typeface="Calibri" pitchFamily="34" charset="0"/>
                <a:cs typeface="Times New Roman" pitchFamily="18" charset="0"/>
              </a:rPr>
              <a:t>На передних половинках брюк в верхней части расположены накладные карманы-портфели с наклонным входом. Также накладные карманы-портфели с клапаном расположены выше колен на передней и задней половинах брюк.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960986" y="804831"/>
            <a:ext cx="2948130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ea typeface="Calibri" pitchFamily="34" charset="0"/>
                <a:cs typeface="Times New Roman" pitchFamily="18" charset="0"/>
              </a:rPr>
              <a:t>Сзади в верхней части брюк имеется декоративная притачная отлетная деталь, на которой в правой стороне расположен накладной карман. Брюки имеют членение ниже колена на 6 см.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85154" y="3429000"/>
            <a:ext cx="2823961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dirty="0">
                <a:ea typeface="Calibri" pitchFamily="34" charset="0"/>
                <a:cs typeface="Times New Roman" pitchFamily="18" charset="0"/>
              </a:rPr>
              <a:t>Низ брюк обработан притачными манжетами с цельнокроеной планкой, с застежкой на четыре петли и пуговицы.  Декоративной отделкой изделия служат отделочные строчки и стропы с </a:t>
            </a:r>
            <a:r>
              <a:rPr lang="ru-RU" dirty="0" err="1">
                <a:ea typeface="Calibri" pitchFamily="34" charset="0"/>
                <a:cs typeface="Times New Roman" pitchFamily="18" charset="0"/>
              </a:rPr>
              <a:t>фастексами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.      </a:t>
            </a:r>
            <a:r>
              <a:rPr lang="ru-RU" sz="800" dirty="0">
                <a:cs typeface="Arial" pitchFamily="34" charset="0"/>
              </a:rPr>
              <a:t> </a:t>
            </a:r>
            <a:endParaRPr lang="ru-RU" sz="2400" dirty="0">
              <a:cs typeface="Arial" pitchFamily="34" charset="0"/>
            </a:endParaRPr>
          </a:p>
          <a:p>
            <a:pPr algn="ctr"/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25144"/>
            <a:ext cx="1046776" cy="17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0-07/1593746724_34-p-serie-foni-s-razvodami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23" y="0"/>
            <a:ext cx="9194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395602"/>
              </p:ext>
            </p:extLst>
          </p:nvPr>
        </p:nvGraphicFramePr>
        <p:xfrm>
          <a:off x="457200" y="1340767"/>
          <a:ext cx="8229600" cy="4922474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348475"/>
                <a:gridCol w="1448218"/>
                <a:gridCol w="1365192"/>
                <a:gridCol w="1365192"/>
                <a:gridCol w="2702523"/>
              </a:tblGrid>
              <a:tr h="476812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Основные материалы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Прикладные материалы, фурнитура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Зарисовка модели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</a:tr>
              <a:tr h="2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Образец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Название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Образец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Название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</a:tr>
              <a:tr h="10221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Ткань </a:t>
                      </a:r>
                      <a:r>
                        <a:rPr lang="ru-RU" sz="1600" dirty="0" err="1">
                          <a:effectLst/>
                        </a:rPr>
                        <a:t>деним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effectLst/>
                        </a:rPr>
                        <a:t>Фастекс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0001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Стропы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Эластичная резинка (ширина 4см)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Нитки черные (лавсан № 40)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835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effectLst/>
                        </a:rPr>
                        <a:t>Флизелин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1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417" marR="604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Пуговица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17" marR="6041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83768" y="188640"/>
            <a:ext cx="457200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/>
              <a:t>Материалы, необходимые для изготовления проекта</a:t>
            </a:r>
            <a:endParaRPr lang="ru-RU" sz="2400" dirty="0"/>
          </a:p>
        </p:txBody>
      </p:sp>
      <p:pic>
        <p:nvPicPr>
          <p:cNvPr id="5138" name="Рисунок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6714"/>
            <a:ext cx="2304256" cy="400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Рисунок 15" descr="Описание: https://fashion-fabric.ru/image/cache/catalog/products/2019vesna/27.04.19/01051902-%284%29-900x6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6" y="2491499"/>
            <a:ext cx="1202010" cy="87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Рисунок 16" descr="Описание: https://avatars.mds.yandex.net/i?id=4e3b370056916bc38a1c19c8699968d7-5552883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3847" y="4767531"/>
            <a:ext cx="1059384" cy="105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Рисунок 17" descr="Описание: https://sheitesnami.ru/image/cache/catalog/product/stropa_remennaya_khlopkovaya_no91_30_mm_chernaya_tekstilnaya_lenta_remennaya_dlya_sumok_ryukzakov_odezhdy-1560x156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73" y="3456995"/>
            <a:ext cx="881192" cy="88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Рисунок 18" descr="Описание: https://cdn0.static1-sima-land.com/items/1225348/0/700-nw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 t="26704" r="11365" b="13068"/>
          <a:stretch>
            <a:fillRect/>
          </a:stretch>
        </p:blipFill>
        <p:spPr bwMode="auto">
          <a:xfrm>
            <a:off x="3564944" y="3611841"/>
            <a:ext cx="7620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Рисунок 25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5" t="10309" r="26804" b="13919"/>
          <a:stretch>
            <a:fillRect/>
          </a:stretch>
        </p:blipFill>
        <p:spPr bwMode="auto">
          <a:xfrm rot="5400000">
            <a:off x="3683213" y="4319629"/>
            <a:ext cx="617537" cy="8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Рисунок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5" t="21030" r="46494" b="15144"/>
          <a:stretch>
            <a:fillRect/>
          </a:stretch>
        </p:blipFill>
        <p:spPr bwMode="auto">
          <a:xfrm rot="16200000">
            <a:off x="3590439" y="2351646"/>
            <a:ext cx="711011" cy="107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Рисунок 19" descr="Описание: https://i5.stat01.com/2/2630/126291661/075a3e/pugovicy-chornaya-diametr-20-mm-chetyre-otverstiya-art-a00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22" r="40495" b="14876"/>
          <a:stretch>
            <a:fillRect/>
          </a:stretch>
        </p:blipFill>
        <p:spPr bwMode="auto">
          <a:xfrm>
            <a:off x="3473661" y="5373216"/>
            <a:ext cx="944563" cy="69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9" name="Рисунок 6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191" y="4237039"/>
            <a:ext cx="942977" cy="163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814</Words>
  <Application>Microsoft Office PowerPoint</Application>
  <PresentationFormat>Экран (4:3)</PresentationFormat>
  <Paragraphs>177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60</cp:revision>
  <dcterms:created xsi:type="dcterms:W3CDTF">2021-04-22T11:48:34Z</dcterms:created>
  <dcterms:modified xsi:type="dcterms:W3CDTF">2022-05-05T13:02:26Z</dcterms:modified>
</cp:coreProperties>
</file>