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0" r:id="rId3"/>
    <p:sldId id="328" r:id="rId4"/>
    <p:sldId id="329" r:id="rId5"/>
    <p:sldId id="330" r:id="rId6"/>
    <p:sldId id="331" r:id="rId7"/>
    <p:sldId id="332" r:id="rId8"/>
    <p:sldId id="271" r:id="rId9"/>
    <p:sldId id="266" r:id="rId10"/>
    <p:sldId id="267" r:id="rId11"/>
    <p:sldId id="268" r:id="rId12"/>
    <p:sldId id="317" r:id="rId13"/>
    <p:sldId id="275" r:id="rId14"/>
    <p:sldId id="289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16" r:id="rId23"/>
    <p:sldId id="336" r:id="rId24"/>
    <p:sldId id="334" r:id="rId25"/>
    <p:sldId id="306" r:id="rId26"/>
    <p:sldId id="290" r:id="rId27"/>
    <p:sldId id="292" r:id="rId28"/>
    <p:sldId id="314" r:id="rId29"/>
    <p:sldId id="34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edu.gov.ru/" TargetMode="External"/><Relationship Id="rId2" Type="http://schemas.openxmlformats.org/officeDocument/2006/relationships/hyperlink" Target="http://edsoo.ru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8294908-8B00-4F58-BBBA-20F71A40AA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4364C879-1404-4203-8E9D-CC5DE0A621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-241022" y="-934769"/>
            <a:ext cx="2424873" cy="2708393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84617302-4B0D-4351-A6BB-6F0930D943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973756" y="-134087"/>
            <a:ext cx="1635955" cy="1226966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DA2C7802-C2E0-4218-8F89-8DD7CCD2CD1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6713565" y="311926"/>
            <a:ext cx="4059393" cy="1911083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6D7111A-21E5-4EE9-8A78-10E5530F011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7548980" y="1613994"/>
            <a:ext cx="1185708" cy="889281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A3969E80-A77B-49FC-9122-D89AFD5EE1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-327781" y="5494508"/>
            <a:ext cx="2444907" cy="1774587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1849CA57-76BD-4CF2-80BA-D7A46A01B7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1211282" y="5555952"/>
            <a:ext cx="928467" cy="69635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xmlns="" id="{35E9085E-E730-4768-83D4-6CB7E98971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1877311" y="1407984"/>
            <a:ext cx="5389379" cy="4042034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973272FE-A474-4CAE-8CA2-BCC8B476C3F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1176283" y="882213"/>
            <a:ext cx="6791435" cy="5093576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3B5CED-5AAF-4FEC-9D00-C1D842457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014" y="419427"/>
            <a:ext cx="8505440" cy="3760499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indent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Районное методическое объединение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учителей математики  (23.08.2022г.)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/>
              <a:t>   «Методические рекомендации о преподавании </a:t>
            </a:r>
            <a:r>
              <a:rPr lang="ru-RU" sz="3600" b="1" dirty="0" smtClean="0"/>
              <a:t>математики </a:t>
            </a:r>
            <a:r>
              <a:rPr lang="ru-RU" sz="3600" b="1" dirty="0"/>
              <a:t>в переходный период  на ФГОС  третьего поколения                           в 2022 </a:t>
            </a:r>
            <a:r>
              <a:rPr lang="ru-RU" sz="3600" b="1" dirty="0" smtClean="0"/>
              <a:t>- 2023 </a:t>
            </a:r>
            <a:r>
              <a:rPr lang="ru-RU" sz="3600" b="1" dirty="0"/>
              <a:t>учебном году»</a:t>
            </a:r>
            <a:r>
              <a:rPr lang="ru-RU" sz="3600" dirty="0"/>
              <a:t/>
            </a:r>
            <a:br>
              <a:rPr lang="ru-RU" sz="3600" dirty="0"/>
            </a:br>
            <a:endParaRPr lang="en-US" sz="3600" kern="1200" dirty="0">
              <a:solidFill>
                <a:srgbClr val="08080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E07981EA-05A6-437C-88D7-B377B92B031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6943393" y="5778693"/>
            <a:ext cx="2231794" cy="1926608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5E3C750-986E-4769-B1AE-49289FBEE7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7170047" y="5363544"/>
            <a:ext cx="959985" cy="719989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BCFF878-6E0D-4F78-9137-BCB7F5986EE9}"/>
              </a:ext>
            </a:extLst>
          </p:cNvPr>
          <p:cNvSpPr txBox="1"/>
          <p:nvPr/>
        </p:nvSpPr>
        <p:spPr>
          <a:xfrm>
            <a:off x="5004048" y="4824518"/>
            <a:ext cx="387140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400" dirty="0"/>
              <a:t>Тишкина Т.М</a:t>
            </a:r>
            <a:r>
              <a:rPr lang="ru-RU" sz="2400" dirty="0" smtClean="0"/>
              <a:t>.,</a:t>
            </a:r>
            <a:endParaRPr lang="ru-RU" sz="2400" dirty="0"/>
          </a:p>
          <a:p>
            <a:pPr algn="r"/>
            <a:r>
              <a:rPr lang="ru-RU" sz="2400" dirty="0" smtClean="0"/>
              <a:t>учитель </a:t>
            </a:r>
            <a:r>
              <a:rPr lang="ru-RU" sz="2400" dirty="0"/>
              <a:t>математики</a:t>
            </a:r>
          </a:p>
          <a:p>
            <a:pPr algn="r"/>
            <a:r>
              <a:rPr lang="ru-RU" sz="2400" dirty="0"/>
              <a:t> СОШ с. </a:t>
            </a:r>
            <a:r>
              <a:rPr lang="ru-RU" sz="2400" dirty="0" smtClean="0"/>
              <a:t>Черкассы</a:t>
            </a:r>
          </a:p>
          <a:p>
            <a:pPr algn="r"/>
            <a:endParaRPr lang="ru-RU" sz="2400" dirty="0"/>
          </a:p>
        </p:txBody>
      </p:sp>
      <p:pic>
        <p:nvPicPr>
          <p:cNvPr id="18" name="Рисунок 17" descr="Главные нововведения в школах в 2022–2023 учебном году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22" y="4725144"/>
            <a:ext cx="3171825" cy="19028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496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525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 образовательных</a:t>
            </a:r>
          </a:p>
          <a:p>
            <a:pPr marL="0" indent="0" algn="ctr">
              <a:buNone/>
            </a:pP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рограмм начального 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общего, основного </a:t>
            </a:r>
            <a:endParaRPr lang="ru-RU" sz="3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среднего общего образования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 предыдущей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ступени обучения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 все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знания, необходимые для перехода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следующую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C:\Users\школа\Desktop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402" y="5705872"/>
            <a:ext cx="233263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09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соблюдать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568952" cy="554461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любого уровня,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начиная с детского сада и заканчивая курсами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квалификации.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Под эту необходимость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попадают не только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государственные, но и частные учебные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заведения.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Ведь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они подчиняются закону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образовании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Актуальный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 государственных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стандартов можно почитать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официальном сайте fgos.ru.</a:t>
            </a:r>
          </a:p>
          <a:p>
            <a:endParaRPr lang="ru-RU" dirty="0"/>
          </a:p>
        </p:txBody>
      </p:sp>
      <p:pic>
        <p:nvPicPr>
          <p:cNvPr id="4" name="Picture 2" descr="C:\Users\школа\Desktop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705872"/>
            <a:ext cx="233263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39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бывают ФГОС?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525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- </a:t>
            </a:r>
            <a:r>
              <a:rPr lang="ru-RU" dirty="0"/>
              <a:t>ФГОС начального общего образования </a:t>
            </a:r>
            <a:r>
              <a:rPr lang="ru-RU" dirty="0" smtClean="0"/>
              <a:t>                        (</a:t>
            </a:r>
            <a:r>
              <a:rPr lang="ru-RU" dirty="0"/>
              <a:t>1-4 классы),</a:t>
            </a:r>
          </a:p>
          <a:p>
            <a:r>
              <a:rPr lang="ru-RU" dirty="0"/>
              <a:t>- ФГОС основного общего образования </a:t>
            </a:r>
            <a:r>
              <a:rPr lang="ru-RU" dirty="0" smtClean="0"/>
              <a:t>                (</a:t>
            </a:r>
            <a:r>
              <a:rPr lang="ru-RU" dirty="0"/>
              <a:t>5-9 классы),</a:t>
            </a:r>
          </a:p>
          <a:p>
            <a:r>
              <a:rPr lang="ru-RU" dirty="0"/>
              <a:t>- ФГОС среднего общего </a:t>
            </a:r>
            <a:r>
              <a:rPr lang="ru-RU" dirty="0" smtClean="0"/>
              <a:t>образования           </a:t>
            </a:r>
            <a:r>
              <a:rPr lang="ru-RU" dirty="0"/>
              <a:t>(10-11 классы),</a:t>
            </a:r>
          </a:p>
          <a:p>
            <a:r>
              <a:rPr lang="ru-RU" dirty="0"/>
              <a:t>- ФГОС образования обучающихся </a:t>
            </a:r>
            <a:r>
              <a:rPr lang="ru-RU" dirty="0" smtClean="0"/>
              <a:t>                          с </a:t>
            </a:r>
            <a:r>
              <a:rPr lang="ru-RU" dirty="0"/>
              <a:t>ограниченными возможностями здоровья (ОВЗ).</a:t>
            </a:r>
          </a:p>
          <a:p>
            <a:endParaRPr lang="ru-RU" dirty="0"/>
          </a:p>
        </p:txBody>
      </p:sp>
      <p:pic>
        <p:nvPicPr>
          <p:cNvPr id="5" name="Picture 2" descr="C:\Users\школа\Desktop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010" y="5141858"/>
            <a:ext cx="2309095" cy="1716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8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изменения, 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внесенные в обновленный ФГОС 2021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4896544"/>
          </a:xfrm>
        </p:spPr>
        <p:txBody>
          <a:bodyPr>
            <a:normAutofit fontScale="62500" lnSpcReduction="20000"/>
          </a:bodyPr>
          <a:lstStyle/>
          <a:p>
            <a:pPr marL="0" indent="0" algn="just" fontAlgn="t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1) Впервые вводится ФГОС НО и ООО (5-9 классы) одновременно.</a:t>
            </a:r>
          </a:p>
          <a:p>
            <a:pPr marL="0" lvl="0" indent="0" algn="just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Четко прописаны обязательства образовательного учреждения (в частности, школы) перед учениками и родителями.</a:t>
            </a:r>
          </a:p>
          <a:p>
            <a:pPr marL="0" lvl="0" indent="0" algn="just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Сделан акцент на развитие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метапредметных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 личностных навыков.</a:t>
            </a:r>
          </a:p>
          <a:p>
            <a:pPr marL="0" lvl="0" indent="0" algn="just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4) </a:t>
            </a:r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</a:rPr>
              <a:t>Подробно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указан перечень предметных 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межпредметных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навыков, которыми должен обладать ученик в рамках каждой дисциплины (уметь доказать, интерпретировать, оперировать понятиями, решать задачи).</a:t>
            </a:r>
          </a:p>
          <a:p>
            <a:pPr marL="0" lvl="0" indent="0" algn="just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5)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Расписан формат работы в рамках каждого предмета для развития этих навыков (проведение лабораторных работ, внеурочной деятельности и т.д.).</a:t>
            </a:r>
          </a:p>
          <a:p>
            <a:pPr marL="0" lvl="0" indent="0" algn="just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6)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Зафиксированы контрольные точки с конкретными результатами учеников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Строго обозначено,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какие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темы должны освоить дети в определенный год обучения.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Содержание тем по новым ФГОС не рекомендовано менять местами (ранее это допускалось).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65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264696"/>
          </a:xfrm>
        </p:spPr>
        <p:txBody>
          <a:bodyPr>
            <a:normAutofit fontScale="55000" lnSpcReduction="20000"/>
          </a:bodyPr>
          <a:lstStyle/>
          <a:p>
            <a:pPr marL="0" lvl="0" indent="0" algn="just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Вводится предмет «Функциональная грамотность» как одна из составляющих на уроках географии, математики, информатики, окружающего мира.</a:t>
            </a:r>
          </a:p>
          <a:p>
            <a:pPr marL="0" lvl="0" indent="0" algn="just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10) Учитываются возрастные и психологические особенности учеников всех классов. Главное, чтобы ребята не были перегружены. Кроме того, уточнено минимальное и максимальное количество часов, необходимых для полноценной реализации основных образовательных программ. </a:t>
            </a:r>
          </a:p>
          <a:p>
            <a:pPr marL="0" indent="0" algn="just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Расширяются возможности для реализации права выбора педагогическими работниками методик обучения и воспитания.</a:t>
            </a:r>
          </a:p>
          <a:p>
            <a:pPr marL="0" indent="0" algn="just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Школы имеют право обучать детей на родном языке, то есть на любом языке Российской Федерации.</a:t>
            </a:r>
          </a:p>
          <a:p>
            <a:pPr marL="0" indent="0" algn="just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Прописана процедура оценки качества образования (ВПР, РДР и т.д.)</a:t>
            </a:r>
          </a:p>
          <a:p>
            <a:pPr marL="0" indent="0" algn="just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Прописана возможность реализации системы образования через семейное обучение, когда семьи могут самостоятельно выбрать для своего ребенка образовательный маршрут.</a:t>
            </a:r>
          </a:p>
          <a:p>
            <a:pPr marL="0" indent="0" algn="just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доступа к информационно-образовательной среде образовательной организации, в том числе электронной. </a:t>
            </a:r>
          </a:p>
          <a:p>
            <a:pPr marL="0" indent="0" algn="just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16) Введены единые требования к составлению рабочих программ, в том числе и программ внеурочной деятельности.</a:t>
            </a:r>
          </a:p>
          <a:p>
            <a:pPr marL="0" lvl="0" indent="0" algn="just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Определено базовое содержание программы воспитания.</a:t>
            </a:r>
          </a:p>
          <a:p>
            <a:pPr marL="0" lvl="0" indent="0" algn="just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Уточнены задачи и условия программы коррекционной работы с детьми с ОВЗ. 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12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ПООП </a:t>
            </a:r>
            <a:r>
              <a:rPr lang="ru-RU" dirty="0">
                <a:solidFill>
                  <a:srgbClr val="FF0000"/>
                </a:solidFill>
              </a:rPr>
              <a:t>в </a:t>
            </a:r>
            <a:r>
              <a:rPr lang="ru-RU" dirty="0" smtClean="0">
                <a:solidFill>
                  <a:srgbClr val="FF0000"/>
                </a:solidFill>
              </a:rPr>
              <a:t>учебных планах </a:t>
            </a:r>
            <a:r>
              <a:rPr lang="ru-RU" dirty="0">
                <a:solidFill>
                  <a:srgbClr val="FF0000"/>
                </a:solidFill>
              </a:rPr>
              <a:t>на изучение математики выделено: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4734133"/>
              </p:ext>
            </p:extLst>
          </p:nvPr>
        </p:nvGraphicFramePr>
        <p:xfrm>
          <a:off x="457200" y="1600200"/>
          <a:ext cx="82296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600"/>
                <a:gridCol w="977240"/>
                <a:gridCol w="1831072"/>
                <a:gridCol w="1512168"/>
                <a:gridCol w="15945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часов</a:t>
                      </a:r>
                      <a:r>
                        <a:rPr lang="ru-RU" baseline="0" dirty="0" smtClean="0"/>
                        <a:t> в неделю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часов в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 часов  за 5 – 9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математика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5 - 6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не менее  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не менее 340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ru-RU" sz="2400" dirty="0" smtClean="0"/>
                        <a:t>  </a:t>
                      </a:r>
                    </a:p>
                    <a:p>
                      <a:r>
                        <a:rPr lang="ru-RU" sz="2400" dirty="0" smtClean="0"/>
                        <a:t>не менее</a:t>
                      </a:r>
                    </a:p>
                    <a:p>
                      <a:r>
                        <a:rPr lang="ru-RU" sz="2400" dirty="0" smtClean="0"/>
                        <a:t> 952 ч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Алгебра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7 - 9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не менее  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не менее 306</a:t>
                      </a:r>
                    </a:p>
                    <a:p>
                      <a:r>
                        <a:rPr lang="ru-RU" sz="2400" dirty="0" smtClean="0"/>
                        <a:t> </a:t>
                      </a:r>
                      <a:endParaRPr lang="ru-RU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Геометрия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7 - 9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не менее  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не менее 204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Вероятность и статистика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7 - 9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не менее   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не менее 102 </a:t>
                      </a:r>
                      <a:endParaRPr lang="ru-RU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 учебных занятий за 5 лет не может составлять 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менее 5058  акад. ч. 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и      более 5549 акад. ч. 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38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школа\Desktop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7"/>
            <a:ext cx="8328906" cy="551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92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Основы для разработки рабочей</a:t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>программы учебного предмета</a:t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>«Математика»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5252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• ФГОС ООО (обновленный вариант)</a:t>
            </a:r>
          </a:p>
          <a:p>
            <a:pPr marL="0" indent="0">
              <a:buNone/>
            </a:pPr>
            <a:r>
              <a:rPr lang="ru-RU" dirty="0"/>
              <a:t>• Универсальный кодификатор, разработанный</a:t>
            </a:r>
          </a:p>
          <a:p>
            <a:pPr marL="0" indent="0">
              <a:buNone/>
            </a:pPr>
            <a:r>
              <a:rPr lang="ru-RU" dirty="0"/>
              <a:t>ФИПИ</a:t>
            </a:r>
          </a:p>
          <a:p>
            <a:pPr marL="0" indent="0">
              <a:buNone/>
            </a:pPr>
            <a:r>
              <a:rPr lang="ru-RU" dirty="0"/>
              <a:t>• Поручение Президента РФ «</a:t>
            </a:r>
            <a:r>
              <a:rPr lang="ru-RU" i="1" dirty="0"/>
              <a:t>обеспечить</a:t>
            </a:r>
          </a:p>
          <a:p>
            <a:pPr marL="0" indent="0">
              <a:buNone/>
            </a:pPr>
            <a:r>
              <a:rPr lang="ru-RU" i="1" dirty="0"/>
              <a:t>совершенствование преподавания </a:t>
            </a:r>
            <a:r>
              <a:rPr lang="ru-RU" dirty="0"/>
              <a:t>учебных</a:t>
            </a:r>
          </a:p>
          <a:p>
            <a:pPr marL="0" indent="0">
              <a:buNone/>
            </a:pPr>
            <a:r>
              <a:rPr lang="ru-RU" dirty="0"/>
              <a:t>предметов «математика» и «информатика» в</a:t>
            </a:r>
          </a:p>
          <a:p>
            <a:pPr marL="0" indent="0">
              <a:buNone/>
            </a:pPr>
            <a:r>
              <a:rPr lang="ru-RU" dirty="0"/>
              <a:t>общеобразовательных организациях, </a:t>
            </a:r>
            <a:r>
              <a:rPr lang="ru-RU" i="1" dirty="0"/>
              <a:t>установив их</a:t>
            </a:r>
          </a:p>
          <a:p>
            <a:pPr marL="0" indent="0">
              <a:buNone/>
            </a:pPr>
            <a:r>
              <a:rPr lang="ru-RU" i="1" dirty="0"/>
              <a:t>приоритет</a:t>
            </a:r>
            <a:r>
              <a:rPr lang="ru-RU" dirty="0"/>
              <a:t> </a:t>
            </a:r>
            <a:r>
              <a:rPr lang="ru-RU" i="1" dirty="0"/>
              <a:t>в учебном плане и скорректировав</a:t>
            </a:r>
          </a:p>
          <a:p>
            <a:pPr marL="0" indent="0">
              <a:buNone/>
            </a:pPr>
            <a:r>
              <a:rPr lang="ru-RU" i="1" dirty="0"/>
              <a:t>с</a:t>
            </a:r>
            <a:r>
              <a:rPr lang="ru-RU" i="1" dirty="0" smtClean="0"/>
              <a:t>одержание </a:t>
            </a:r>
            <a:r>
              <a:rPr lang="ru-RU" dirty="0" smtClean="0"/>
              <a:t>примерных </a:t>
            </a:r>
            <a:r>
              <a:rPr lang="ru-RU" dirty="0"/>
              <a:t>основных образовательных</a:t>
            </a:r>
          </a:p>
          <a:p>
            <a:pPr marL="0" indent="0">
              <a:buNone/>
            </a:pPr>
            <a:r>
              <a:rPr lang="ru-RU" dirty="0"/>
              <a:t>программ общего образования».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353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Курсы </a:t>
            </a:r>
            <a:r>
              <a:rPr lang="ru-RU" dirty="0">
                <a:solidFill>
                  <a:srgbClr val="FF0000"/>
                </a:solidFill>
              </a:rPr>
              <a:t>учебного предмета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«Математика»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«Математика»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5-6 классы)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«Алгебра» (7-9 классы)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«Геометрия» (7-9 классы)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«Вероятность и статистика» (7-9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классы)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34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Содержательные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линии курса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«Вероятность и статистика»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525963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данных и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описательная   статистика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Вероятность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комбинаторики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в теорию графов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Общематематические знания: элементы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логики, теории множеств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693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  <a:endParaRPr lang="ru-RU" b="1" dirty="0" smtClean="0">
              <a:solidFill>
                <a:srgbClr val="FF0000"/>
              </a:solidFill>
              <a:latin typeface="Arial Black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федеральные государственные     образовательные стандарты. Они представляют собой совокупность требований к программам образования.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школа\Desktop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933056"/>
            <a:ext cx="3914775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75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построения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«Вероятность и статистика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435280" cy="478539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Первичность статистики: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– наблюдение над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Случайной изменчивостью и закономерностями в случайном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Некомбинаторный подход: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вероятностей выступает</a:t>
            </a: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математическое описание случайности, а сама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вероятность–как мера правдоподобия событий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направленность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представлять, описывать и использовать данные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•Представление о роли маловероятных событий в природе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обществе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•Понимание закона больших чисел как фундаментального</a:t>
            </a: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акона природы, имеющего математическое выражение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344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освоения математики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396536" cy="5073427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для жизни  - базовый уровень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прикладного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применения в профессии            углубленный    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математика          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6142849" y="1916832"/>
            <a:ext cx="299464" cy="213853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Одобрены ФУМО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3/21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27.09.2021 г.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школа\Desktop\Снимок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1346"/>
            <a:ext cx="4176464" cy="688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56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Одобрены ФУМО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№2/22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29.04.2022 г.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школа\Desktop\Снимок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3816424" cy="5912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62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школа\Desktop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32656"/>
            <a:ext cx="371475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23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рабочие программы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16832"/>
            <a:ext cx="8892480" cy="4137323"/>
          </a:xfrm>
        </p:spPr>
        <p:txBody>
          <a:bodyPr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Равный доступ к качественному образованию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Единые требования к условиям организации образовательного процесса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Единые подходы к оценке образовательных результатов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892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Научно-методическое сопровождение ФГОС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</a:t>
            </a:r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</a:t>
            </a: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edsoo</a:t>
            </a:r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.</a:t>
            </a: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ru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</a:p>
          <a:p>
            <a:pPr marL="0" lv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сайт, сопровождающий введение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  апробацию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Рабочих программ ФГОС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https://edu.gov.ru/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сайт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Минпросвещения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России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33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 – методическое и технологическое сопровождение ФГОС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школа\Desktop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" y="1628800"/>
            <a:ext cx="9126538" cy="471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71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8294908-8B00-4F58-BBBA-20F71A40AA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4364C879-1404-4203-8E9D-CC5DE0A621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-241022" y="-934769"/>
            <a:ext cx="2424873" cy="2708393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84617302-4B0D-4351-A6BB-6F0930D943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973756" y="-134087"/>
            <a:ext cx="1635955" cy="1226966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DA2C7802-C2E0-4218-8F89-8DD7CCD2CD1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6713565" y="311926"/>
            <a:ext cx="4059393" cy="1911083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6D7111A-21E5-4EE9-8A78-10E5530F011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7548980" y="1613994"/>
            <a:ext cx="1185708" cy="889281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A3969E80-A77B-49FC-9122-D89AFD5EE1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-327781" y="5494508"/>
            <a:ext cx="2444907" cy="1774587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1849CA57-76BD-4CF2-80BA-D7A46A01B7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1211282" y="5555952"/>
            <a:ext cx="928467" cy="69635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xmlns="" id="{35E9085E-E730-4768-83D4-6CB7E98971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1877311" y="1407984"/>
            <a:ext cx="5389379" cy="4042034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973272FE-A474-4CAE-8CA2-BCC8B476C3F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1176283" y="882213"/>
            <a:ext cx="6791435" cy="5093576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3B5CED-5AAF-4FEC-9D00-C1D842457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014" y="419427"/>
            <a:ext cx="8505440" cy="3760499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marL="0" indent="0"/>
            <a:r>
              <a:rPr lang="ru-RU" sz="3600" dirty="0"/>
              <a:t/>
            </a:r>
            <a:br>
              <a:rPr lang="ru-RU" sz="3600" dirty="0"/>
            </a:br>
            <a:endParaRPr lang="en-US" sz="3600" kern="1200" dirty="0">
              <a:solidFill>
                <a:srgbClr val="08080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E07981EA-05A6-437C-88D7-B377B92B031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6943393" y="5778693"/>
            <a:ext cx="2231794" cy="1926608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5E3C750-986E-4769-B1AE-49289FBEE7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7170047" y="5363544"/>
            <a:ext cx="959985" cy="719989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8" name="Picture 2" descr="C:\Users\школа\Desktop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33" y="210212"/>
            <a:ext cx="5657850" cy="1281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Рисунок 21" descr="https://xn--e1agcodbfneo6d.xn--p1ai/images/2021/%D1%84%D0%BE%D1%82%D0%BE_%D0%BD%D0%BE%D0%B2%D0%BE%D1%81%D1%82%D0%B8/WhatsApp_Image_2021-09-05_at_20.06.08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37" y="1491592"/>
            <a:ext cx="8184950" cy="5366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073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676456" cy="5937523"/>
          </a:xfrm>
        </p:spPr>
        <p:txBody>
          <a:bodyPr>
            <a:normAutofit fontScale="85000" lnSpcReduction="20000"/>
          </a:bodyPr>
          <a:lstStyle/>
          <a:p>
            <a:pPr marL="0" indent="0" algn="r">
              <a:buNone/>
            </a:pPr>
            <a:endParaRPr lang="ru-RU" sz="3800" b="1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ru-RU" sz="3800" b="1" i="1" dirty="0" smtClean="0">
                <a:solidFill>
                  <a:srgbClr val="00B0F0"/>
                </a:solidFill>
              </a:rPr>
              <a:t>Уважаемые коллеги!</a:t>
            </a:r>
            <a:endParaRPr lang="ru-RU" sz="3800" i="1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ru-RU" sz="3800" b="1" i="1" dirty="0" smtClean="0">
                <a:solidFill>
                  <a:srgbClr val="FF0000"/>
                </a:solidFill>
              </a:rPr>
              <a:t>  Поздравляю всех</a:t>
            </a:r>
          </a:p>
          <a:p>
            <a:pPr marL="0" indent="0" algn="r">
              <a:buNone/>
            </a:pPr>
            <a:r>
              <a:rPr lang="ru-RU" sz="3800" b="1" i="1" dirty="0" smtClean="0">
                <a:solidFill>
                  <a:srgbClr val="FF0000"/>
                </a:solidFill>
              </a:rPr>
              <a:t> </a:t>
            </a:r>
            <a:r>
              <a:rPr lang="ru-RU" sz="3800" b="1" i="1" dirty="0">
                <a:solidFill>
                  <a:srgbClr val="FF0000"/>
                </a:solidFill>
              </a:rPr>
              <a:t>с Новым учебным годом!</a:t>
            </a:r>
            <a:endParaRPr lang="ru-RU" sz="3800" i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                            </a:t>
            </a:r>
          </a:p>
          <a:p>
            <a:pPr marL="0" indent="0" algn="ctr">
              <a:buNone/>
            </a:pPr>
            <a:endParaRPr lang="ru-RU" b="1" i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3300" b="1" i="1" dirty="0" smtClean="0">
                <a:solidFill>
                  <a:srgbClr val="00B0F0"/>
                </a:solidFill>
              </a:rPr>
              <a:t>Мы </a:t>
            </a:r>
            <a:r>
              <a:rPr lang="ru-RU" sz="3300" b="1" i="1" dirty="0">
                <a:solidFill>
                  <a:srgbClr val="00B0F0"/>
                </a:solidFill>
              </a:rPr>
              <a:t>понимаем</a:t>
            </a:r>
            <a:r>
              <a:rPr lang="ru-RU" sz="3300" b="1" i="1" dirty="0" smtClean="0">
                <a:solidFill>
                  <a:srgbClr val="00B0F0"/>
                </a:solidFill>
              </a:rPr>
              <a:t>, </a:t>
            </a:r>
            <a:r>
              <a:rPr lang="ru-RU" sz="3300" b="1" i="1" dirty="0">
                <a:solidFill>
                  <a:srgbClr val="00B0F0"/>
                </a:solidFill>
              </a:rPr>
              <a:t>что нас ожидает в очередном рабочем году. </a:t>
            </a:r>
            <a:r>
              <a:rPr lang="ru-RU" sz="3300" b="1" i="1" dirty="0" smtClean="0">
                <a:solidFill>
                  <a:srgbClr val="00B0F0"/>
                </a:solidFill>
              </a:rPr>
              <a:t>И </a:t>
            </a:r>
            <a:r>
              <a:rPr lang="ru-RU" sz="3300" b="1" i="1" dirty="0">
                <a:solidFill>
                  <a:srgbClr val="00B0F0"/>
                </a:solidFill>
              </a:rPr>
              <a:t>все же давайте пожелаем сами себе, чтобы 1 сентября в стенах наших учебных заведений оказались любознательные, старательные, добрые искатели знаний.</a:t>
            </a:r>
            <a:endParaRPr lang="ru-RU" sz="3300" i="1" dirty="0">
              <a:solidFill>
                <a:srgbClr val="00B0F0"/>
              </a:solidFill>
            </a:endParaRPr>
          </a:p>
          <a:p>
            <a:pPr marL="0" indent="0" algn="ctr">
              <a:buNone/>
            </a:pPr>
            <a:r>
              <a:rPr lang="ru-RU" sz="3300" b="1" i="1" dirty="0">
                <a:solidFill>
                  <a:srgbClr val="FF0000"/>
                </a:solidFill>
              </a:rPr>
              <a:t>Желаю в наступающем учебном году   доброго  здоровья, новых творческих успехов,  семейного благополучия, мира и счастья нам и нашим близким.</a:t>
            </a:r>
            <a:endParaRPr lang="ru-RU" sz="3300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n-gorsk-r.reskom-crimea.ru/wp-content/uploads/sites/13/2019/09/%D0%A1%D0%BB%D0%B0%D0%B9%D0%B4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18" y="0"/>
            <a:ext cx="4435602" cy="29969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789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</a:rPr>
              <a:t>Три поколения стандартов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52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Первое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поколение ФГОС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Были приняты в 2004 году и назывались государственными образовательными стандартами.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Аббревиатура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ещё не использовалась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целью Стандарта 2004 года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 не личностный, а предметный результат.                               Во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главу ставился набор информации, обязательной для изучения. Подробно описывалось содержание образование: темы, дидактические единицы.</a:t>
            </a:r>
          </a:p>
        </p:txBody>
      </p:sp>
      <p:pic>
        <p:nvPicPr>
          <p:cNvPr id="5" name="Picture 2" descr="C:\Users\школа\Desktop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905" y="2085"/>
            <a:ext cx="2309095" cy="1716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41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</a:rPr>
              <a:t>Три поколения стандартов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52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        Второе </a:t>
            </a:r>
            <a:r>
              <a:rPr lang="ru-RU" sz="2800" b="1" dirty="0">
                <a:solidFill>
                  <a:srgbClr val="FF0000"/>
                </a:solidFill>
              </a:rPr>
              <a:t>поколение </a:t>
            </a:r>
            <a:r>
              <a:rPr lang="ru-RU" sz="2800" b="1" dirty="0" smtClean="0">
                <a:solidFill>
                  <a:srgbClr val="FF0000"/>
                </a:solidFill>
              </a:rPr>
              <a:t>ФГОС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/>
              <a:t>разрабатывались с 2009 по 2012 </a:t>
            </a:r>
            <a:r>
              <a:rPr lang="ru-RU" sz="2800" dirty="0" smtClean="0"/>
              <a:t>год.</a:t>
            </a:r>
          </a:p>
          <a:p>
            <a:r>
              <a:rPr lang="ru-RU" sz="2800" dirty="0" smtClean="0"/>
              <a:t>Результаты </a:t>
            </a:r>
            <a:r>
              <a:rPr lang="ru-RU" sz="2800" dirty="0"/>
              <a:t>обучения не были детализированы. </a:t>
            </a:r>
            <a:endParaRPr lang="ru-RU" sz="2800" dirty="0" smtClean="0"/>
          </a:p>
          <a:p>
            <a:r>
              <a:rPr lang="ru-RU" sz="2800" dirty="0" smtClean="0"/>
              <a:t>Акцент </a:t>
            </a:r>
            <a:r>
              <a:rPr lang="ru-RU" sz="2800" dirty="0"/>
              <a:t>сделан на развитие УУД, то есть способности обучающихся самостоятельно добывать информацию. </a:t>
            </a:r>
            <a:endParaRPr lang="ru-RU" sz="2800" dirty="0" smtClean="0"/>
          </a:p>
          <a:p>
            <a:r>
              <a:rPr lang="ru-RU" sz="2800" dirty="0" smtClean="0"/>
              <a:t>Много </a:t>
            </a:r>
            <a:r>
              <a:rPr lang="ru-RU" sz="2800" dirty="0"/>
              <a:t>внимания уделено проектной и внеурочной деятельности.</a:t>
            </a:r>
          </a:p>
        </p:txBody>
      </p:sp>
      <p:pic>
        <p:nvPicPr>
          <p:cNvPr id="5" name="Picture 2" descr="C:\Users\школа\Desktop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905" y="2085"/>
            <a:ext cx="2309095" cy="1716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89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>Отличия ФГОС первого поколения </a:t>
            </a:r>
            <a:r>
              <a:rPr lang="ru-RU" b="1" dirty="0" smtClean="0"/>
              <a:t>от ФГОС  </a:t>
            </a:r>
            <a:r>
              <a:rPr lang="ru-RU" b="1" dirty="0"/>
              <a:t>второго поколения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752528"/>
          </a:xfrm>
        </p:spPr>
        <p:txBody>
          <a:bodyPr>
            <a:normAutofit/>
          </a:bodyPr>
          <a:lstStyle/>
          <a:p>
            <a:r>
              <a:rPr lang="ru-RU" dirty="0" smtClean="0"/>
              <a:t>  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657713"/>
              </p:ext>
            </p:extLst>
          </p:nvPr>
        </p:nvGraphicFramePr>
        <p:xfrm>
          <a:off x="467544" y="1772817"/>
          <a:ext cx="8136904" cy="4702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52"/>
                <a:gridCol w="4068452"/>
              </a:tblGrid>
              <a:tr h="87849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2004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2009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78497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Три компонента: федеральный, региональный, школьный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Только федеральный компонент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78497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Акцент на предметное обучение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Предметное содержание больше не в центре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78497"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Усиление воспитательной функции образования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78497"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Ориентация на результат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370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</a:rPr>
              <a:t>Три поколения стандартов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52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    Третье </a:t>
            </a:r>
            <a:r>
              <a:rPr lang="ru-RU" sz="2800" b="1" dirty="0">
                <a:solidFill>
                  <a:srgbClr val="FF0000"/>
                </a:solidFill>
              </a:rPr>
              <a:t>поколение </a:t>
            </a:r>
            <a:r>
              <a:rPr lang="ru-RU" sz="2800" b="1" dirty="0" smtClean="0">
                <a:solidFill>
                  <a:srgbClr val="FF0000"/>
                </a:solidFill>
              </a:rPr>
              <a:t>ФГОС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b="1" dirty="0"/>
              <a:t>Главная задача </a:t>
            </a:r>
            <a:r>
              <a:rPr lang="ru-RU" sz="2800" b="1" dirty="0" smtClean="0"/>
              <a:t> – </a:t>
            </a:r>
            <a:r>
              <a:rPr lang="ru-RU" sz="2800" dirty="0"/>
              <a:t>конкретизация требований к обучающимся.  </a:t>
            </a:r>
            <a:endParaRPr lang="ru-RU" sz="2800" dirty="0" smtClean="0"/>
          </a:p>
          <a:p>
            <a:r>
              <a:rPr lang="ru-RU" sz="2800" dirty="0" smtClean="0"/>
              <a:t>В </a:t>
            </a:r>
            <a:r>
              <a:rPr lang="ru-RU" sz="2800" dirty="0"/>
              <a:t>новых ФГОС  2022 года определяют чёткие требования к предметным результатам по каждой учебной дисциплине.</a:t>
            </a:r>
          </a:p>
          <a:p>
            <a:endParaRPr lang="ru-RU" sz="2800" dirty="0" smtClean="0"/>
          </a:p>
        </p:txBody>
      </p:sp>
      <p:pic>
        <p:nvPicPr>
          <p:cNvPr id="5" name="Picture 2" descr="C:\Users\школа\Desktop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905" y="2085"/>
            <a:ext cx="2309095" cy="1716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49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>Отличия ФГОС второго поколения от третьего поколения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752528"/>
          </a:xfrm>
        </p:spPr>
        <p:txBody>
          <a:bodyPr>
            <a:normAutofit/>
          </a:bodyPr>
          <a:lstStyle/>
          <a:p>
            <a:r>
              <a:rPr lang="ru-RU" dirty="0" smtClean="0"/>
              <a:t>  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698941"/>
              </p:ext>
            </p:extLst>
          </p:nvPr>
        </p:nvGraphicFramePr>
        <p:xfrm>
          <a:off x="467544" y="1772817"/>
          <a:ext cx="8136904" cy="3513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52"/>
                <a:gridCol w="4068452"/>
              </a:tblGrid>
              <a:tr h="878497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2009 по 2012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78497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Акцент на личности ребенка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Конкретизация требований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78497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Развитие универсальных умений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Улучшение всей образовательной системы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78497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Отсутствие четких требований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581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школа\Desktop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088181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52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7"/>
            <a:ext cx="8640960" cy="4608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единого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пространства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всей Российской Федерации </a:t>
            </a:r>
          </a:p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ФГОС обеспечит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комфортные  условия  обучения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переезде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другой   город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или при переходе 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семейное обучение.</a:t>
            </a:r>
          </a:p>
          <a:p>
            <a:endParaRPr lang="ru-RU" dirty="0"/>
          </a:p>
        </p:txBody>
      </p:sp>
      <p:pic>
        <p:nvPicPr>
          <p:cNvPr id="4" name="Picture 2" descr="C:\Users\школа\Desktop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445224"/>
            <a:ext cx="233263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68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1726</TotalTime>
  <Words>1109</Words>
  <Application>Microsoft Office PowerPoint</Application>
  <PresentationFormat>Экран (4:3)</PresentationFormat>
  <Paragraphs>184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 Районное методическое объединение  учителей математики  (23.08.2022г.)  Выступление на тему:    «Методические рекомендации о преподавании математики в переходный период  на ФГОС  третьего поколения                           в 2022 - 2023 учебном году» </vt:lpstr>
      <vt:lpstr>ФГОС</vt:lpstr>
      <vt:lpstr> Три поколения стандартов  </vt:lpstr>
      <vt:lpstr> Три поколения стандартов  </vt:lpstr>
      <vt:lpstr> Отличия ФГОС первого поколения от ФГОС  второго поколения  </vt:lpstr>
      <vt:lpstr> Три поколения стандартов  </vt:lpstr>
      <vt:lpstr> Отличия ФГОС второго поколения от третьего поколения </vt:lpstr>
      <vt:lpstr>Презентация PowerPoint</vt:lpstr>
      <vt:lpstr> Основная задача ФГОС </vt:lpstr>
      <vt:lpstr> ФГОС обеспечивает </vt:lpstr>
      <vt:lpstr> ФГОС должны соблюдать </vt:lpstr>
      <vt:lpstr> Какие бывают ФГОС? </vt:lpstr>
      <vt:lpstr> Основные изменения,  внесенные в обновленный ФГОС 2021 </vt:lpstr>
      <vt:lpstr>  </vt:lpstr>
      <vt:lpstr>ПООП в учебных планах на изучение математики выделено:</vt:lpstr>
      <vt:lpstr>Презентация PowerPoint</vt:lpstr>
      <vt:lpstr>Основы для разработки рабочей программы учебного предмета «Математика» </vt:lpstr>
      <vt:lpstr> Курсы учебного предмета «Математика» </vt:lpstr>
      <vt:lpstr> Содержательные линии курса «Вероятность и статистика» </vt:lpstr>
      <vt:lpstr>  Принципы построения курса «Вероятность и статистика»  </vt:lpstr>
      <vt:lpstr>Уровни освоения математики </vt:lpstr>
      <vt:lpstr> Одобрены ФУМО Протокол 3/21 от 27.09.2021 г.</vt:lpstr>
      <vt:lpstr> Одобрены ФУМО Протокол №2/22 от 29.04.2022 г.</vt:lpstr>
      <vt:lpstr>Презентация PowerPoint</vt:lpstr>
      <vt:lpstr>Примерные рабочие программы  обеспечивают:</vt:lpstr>
      <vt:lpstr>Научно-методическое сопровождение ФГОС</vt:lpstr>
      <vt:lpstr>Научно – методическое и технологическое сопровождение ФГОС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школа</cp:lastModifiedBy>
  <cp:revision>67</cp:revision>
  <dcterms:created xsi:type="dcterms:W3CDTF">2022-02-19T15:14:32Z</dcterms:created>
  <dcterms:modified xsi:type="dcterms:W3CDTF">2022-08-20T18:27:05Z</dcterms:modified>
</cp:coreProperties>
</file>