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4" d="100"/>
          <a:sy n="64" d="100"/>
        </p:scale>
        <p:origin x="-1566" y="-19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02.10.2022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02.10.2022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02.10.2022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02.10.2022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02.10.2022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02.10.2022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02.10.2022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02.10.2022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02.10.2022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02.10.2022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02.10.2022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02.10.2022</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46.jpeg"/><Relationship Id="rId9" Type="http://schemas.openxmlformats.org/officeDocument/2006/relationships/image" Target="../media/image51.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image" Target="../media/image54.jpeg"/></Relationships>
</file>

<file path=ppt/slides/_rels/slide1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13.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62.jpg"/></Relationships>
</file>

<file path=ppt/slides/_rels/slide1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png"/><Relationship Id="rId9" Type="http://schemas.openxmlformats.org/officeDocument/2006/relationships/image" Target="../media/image13.jpeg"/></Relationships>
</file>

<file path=ppt/slides/_rels/slide30.xml.rels><?xml version="1.0" encoding="UTF-8" standalone="yes"?>
<Relationships xmlns="http://schemas.openxmlformats.org/package/2006/relationships"><Relationship Id="rId8" Type="http://schemas.openxmlformats.org/officeDocument/2006/relationships/hyperlink" Target="https://ru.wikipedia.org/wiki/%D0%A1%D0%B0%D0%BD%D0%BA%D1%82-%D0%9F%D0%B5%D1%82%D0%B5%D1%80%D0%B1%D1%83%D1%80%D0%B3" TargetMode="External"/><Relationship Id="rId13" Type="http://schemas.openxmlformats.org/officeDocument/2006/relationships/hyperlink" Target="https://ru.wikipedia.org/wiki/%D0%A0%D0%B5%D0%B2%D0%BE%D0%BB%D1%8E%D1%86%D0%B8%D1%8F" TargetMode="External"/><Relationship Id="rId18" Type="http://schemas.openxmlformats.org/officeDocument/2006/relationships/hyperlink" Target="https://ru.wikipedia.org/wiki/%D0%A1%D0%BE%D0%B2%D0%B5%D1%82_%D0%9D%D0%B0%D1%80%D0%BE%D0%B4%D0%BD%D1%8B%D1%85_%D0%9A%D0%BE%D0%BC%D0%B8%D1%81%D1%81%D0%B0%D1%80%D0%BE%D0%B2_%D0%A0%D0%A1%D0%A4%D0%A1%D0%A0" TargetMode="External"/><Relationship Id="rId3" Type="http://schemas.openxmlformats.org/officeDocument/2006/relationships/hyperlink" Target="https://ru.wikipedia.org/wiki/1766_%D0%B3%D0%BE%D0%B4" TargetMode="External"/><Relationship Id="rId21" Type="http://schemas.openxmlformats.org/officeDocument/2006/relationships/hyperlink" Target="https://ru.wikipedia.org/wiki/21_%D1%8F%D0%BD%D0%B2%D0%B0%D1%80%D1%8F" TargetMode="External"/><Relationship Id="rId7" Type="http://schemas.openxmlformats.org/officeDocument/2006/relationships/hyperlink" Target="https://ru.wikipedia.org/wiki/1826_%D0%B3%D0%BE%D0%B4" TargetMode="External"/><Relationship Id="rId12" Type="http://schemas.openxmlformats.org/officeDocument/2006/relationships/hyperlink" Target="https://ru.wikipedia.org/wiki/%D0%A0%D0%BE%D1%81%D1%81%D0%B8%D0%B9%D1%81%D0%BA%D0%B0%D1%8F_%D0%B8%D0%BC%D0%BF%D0%B5%D1%80%D0%B8%D1%8F" TargetMode="External"/><Relationship Id="rId17" Type="http://schemas.openxmlformats.org/officeDocument/2006/relationships/hyperlink" Target="https://ru.wikipedia.org/wiki/%D0%9E%D0%BA%D1%82%D1%8F%D0%B1%D1%80%D1%8C%D1%81%D0%BA%D0%B0%D1%8F_%D1%80%D0%B5%D0%B2%D0%BE%D0%BB%D1%8E%D1%86%D0%B8%D1%8F" TargetMode="External"/><Relationship Id="rId2" Type="http://schemas.openxmlformats.org/officeDocument/2006/relationships/image" Target="../media/image2.jpg"/><Relationship Id="rId16" Type="http://schemas.openxmlformats.org/officeDocument/2006/relationships/hyperlink" Target="https://ru.wikipedia.org/wiki/%D0%A0%D0%BE%D1%81%D1%81%D0%B8%D0%B9%D1%81%D0%BA%D0%B0%D1%8F_%D1%81%D0%BE%D1%86%D0%B8%D0%B0%D0%BB-%D0%B4%D0%B5%D0%BC%D0%BE%D0%BA%D1%80%D0%B0%D1%82%D0%B8%D1%87%D0%B5%D1%81%D0%BA%D0%B0%D1%8F_%D1%80%D0%B0%D0%B1%D0%BE%D1%87%D0%B0%D1%8F_%D0%BF%D0%B0%D1%80%D1%82%D0%B8%D1%8F_(%D0%B1%D0%BE%D0%BB%D1%8C%D1%88%D0%B5%D0%B2%D0%B8%D0%BA%D0%BE%D0%B2)" TargetMode="External"/><Relationship Id="rId20" Type="http://schemas.openxmlformats.org/officeDocument/2006/relationships/hyperlink" Target="https://ru.wikipedia.org/wiki/%D0%A1%D0%BE%D1%86%D0%B8%D0%B0%D0%BB%D0%B8%D0%B7%D0%BC" TargetMode="External"/><Relationship Id="rId1" Type="http://schemas.openxmlformats.org/officeDocument/2006/relationships/slideLayout" Target="../slideLayouts/slideLayout7.xml"/><Relationship Id="rId6" Type="http://schemas.openxmlformats.org/officeDocument/2006/relationships/hyperlink" Target="https://ru.wikipedia.org/wiki/%D0%A0%D0%BE%D1%81%D1%81%D0%B8%D1%8F" TargetMode="External"/><Relationship Id="rId11" Type="http://schemas.openxmlformats.org/officeDocument/2006/relationships/hyperlink" Target="https://ru.wikipedia.org/wiki/%D0%A3%D0%BB%D1%8C%D1%8F%D0%BD%D0%BE%D0%B2%D1%81%D0%BA" TargetMode="External"/><Relationship Id="rId5" Type="http://schemas.openxmlformats.org/officeDocument/2006/relationships/hyperlink" Target="https://ru.wikipedia.org/wiki/%D0%98%D1%81%D1%82%D0%BE%D1%80%D0%B8%D1%8F_%D0%B3%D0%BE%D1%81%D1%83%D0%B4%D0%B0%D1%80%D1%81%D1%82%D0%B2%D0%B0_%D0%A0%D0%BE%D1%81%D1%81%D0%B8%D0%B9%D1%81%D0%BA%D0%BE%D0%B3%D0%BE" TargetMode="External"/><Relationship Id="rId15" Type="http://schemas.openxmlformats.org/officeDocument/2006/relationships/hyperlink" Target="https://ru.wikipedia.org/wiki/%D0%A1%D0%A1%D0%A1%D0%A0" TargetMode="External"/><Relationship Id="rId10" Type="http://schemas.openxmlformats.org/officeDocument/2006/relationships/hyperlink" Target="https://ru.wikipedia.org/wiki/1870_%D0%B3%D0%BE%D0%B4" TargetMode="External"/><Relationship Id="rId19" Type="http://schemas.openxmlformats.org/officeDocument/2006/relationships/hyperlink" Target="https://ru.wikipedia.org/wiki/%D0%A0%D0%A1%D0%A4%D0%A1%D0%A0" TargetMode="External"/><Relationship Id="rId4" Type="http://schemas.openxmlformats.org/officeDocument/2006/relationships/hyperlink" Target="https://ru.wikipedia.org/wiki/%D0%9A%D0%B0%D1%80%D0%B0%D0%BC%D0%B7%D0%B8%D0%BD%D0%BA%D0%B0_(%D0%A3%D0%BB%D1%8C%D1%8F%D0%BD%D0%BE%D0%B2%D1%81%D0%BA%D0%B0%D1%8F_%D0%BE%D0%B1%D0%BB%D0%B0%D1%81%D1%82%D1%8C)" TargetMode="External"/><Relationship Id="rId9" Type="http://schemas.openxmlformats.org/officeDocument/2006/relationships/hyperlink" Target="https://ru.wikipedia.org/wiki/22_%D0%B0%D0%BF%D1%80%D0%B5%D0%BB%D1%8F" TargetMode="External"/><Relationship Id="rId14" Type="http://schemas.openxmlformats.org/officeDocument/2006/relationships/hyperlink" Target="https://ru.wikipedia.org/wiki/%D0%9C%D0%B0%D1%80%D0%BA%D1%81%D0%B8%D0%B7%D0%BC" TargetMode="External"/><Relationship Id="rId22" Type="http://schemas.openxmlformats.org/officeDocument/2006/relationships/hyperlink" Target="https://ru.wikipedia.org/wiki/1924_%D0%B3%D0%BE%D0%B4"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gif"/><Relationship Id="rId12" Type="http://schemas.openxmlformats.org/officeDocument/2006/relationships/image" Target="../media/image25.jpe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19.jpeg"/><Relationship Id="rId11" Type="http://schemas.openxmlformats.org/officeDocument/2006/relationships/image" Target="../media/image24.gif"/><Relationship Id="rId5" Type="http://schemas.openxmlformats.org/officeDocument/2006/relationships/image" Target="../media/image18.jpeg"/><Relationship Id="rId10" Type="http://schemas.openxmlformats.org/officeDocument/2006/relationships/image" Target="../media/image23.jpeg"/><Relationship Id="rId4" Type="http://schemas.openxmlformats.org/officeDocument/2006/relationships/image" Target="../media/image17.jpeg"/><Relationship Id="rId9" Type="http://schemas.openxmlformats.org/officeDocument/2006/relationships/image" Target="../media/image22.gif"/></Relationships>
</file>

<file path=ppt/slides/_rels/slide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6.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 Id="rId9" Type="http://schemas.openxmlformats.org/officeDocument/2006/relationships/image" Target="../media/image35.jpeg"/></Relationships>
</file>

<file path=ppt/slides/_rels/slide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38.jpg"/></Relationships>
</file>

<file path=ppt/slides/_rels/slide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Box 2"/>
          <p:cNvSpPr txBox="1"/>
          <p:nvPr/>
        </p:nvSpPr>
        <p:spPr>
          <a:xfrm>
            <a:off x="0" y="1844824"/>
            <a:ext cx="8388424" cy="3477875"/>
          </a:xfrm>
          <a:prstGeom prst="rect">
            <a:avLst/>
          </a:prstGeom>
          <a:noFill/>
        </p:spPr>
        <p:txBody>
          <a:bodyPr wrap="square" rtlCol="0">
            <a:spAutoFit/>
          </a:bodyPr>
          <a:lstStyle/>
          <a:p>
            <a:pPr algn="ctr"/>
            <a:r>
              <a:rPr lang="ru-RU" sz="2800" b="1" dirty="0" smtClean="0">
                <a:latin typeface="Times New Roman" panose="02020603050405020304" pitchFamily="18" charset="0"/>
                <a:cs typeface="Times New Roman" panose="02020603050405020304" pitchFamily="18" charset="0"/>
              </a:rPr>
              <a:t>Подготовка </a:t>
            </a:r>
          </a:p>
          <a:p>
            <a:pPr algn="ctr"/>
            <a:r>
              <a:rPr lang="ru-RU" sz="2800" b="1" dirty="0" smtClean="0">
                <a:latin typeface="Times New Roman" panose="02020603050405020304" pitchFamily="18" charset="0"/>
                <a:cs typeface="Times New Roman" panose="02020603050405020304" pitchFamily="18" charset="0"/>
              </a:rPr>
              <a:t>к Всероссийской проверочной работе </a:t>
            </a:r>
          </a:p>
          <a:p>
            <a:pPr algn="ctr"/>
            <a:r>
              <a:rPr lang="ru-RU" sz="2800" b="1" dirty="0" smtClean="0">
                <a:latin typeface="Times New Roman" panose="02020603050405020304" pitchFamily="18" charset="0"/>
                <a:cs typeface="Times New Roman" panose="02020603050405020304" pitchFamily="18" charset="0"/>
              </a:rPr>
              <a:t>по истории</a:t>
            </a:r>
          </a:p>
          <a:p>
            <a:pPr algn="ctr"/>
            <a:r>
              <a:rPr lang="ru-RU" sz="2800" b="1" dirty="0" smtClean="0">
                <a:latin typeface="Times New Roman" panose="02020603050405020304" pitchFamily="18" charset="0"/>
                <a:cs typeface="Times New Roman" panose="02020603050405020304" pitchFamily="18" charset="0"/>
              </a:rPr>
              <a:t>5 класс</a:t>
            </a:r>
          </a:p>
          <a:p>
            <a:r>
              <a:rPr lang="ru-RU" b="1" dirty="0" smtClean="0">
                <a:latin typeface="Times New Roman" panose="02020603050405020304" pitchFamily="18" charset="0"/>
                <a:cs typeface="Times New Roman" panose="02020603050405020304" pitchFamily="18" charset="0"/>
              </a:rPr>
              <a:t>                         </a:t>
            </a:r>
          </a:p>
          <a:p>
            <a:endParaRPr lang="ru-RU" b="1" dirty="0">
              <a:latin typeface="Times New Roman" panose="02020603050405020304" pitchFamily="18" charset="0"/>
              <a:cs typeface="Times New Roman" panose="02020603050405020304" pitchFamily="18" charset="0"/>
            </a:endParaRPr>
          </a:p>
          <a:p>
            <a:endParaRPr lang="ru-RU" b="1" dirty="0" smtClean="0">
              <a:latin typeface="Times New Roman" panose="02020603050405020304" pitchFamily="18" charset="0"/>
              <a:cs typeface="Times New Roman" panose="02020603050405020304" pitchFamily="18" charset="0"/>
            </a:endParaRPr>
          </a:p>
          <a:p>
            <a:endParaRPr lang="ru-RU" b="1" dirty="0">
              <a:latin typeface="Times New Roman" panose="02020603050405020304" pitchFamily="18" charset="0"/>
              <a:cs typeface="Times New Roman" panose="02020603050405020304" pitchFamily="18" charset="0"/>
            </a:endParaRPr>
          </a:p>
          <a:p>
            <a:endParaRPr lang="ru-RU" b="1" dirty="0" smtClean="0">
              <a:latin typeface="Times New Roman" panose="02020603050405020304" pitchFamily="18" charset="0"/>
              <a:cs typeface="Times New Roman" panose="02020603050405020304" pitchFamily="18" charset="0"/>
            </a:endParaRPr>
          </a:p>
          <a:p>
            <a:r>
              <a:rPr lang="ru-RU" b="1" dirty="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           </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160700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759"/>
            <a:ext cx="9144000" cy="6858000"/>
          </a:xfrm>
          <a:prstGeom prst="rect">
            <a:avLst/>
          </a:prstGeom>
        </p:spPr>
      </p:pic>
      <p:sp>
        <p:nvSpPr>
          <p:cNvPr id="3" name="TextBox 2"/>
          <p:cNvSpPr txBox="1"/>
          <p:nvPr/>
        </p:nvSpPr>
        <p:spPr>
          <a:xfrm>
            <a:off x="2051720" y="200375"/>
            <a:ext cx="7344816" cy="584775"/>
          </a:xfrm>
          <a:prstGeom prst="rect">
            <a:avLst/>
          </a:prstGeom>
          <a:noFill/>
        </p:spPr>
        <p:txBody>
          <a:bodyPr wrap="square" rtlCol="0">
            <a:spAutoFit/>
          </a:bodyPr>
          <a:lstStyle/>
          <a:p>
            <a:r>
              <a:rPr lang="ru-RU" b="1" dirty="0" smtClean="0">
                <a:solidFill>
                  <a:srgbClr val="FF0000"/>
                </a:solidFill>
              </a:rPr>
              <a:t>           </a:t>
            </a:r>
            <a:r>
              <a:rPr lang="ru-RU" sz="3200" b="1" dirty="0" smtClean="0">
                <a:solidFill>
                  <a:srgbClr val="FF0000"/>
                </a:solidFill>
              </a:rPr>
              <a:t>Древний Китай</a:t>
            </a:r>
            <a:endParaRPr lang="ru-RU" b="1" dirty="0">
              <a:solidFill>
                <a:srgbClr val="FF0000"/>
              </a:solidFill>
            </a:endParaRPr>
          </a:p>
        </p:txBody>
      </p:sp>
      <p:pic>
        <p:nvPicPr>
          <p:cNvPr id="4" name="Picture 4" descr="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785150"/>
            <a:ext cx="2477854" cy="1856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i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4894" y="785150"/>
            <a:ext cx="2458145" cy="3262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ДМИТРИЙ\Desktop\1305051300_00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395536" y="2670728"/>
            <a:ext cx="2553762" cy="1895134"/>
          </a:xfrm>
          <a:prstGeom prst="rect">
            <a:avLst/>
          </a:prstGeom>
          <a:noFill/>
        </p:spPr>
      </p:pic>
      <p:pic>
        <p:nvPicPr>
          <p:cNvPr id="7" name="Рисунок 6" descr="http://bigslide.ru/images/43/42957/960/img7.jpg"/>
          <p:cNvPicPr/>
          <p:nvPr/>
        </p:nvPicPr>
        <p:blipFill rotWithShape="1">
          <a:blip r:embed="rId6" cstate="print">
            <a:extLst>
              <a:ext uri="{28A0092B-C50C-407E-A947-70E740481C1C}">
                <a14:useLocalDpi xmlns:a14="http://schemas.microsoft.com/office/drawing/2010/main" val="0"/>
              </a:ext>
            </a:extLst>
          </a:blip>
          <a:srcRect l="17056" t="4204" r="17585" b="6358"/>
          <a:stretch/>
        </p:blipFill>
        <p:spPr bwMode="auto">
          <a:xfrm>
            <a:off x="5568456" y="785150"/>
            <a:ext cx="2099887" cy="1885578"/>
          </a:xfrm>
          <a:prstGeom prst="rect">
            <a:avLst/>
          </a:prstGeom>
          <a:noFill/>
          <a:ln>
            <a:noFill/>
          </a:ln>
          <a:extLst>
            <a:ext uri="{53640926-AAD7-44D8-BBD7-CCE9431645EC}">
              <a14:shadowObscured xmlns:a14="http://schemas.microsoft.com/office/drawing/2010/main"/>
            </a:ext>
          </a:extLst>
        </p:spPr>
      </p:pic>
      <p:pic>
        <p:nvPicPr>
          <p:cNvPr id="8" name="Рисунок 7" descr="http://images.myshared.ru/4/79441/slide_8.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2780928"/>
            <a:ext cx="2819400" cy="2114550"/>
          </a:xfrm>
          <a:prstGeom prst="rect">
            <a:avLst/>
          </a:prstGeom>
          <a:noFill/>
          <a:ln>
            <a:noFill/>
          </a:ln>
        </p:spPr>
      </p:pic>
      <p:pic>
        <p:nvPicPr>
          <p:cNvPr id="9" name="Рисунок 8" descr="http://kanzashka.ru/wp-content/uploads/2018/02/izgotovlenie_shelka.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5536" y="4649483"/>
            <a:ext cx="1571625" cy="1836420"/>
          </a:xfrm>
          <a:prstGeom prst="rect">
            <a:avLst/>
          </a:prstGeom>
          <a:noFill/>
          <a:ln>
            <a:noFill/>
          </a:ln>
        </p:spPr>
      </p:pic>
      <p:pic>
        <p:nvPicPr>
          <p:cNvPr id="10" name="Рисунок 9" descr="https://thumbs.dreamstime.com/z/compass-chinese-traditional-culture-14775887.jpg"/>
          <p:cNvPicPr/>
          <p:nvPr/>
        </p:nvPicPr>
        <p:blipFill rotWithShape="1">
          <a:blip r:embed="rId9" cstate="print">
            <a:extLst>
              <a:ext uri="{28A0092B-C50C-407E-A947-70E740481C1C}">
                <a14:useLocalDpi xmlns:a14="http://schemas.microsoft.com/office/drawing/2010/main" val="0"/>
              </a:ext>
            </a:extLst>
          </a:blip>
          <a:srcRect l="9604" t="12449" r="9699" b="19905"/>
          <a:stretch/>
        </p:blipFill>
        <p:spPr bwMode="auto">
          <a:xfrm>
            <a:off x="6618399" y="4957823"/>
            <a:ext cx="2200275" cy="1273810"/>
          </a:xfrm>
          <a:prstGeom prst="rect">
            <a:avLst/>
          </a:prstGeom>
          <a:noFill/>
          <a:ln>
            <a:noFill/>
          </a:ln>
          <a:extLst>
            <a:ext uri="{53640926-AAD7-44D8-BBD7-CCE9431645EC}">
              <a14:shadowObscured xmlns:a14="http://schemas.microsoft.com/office/drawing/2010/main"/>
            </a:ext>
          </a:extLst>
        </p:spPr>
      </p:pic>
      <p:pic>
        <p:nvPicPr>
          <p:cNvPr id="11" name="Рисунок 10" descr="https://upload.wikimedia.org/wikipedia/commons/thumb/2/2a/Room_95_David_Vases_6747.JPG/543px-Room_95_David_Vases_6747.JPG"/>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26630" y="4664972"/>
            <a:ext cx="1493520" cy="1647825"/>
          </a:xfrm>
          <a:prstGeom prst="rect">
            <a:avLst/>
          </a:prstGeom>
          <a:noFill/>
          <a:ln>
            <a:noFill/>
          </a:ln>
        </p:spPr>
      </p:pic>
      <p:pic>
        <p:nvPicPr>
          <p:cNvPr id="12" name="Рисунок 11" descr="http://www.voeto.ru/nuda/reaktivnoe-dvijenie-zakoni-neyutona-pozvolyayut-obyasnite-oche/1.jpg"/>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697794" y="4671899"/>
            <a:ext cx="2034540" cy="1447800"/>
          </a:xfrm>
          <a:prstGeom prst="rect">
            <a:avLst/>
          </a:prstGeom>
          <a:noFill/>
          <a:ln>
            <a:noFill/>
          </a:ln>
        </p:spPr>
      </p:pic>
    </p:spTree>
    <p:extLst>
      <p:ext uri="{BB962C8B-B14F-4D97-AF65-F5344CB8AC3E}">
        <p14:creationId xmlns:p14="http://schemas.microsoft.com/office/powerpoint/2010/main" val="39295447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45" y="37759"/>
            <a:ext cx="9144000" cy="6858000"/>
          </a:xfrm>
          <a:prstGeom prst="rect">
            <a:avLst/>
          </a:prstGeom>
        </p:spPr>
      </p:pic>
      <p:sp>
        <p:nvSpPr>
          <p:cNvPr id="3" name="TextBox 2"/>
          <p:cNvSpPr txBox="1"/>
          <p:nvPr/>
        </p:nvSpPr>
        <p:spPr>
          <a:xfrm>
            <a:off x="2051720" y="200375"/>
            <a:ext cx="7344816" cy="584775"/>
          </a:xfrm>
          <a:prstGeom prst="rect">
            <a:avLst/>
          </a:prstGeom>
          <a:noFill/>
        </p:spPr>
        <p:txBody>
          <a:bodyPr wrap="square" rtlCol="0">
            <a:spAutoFit/>
          </a:bodyPr>
          <a:lstStyle/>
          <a:p>
            <a:r>
              <a:rPr lang="ru-RU" b="1" dirty="0" smtClean="0">
                <a:solidFill>
                  <a:srgbClr val="FF0000"/>
                </a:solidFill>
              </a:rPr>
              <a:t>           </a:t>
            </a:r>
            <a:r>
              <a:rPr lang="ru-RU" sz="3200" b="1" dirty="0" smtClean="0">
                <a:solidFill>
                  <a:srgbClr val="FF0000"/>
                </a:solidFill>
              </a:rPr>
              <a:t>Древняя Греция</a:t>
            </a:r>
            <a:endParaRPr lang="ru-RU" b="1" dirty="0">
              <a:solidFill>
                <a:srgbClr val="FF0000"/>
              </a:solidFill>
            </a:endParaRPr>
          </a:p>
        </p:txBody>
      </p:sp>
      <p:pic>
        <p:nvPicPr>
          <p:cNvPr id="4" name="Picture 4" descr="i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244" y="796925"/>
            <a:ext cx="1783046" cy="1551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i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2524" y="821155"/>
            <a:ext cx="3303130" cy="226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i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2248" y="3112590"/>
            <a:ext cx="5503681" cy="3419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9891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45" y="37759"/>
            <a:ext cx="9144000" cy="6858000"/>
          </a:xfrm>
          <a:prstGeom prst="rect">
            <a:avLst/>
          </a:prstGeom>
        </p:spPr>
      </p:pic>
      <p:sp>
        <p:nvSpPr>
          <p:cNvPr id="3" name="TextBox 2"/>
          <p:cNvSpPr txBox="1"/>
          <p:nvPr/>
        </p:nvSpPr>
        <p:spPr>
          <a:xfrm>
            <a:off x="2051720" y="200375"/>
            <a:ext cx="7344816" cy="584775"/>
          </a:xfrm>
          <a:prstGeom prst="rect">
            <a:avLst/>
          </a:prstGeom>
          <a:noFill/>
        </p:spPr>
        <p:txBody>
          <a:bodyPr wrap="square" rtlCol="0">
            <a:spAutoFit/>
          </a:bodyPr>
          <a:lstStyle/>
          <a:p>
            <a:r>
              <a:rPr lang="ru-RU" b="1" dirty="0" smtClean="0">
                <a:solidFill>
                  <a:srgbClr val="FF0000"/>
                </a:solidFill>
              </a:rPr>
              <a:t>           </a:t>
            </a:r>
            <a:r>
              <a:rPr lang="ru-RU" sz="3200" b="1" dirty="0" smtClean="0">
                <a:solidFill>
                  <a:srgbClr val="FF0000"/>
                </a:solidFill>
              </a:rPr>
              <a:t>Древний Рим</a:t>
            </a:r>
            <a:endParaRPr lang="ru-RU" b="1" dirty="0">
              <a:solidFill>
                <a:srgbClr val="FF0000"/>
              </a:solidFill>
            </a:endParaRPr>
          </a:p>
        </p:txBody>
      </p:sp>
      <p:pic>
        <p:nvPicPr>
          <p:cNvPr id="4" name="Picture 2" descr="C:\Users\ДМИТРИЙ\Desktop\i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13420" y="785150"/>
            <a:ext cx="3276600" cy="2142332"/>
          </a:xfrm>
          <a:prstGeom prst="rect">
            <a:avLst/>
          </a:prstGeom>
          <a:noFill/>
        </p:spPr>
      </p:pic>
      <p:pic>
        <p:nvPicPr>
          <p:cNvPr id="5" name="Picture 2" descr="C:\Users\ДМИТРИЙ\Desktop\arch_of_titus132948425534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3851920" y="785150"/>
            <a:ext cx="1872208" cy="2103927"/>
          </a:xfrm>
          <a:prstGeom prst="rect">
            <a:avLst/>
          </a:prstGeom>
          <a:noFill/>
        </p:spPr>
      </p:pic>
      <p:pic>
        <p:nvPicPr>
          <p:cNvPr id="6" name="Picture 4" descr="i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3068960"/>
            <a:ext cx="2086819" cy="1568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ДМИТРИЙ\Desktop\augustu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a:xfrm>
            <a:off x="6058512" y="791365"/>
            <a:ext cx="2728913" cy="5405438"/>
          </a:xfrm>
          <a:prstGeom prst="rect">
            <a:avLst/>
          </a:prstGeom>
          <a:noFill/>
        </p:spPr>
      </p:pic>
    </p:spTree>
    <p:extLst>
      <p:ext uri="{BB962C8B-B14F-4D97-AF65-F5344CB8AC3E}">
        <p14:creationId xmlns:p14="http://schemas.microsoft.com/office/powerpoint/2010/main" val="21662583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45" y="37759"/>
            <a:ext cx="9144000" cy="6858000"/>
          </a:xfrm>
          <a:prstGeom prst="rect">
            <a:avLst/>
          </a:prstGeom>
        </p:spPr>
      </p:pic>
      <p:sp>
        <p:nvSpPr>
          <p:cNvPr id="3" name="TextBox 2"/>
          <p:cNvSpPr txBox="1"/>
          <p:nvPr/>
        </p:nvSpPr>
        <p:spPr>
          <a:xfrm>
            <a:off x="323528" y="476672"/>
            <a:ext cx="8640960" cy="923330"/>
          </a:xfrm>
          <a:prstGeom prst="rect">
            <a:avLst/>
          </a:prstGeom>
          <a:noFill/>
        </p:spPr>
        <p:txBody>
          <a:bodyPr wrap="square" rtlCol="0">
            <a:spAutoFit/>
          </a:bodyPr>
          <a:lstStyle/>
          <a:p>
            <a:r>
              <a:rPr lang="ru-RU" b="1" dirty="0" smtClean="0"/>
              <a:t>Задание 2</a:t>
            </a:r>
          </a:p>
          <a:p>
            <a:r>
              <a:rPr lang="ru-RU" b="1" dirty="0" smtClean="0"/>
              <a:t>Прочитайте отрывок из легенды и определите, к какой из данных тем он относится. В ответе напишите букву, которой обозначена эта тема.</a:t>
            </a:r>
            <a:endParaRPr lang="ru-RU" b="1" dirty="0"/>
          </a:p>
        </p:txBody>
      </p:sp>
      <p:pic>
        <p:nvPicPr>
          <p:cNvPr id="4" name="Рисунок 3"/>
          <p:cNvPicPr>
            <a:picLocks noChangeAspect="1"/>
          </p:cNvPicPr>
          <p:nvPr/>
        </p:nvPicPr>
        <p:blipFill rotWithShape="1">
          <a:blip r:embed="rId3">
            <a:extLst>
              <a:ext uri="{28A0092B-C50C-407E-A947-70E740481C1C}">
                <a14:useLocalDpi xmlns:a14="http://schemas.microsoft.com/office/drawing/2010/main" val="0"/>
              </a:ext>
            </a:extLst>
          </a:blip>
          <a:srcRect t="10505"/>
          <a:stretch/>
        </p:blipFill>
        <p:spPr>
          <a:xfrm>
            <a:off x="1115616" y="1400002"/>
            <a:ext cx="6545592" cy="4132100"/>
          </a:xfrm>
          <a:prstGeom prst="rect">
            <a:avLst/>
          </a:prstGeom>
        </p:spPr>
      </p:pic>
      <p:sp>
        <p:nvSpPr>
          <p:cNvPr id="5" name="TextBox 4"/>
          <p:cNvSpPr txBox="1"/>
          <p:nvPr/>
        </p:nvSpPr>
        <p:spPr>
          <a:xfrm>
            <a:off x="2483768" y="5805264"/>
            <a:ext cx="6048672" cy="461665"/>
          </a:xfrm>
          <a:prstGeom prst="rect">
            <a:avLst/>
          </a:prstGeom>
          <a:noFill/>
        </p:spPr>
        <p:txBody>
          <a:bodyPr wrap="square" rtlCol="0">
            <a:spAutoFit/>
          </a:bodyPr>
          <a:lstStyle/>
          <a:p>
            <a:r>
              <a:rPr lang="ru-RU" sz="2400" b="1" dirty="0" smtClean="0">
                <a:solidFill>
                  <a:srgbClr val="FF0000"/>
                </a:solidFill>
              </a:rPr>
              <a:t>Правильный ответ оценивается 1 баллом</a:t>
            </a:r>
            <a:endParaRPr lang="ru-RU" sz="2400" b="1" dirty="0">
              <a:solidFill>
                <a:srgbClr val="FF0000"/>
              </a:solidFill>
            </a:endParaRPr>
          </a:p>
        </p:txBody>
      </p:sp>
    </p:spTree>
    <p:extLst>
      <p:ext uri="{BB962C8B-B14F-4D97-AF65-F5344CB8AC3E}">
        <p14:creationId xmlns:p14="http://schemas.microsoft.com/office/powerpoint/2010/main" val="40153804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45" y="37759"/>
            <a:ext cx="9144000" cy="6858000"/>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6156177" cy="4437112"/>
          </a:xfrm>
          <a:prstGeom prst="rect">
            <a:avLst/>
          </a:prstGeom>
        </p:spPr>
      </p:pic>
      <p:pic>
        <p:nvPicPr>
          <p:cNvPr id="4" name="Рисунок 3"/>
          <p:cNvPicPr>
            <a:picLocks noChangeAspect="1"/>
          </p:cNvPicPr>
          <p:nvPr/>
        </p:nvPicPr>
        <p:blipFill rotWithShape="1">
          <a:blip r:embed="rId4">
            <a:extLst>
              <a:ext uri="{28A0092B-C50C-407E-A947-70E740481C1C}">
                <a14:useLocalDpi xmlns:a14="http://schemas.microsoft.com/office/drawing/2010/main" val="0"/>
              </a:ext>
            </a:extLst>
          </a:blip>
          <a:srcRect t="5455" b="13535"/>
          <a:stretch/>
        </p:blipFill>
        <p:spPr>
          <a:xfrm>
            <a:off x="0" y="3717032"/>
            <a:ext cx="5257314" cy="3194216"/>
          </a:xfrm>
          <a:prstGeom prst="rect">
            <a:avLst/>
          </a:prstGeom>
        </p:spPr>
      </p:pic>
    </p:spTree>
    <p:extLst>
      <p:ext uri="{BB962C8B-B14F-4D97-AF65-F5344CB8AC3E}">
        <p14:creationId xmlns:p14="http://schemas.microsoft.com/office/powerpoint/2010/main" val="35357914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45" y="37759"/>
            <a:ext cx="9144000" cy="6858000"/>
          </a:xfrm>
          <a:prstGeom prst="rect">
            <a:avLst/>
          </a:prstGeom>
        </p:spPr>
      </p:pic>
      <p:sp>
        <p:nvSpPr>
          <p:cNvPr id="3" name="TextBox 2"/>
          <p:cNvSpPr txBox="1"/>
          <p:nvPr/>
        </p:nvSpPr>
        <p:spPr>
          <a:xfrm>
            <a:off x="1547664" y="476672"/>
            <a:ext cx="5256584" cy="523220"/>
          </a:xfrm>
          <a:prstGeom prst="rect">
            <a:avLst/>
          </a:prstGeom>
          <a:noFill/>
        </p:spPr>
        <p:txBody>
          <a:bodyPr wrap="square" rtlCol="0">
            <a:spAutoFit/>
          </a:bodyPr>
          <a:lstStyle/>
          <a:p>
            <a:r>
              <a:rPr lang="ru-RU" sz="2800" b="1" dirty="0" smtClean="0">
                <a:solidFill>
                  <a:srgbClr val="FF0000"/>
                </a:solidFill>
              </a:rPr>
              <a:t>Задание 3</a:t>
            </a:r>
            <a:endParaRPr lang="ru-RU" sz="2800" b="1" dirty="0">
              <a:solidFill>
                <a:srgbClr val="FF0000"/>
              </a:solidFill>
            </a:endParaRPr>
          </a:p>
        </p:txBody>
      </p:sp>
      <p:pic>
        <p:nvPicPr>
          <p:cNvPr id="4" name="Рисунок 3"/>
          <p:cNvPicPr>
            <a:picLocks noChangeAspect="1"/>
          </p:cNvPicPr>
          <p:nvPr/>
        </p:nvPicPr>
        <p:blipFill rotWithShape="1">
          <a:blip r:embed="rId3">
            <a:extLst>
              <a:ext uri="{28A0092B-C50C-407E-A947-70E740481C1C}">
                <a14:useLocalDpi xmlns:a14="http://schemas.microsoft.com/office/drawing/2010/main" val="0"/>
              </a:ext>
            </a:extLst>
          </a:blip>
          <a:srcRect b="22173"/>
          <a:stretch/>
        </p:blipFill>
        <p:spPr>
          <a:xfrm>
            <a:off x="372176" y="979498"/>
            <a:ext cx="5976664" cy="3488617"/>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905150781"/>
              </p:ext>
            </p:extLst>
          </p:nvPr>
        </p:nvGraphicFramePr>
        <p:xfrm>
          <a:off x="539552" y="4653136"/>
          <a:ext cx="8136904" cy="1483360"/>
        </p:xfrm>
        <a:graphic>
          <a:graphicData uri="http://schemas.openxmlformats.org/drawingml/2006/table">
            <a:tbl>
              <a:tblPr firstRow="1" bandRow="1">
                <a:tableStyleId>{E8B1032C-EA38-4F05-BA0D-38AFFFC7BED3}</a:tableStyleId>
              </a:tblPr>
              <a:tblGrid>
                <a:gridCol w="6624736"/>
                <a:gridCol w="1512168"/>
              </a:tblGrid>
              <a:tr h="370840">
                <a:tc>
                  <a:txBody>
                    <a:bodyPr/>
                    <a:lstStyle/>
                    <a:p>
                      <a:r>
                        <a:rPr lang="ru-RU" dirty="0" smtClean="0">
                          <a:solidFill>
                            <a:srgbClr val="FF0000"/>
                          </a:solidFill>
                        </a:rPr>
                        <a:t>Правильно указано слово и раскрыт его смысл</a:t>
                      </a:r>
                      <a:endParaRPr lang="ru-RU" dirty="0">
                        <a:solidFill>
                          <a:srgbClr val="FF0000"/>
                        </a:solidFill>
                      </a:endParaRPr>
                    </a:p>
                  </a:txBody>
                  <a:tcPr/>
                </a:tc>
                <a:tc>
                  <a:txBody>
                    <a:bodyPr/>
                    <a:lstStyle/>
                    <a:p>
                      <a:r>
                        <a:rPr lang="ru-RU" dirty="0" smtClean="0">
                          <a:solidFill>
                            <a:srgbClr val="FF0000"/>
                          </a:solidFill>
                        </a:rPr>
                        <a:t>3 балла</a:t>
                      </a:r>
                      <a:endParaRPr lang="ru-RU" dirty="0">
                        <a:solidFill>
                          <a:srgbClr val="FF0000"/>
                        </a:solidFill>
                      </a:endParaRPr>
                    </a:p>
                  </a:txBody>
                  <a:tcPr/>
                </a:tc>
              </a:tr>
              <a:tr h="370840">
                <a:tc>
                  <a:txBody>
                    <a:bodyPr/>
                    <a:lstStyle/>
                    <a:p>
                      <a:r>
                        <a:rPr lang="ru-RU" dirty="0" smtClean="0"/>
                        <a:t>Допущены неточности при раскрытии смысла слова</a:t>
                      </a:r>
                      <a:endParaRPr lang="ru-RU" dirty="0"/>
                    </a:p>
                  </a:txBody>
                  <a:tcPr/>
                </a:tc>
                <a:tc>
                  <a:txBody>
                    <a:bodyPr/>
                    <a:lstStyle/>
                    <a:p>
                      <a:r>
                        <a:rPr lang="ru-RU" dirty="0" smtClean="0"/>
                        <a:t>2 балла</a:t>
                      </a:r>
                      <a:endParaRPr lang="ru-RU" dirty="0"/>
                    </a:p>
                  </a:txBody>
                  <a:tcPr/>
                </a:tc>
              </a:tr>
              <a:tr h="370840">
                <a:tc>
                  <a:txBody>
                    <a:bodyPr/>
                    <a:lstStyle/>
                    <a:p>
                      <a:r>
                        <a:rPr lang="ru-RU" dirty="0" smtClean="0"/>
                        <a:t>Правильно указано только слово</a:t>
                      </a:r>
                      <a:endParaRPr lang="ru-RU" dirty="0"/>
                    </a:p>
                  </a:txBody>
                  <a:tcPr/>
                </a:tc>
                <a:tc>
                  <a:txBody>
                    <a:bodyPr/>
                    <a:lstStyle/>
                    <a:p>
                      <a:r>
                        <a:rPr lang="ru-RU" dirty="0" smtClean="0"/>
                        <a:t>1 балл</a:t>
                      </a:r>
                      <a:endParaRPr lang="ru-RU" dirty="0"/>
                    </a:p>
                  </a:txBody>
                  <a:tcPr/>
                </a:tc>
              </a:tr>
              <a:tr h="370840">
                <a:tc>
                  <a:txBody>
                    <a:bodyPr/>
                    <a:lstStyle/>
                    <a:p>
                      <a:r>
                        <a:rPr lang="ru-RU" dirty="0" smtClean="0"/>
                        <a:t>Слово указано не правильно</a:t>
                      </a:r>
                      <a:endParaRPr lang="ru-RU" dirty="0"/>
                    </a:p>
                  </a:txBody>
                  <a:tcPr/>
                </a:tc>
                <a:tc>
                  <a:txBody>
                    <a:bodyPr/>
                    <a:lstStyle/>
                    <a:p>
                      <a:r>
                        <a:rPr lang="ru-RU" dirty="0" smtClean="0"/>
                        <a:t>0 баллов</a:t>
                      </a:r>
                      <a:endParaRPr lang="ru-RU" dirty="0"/>
                    </a:p>
                  </a:txBody>
                  <a:tcPr/>
                </a:tc>
              </a:tr>
            </a:tbl>
          </a:graphicData>
        </a:graphic>
      </p:graphicFrame>
    </p:spTree>
    <p:extLst>
      <p:ext uri="{BB962C8B-B14F-4D97-AF65-F5344CB8AC3E}">
        <p14:creationId xmlns:p14="http://schemas.microsoft.com/office/powerpoint/2010/main" val="2693622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45" y="37759"/>
            <a:ext cx="9144000" cy="6858000"/>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3104069897"/>
              </p:ext>
            </p:extLst>
          </p:nvPr>
        </p:nvGraphicFramePr>
        <p:xfrm>
          <a:off x="179512" y="260648"/>
          <a:ext cx="8784976" cy="4846320"/>
        </p:xfrm>
        <a:graphic>
          <a:graphicData uri="http://schemas.openxmlformats.org/drawingml/2006/table">
            <a:tbl>
              <a:tblPr firstRow="1" bandRow="1">
                <a:tableStyleId>{E8B1032C-EA38-4F05-BA0D-38AFFFC7BED3}</a:tableStyleId>
              </a:tblPr>
              <a:tblGrid>
                <a:gridCol w="4320480"/>
                <a:gridCol w="4464496"/>
              </a:tblGrid>
              <a:tr h="370840">
                <a:tc>
                  <a:txBody>
                    <a:bodyPr/>
                    <a:lstStyle/>
                    <a:p>
                      <a:r>
                        <a:rPr lang="ru-RU" sz="1800" b="0" i="0" kern="1200" dirty="0" smtClean="0">
                          <a:solidFill>
                            <a:schemeClr val="tx1"/>
                          </a:solidFill>
                          <a:effectLst/>
                          <a:latin typeface="+mn-lt"/>
                          <a:ea typeface="+mn-ea"/>
                          <a:cs typeface="+mn-cs"/>
                        </a:rPr>
                        <a:t>                                           </a:t>
                      </a:r>
                      <a:r>
                        <a:rPr lang="ru-RU" sz="2400" b="1" i="1" kern="1200" dirty="0" smtClean="0">
                          <a:solidFill>
                            <a:srgbClr val="FF0000"/>
                          </a:solidFill>
                          <a:effectLst/>
                          <a:latin typeface="Times New Roman" panose="02020603050405020304" pitchFamily="18" charset="0"/>
                          <a:ea typeface="+mn-ea"/>
                          <a:cs typeface="Times New Roman" panose="02020603050405020304" pitchFamily="18" charset="0"/>
                        </a:rPr>
                        <a:t>Египет</a:t>
                      </a:r>
                    </a:p>
                    <a:p>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ru-RU" sz="1800" b="1" i="0" kern="1200" dirty="0" smtClean="0">
                          <a:solidFill>
                            <a:schemeClr val="tx1"/>
                          </a:solidFill>
                          <a:effectLst/>
                          <a:latin typeface="Times New Roman" panose="02020603050405020304" pitchFamily="18" charset="0"/>
                          <a:ea typeface="+mn-ea"/>
                          <a:cs typeface="Times New Roman" panose="02020603050405020304" pitchFamily="18" charset="0"/>
                        </a:rPr>
                        <a:t>иеро­гли­фы</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 древ­ние ри­су­ноч­ные знаки </a:t>
                      </a:r>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еги­пет­ско­го пись­ма</a:t>
                      </a:r>
                    </a:p>
                    <a:p>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 </a:t>
                      </a:r>
                      <a:r>
                        <a:rPr lang="ru-RU" sz="1800" b="1" i="0" kern="1200" dirty="0" smtClean="0">
                          <a:solidFill>
                            <a:schemeClr val="tx1"/>
                          </a:solidFill>
                          <a:effectLst/>
                          <a:latin typeface="Times New Roman" panose="02020603050405020304" pitchFamily="18" charset="0"/>
                          <a:ea typeface="+mn-ea"/>
                          <a:cs typeface="Times New Roman" panose="02020603050405020304" pitchFamily="18" charset="0"/>
                        </a:rPr>
                        <a:t>Оси­рис </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древ­не­еги­пет­ское бо­же­ство пло­до­ро­дия ном — город-го­су­дар­ство (об­ласть) в Древ­нем Егип­те</a:t>
                      </a:r>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a:t>
                      </a:r>
                      <a:r>
                        <a:rPr lang="ru-RU" sz="1800" b="1" i="0" kern="1200" smtClean="0">
                          <a:solidFill>
                            <a:schemeClr val="tx1"/>
                          </a:solidFill>
                          <a:effectLst/>
                          <a:latin typeface="Times New Roman" panose="02020603050405020304" pitchFamily="18" charset="0"/>
                          <a:ea typeface="+mn-ea"/>
                          <a:cs typeface="Times New Roman" panose="02020603050405020304" pitchFamily="18" charset="0"/>
                        </a:rPr>
                        <a:t> </a:t>
                      </a:r>
                    </a:p>
                    <a:p>
                      <a:r>
                        <a:rPr lang="ru-RU" sz="1800" b="1" i="0" kern="1200" smtClean="0">
                          <a:solidFill>
                            <a:schemeClr val="tx1"/>
                          </a:solidFill>
                          <a:effectLst/>
                          <a:latin typeface="Times New Roman" panose="02020603050405020304" pitchFamily="18" charset="0"/>
                          <a:ea typeface="+mn-ea"/>
                          <a:cs typeface="Times New Roman" panose="02020603050405020304" pitchFamily="18" charset="0"/>
                        </a:rPr>
                        <a:t>Амон-Ра</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 древ­не­еги­пет­ское бо­же­ство солн­ца</a:t>
                      </a:r>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 </a:t>
                      </a:r>
                    </a:p>
                    <a:p>
                      <a:r>
                        <a:rPr lang="ru-RU" sz="1800" b="1" i="0" kern="1200" smtClean="0">
                          <a:solidFill>
                            <a:schemeClr val="tx1"/>
                          </a:solidFill>
                          <a:effectLst/>
                          <a:latin typeface="Times New Roman" panose="02020603050405020304" pitchFamily="18" charset="0"/>
                          <a:ea typeface="+mn-ea"/>
                          <a:cs typeface="Times New Roman" panose="02020603050405020304" pitchFamily="18" charset="0"/>
                        </a:rPr>
                        <a:t>фа­ра­он</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 пра­ви­тель Древ­не­го Егип­та; </a:t>
                      </a:r>
                      <a:r>
                        <a:rPr lang="ru-RU" sz="1800" b="1" i="0" kern="1200" dirty="0" smtClean="0">
                          <a:solidFill>
                            <a:schemeClr val="tx1"/>
                          </a:solidFill>
                          <a:effectLst/>
                          <a:latin typeface="Times New Roman" panose="02020603050405020304" pitchFamily="18" charset="0"/>
                          <a:ea typeface="+mn-ea"/>
                          <a:cs typeface="Times New Roman" panose="02020603050405020304" pitchFamily="18" charset="0"/>
                        </a:rPr>
                        <a:t>мумия </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со­хранённое баль­за­ми­ро­ва­ни­ем тело</a:t>
                      </a:r>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 </a:t>
                      </a:r>
                    </a:p>
                    <a:p>
                      <a:r>
                        <a:rPr lang="ru-RU" sz="1800" b="1" i="0" kern="1200" smtClean="0">
                          <a:solidFill>
                            <a:schemeClr val="tx1"/>
                          </a:solidFill>
                          <a:effectLst/>
                          <a:latin typeface="Times New Roman" panose="02020603050405020304" pitchFamily="18" charset="0"/>
                          <a:ea typeface="+mn-ea"/>
                          <a:cs typeface="Times New Roman" panose="02020603050405020304" pitchFamily="18" charset="0"/>
                        </a:rPr>
                        <a:t>сар­ко­фаг</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 гроб­ни­ца для за­хо­ро­не­ния. </a:t>
                      </a:r>
                      <a:r>
                        <a:rPr lang="ru-RU" sz="1800" b="1" i="0" kern="1200" dirty="0" err="1" smtClean="0">
                          <a:solidFill>
                            <a:schemeClr val="tx1"/>
                          </a:solidFill>
                          <a:effectLst/>
                          <a:latin typeface="Times New Roman" panose="02020603050405020304" pitchFamily="18" charset="0"/>
                          <a:ea typeface="+mn-ea"/>
                          <a:cs typeface="Times New Roman" panose="02020603050405020304" pitchFamily="18" charset="0"/>
                        </a:rPr>
                        <a:t>шадуф</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 при­спо­соб­ле­ние для подъёма воды из реки или ко­лод­ца</a:t>
                      </a:r>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 </a:t>
                      </a:r>
                    </a:p>
                    <a:p>
                      <a:r>
                        <a:rPr lang="ru-RU" sz="1800" b="1" i="0" kern="1200" smtClean="0">
                          <a:solidFill>
                            <a:schemeClr val="tx1"/>
                          </a:solidFill>
                          <a:effectLst/>
                          <a:latin typeface="Times New Roman" panose="02020603050405020304" pitchFamily="18" charset="0"/>
                          <a:ea typeface="+mn-ea"/>
                          <a:cs typeface="Times New Roman" panose="02020603050405020304" pitchFamily="18" charset="0"/>
                        </a:rPr>
                        <a:t>сфинкс</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 фи­гу­ра с телом льва и го­ло­вой че­ло­ве­ка в го­лов­ном уборе </a:t>
                      </a:r>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фа­ра­о­на;</a:t>
                      </a:r>
                    </a:p>
                    <a:p>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 </a:t>
                      </a:r>
                      <a:r>
                        <a:rPr lang="ru-RU" sz="1800" b="1" i="0" kern="1200" dirty="0" smtClean="0">
                          <a:solidFill>
                            <a:schemeClr val="tx1"/>
                          </a:solidFill>
                          <a:effectLst/>
                          <a:latin typeface="Times New Roman" panose="02020603050405020304" pitchFamily="18" charset="0"/>
                          <a:ea typeface="+mn-ea"/>
                          <a:cs typeface="Times New Roman" panose="02020603050405020304" pitchFamily="18" charset="0"/>
                        </a:rPr>
                        <a:t>Тот</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 бог муд­ро­сти в Древ­нем Егип­те.</a:t>
                      </a:r>
                      <a:endParaRPr lang="ru-RU" dirty="0">
                        <a:latin typeface="Times New Roman" panose="02020603050405020304" pitchFamily="18" charset="0"/>
                        <a:cs typeface="Times New Roman" panose="02020603050405020304" pitchFamily="18" charset="0"/>
                      </a:endParaRPr>
                    </a:p>
                  </a:txBody>
                  <a:tcPr/>
                </a:tc>
                <a:tc>
                  <a:txBody>
                    <a:bodyPr/>
                    <a:lstStyle/>
                    <a:p>
                      <a:r>
                        <a:rPr lang="ru-RU" sz="1800" b="1" i="1" kern="1200" dirty="0" smtClean="0">
                          <a:solidFill>
                            <a:srgbClr val="FF0000"/>
                          </a:solidFill>
                          <a:effectLst/>
                          <a:latin typeface="Times New Roman" panose="02020603050405020304" pitchFamily="18" charset="0"/>
                          <a:ea typeface="+mn-ea"/>
                          <a:cs typeface="Times New Roman" panose="02020603050405020304" pitchFamily="18" charset="0"/>
                        </a:rPr>
                        <a:t>Шу­мер­ские го­ро­да-го­су­дар­ства </a:t>
                      </a:r>
                    </a:p>
                    <a:p>
                      <a:r>
                        <a:rPr lang="ru-RU" sz="1800" b="1" i="0" kern="1200" dirty="0" smtClean="0">
                          <a:solidFill>
                            <a:schemeClr val="tx1"/>
                          </a:solidFill>
                          <a:effectLst/>
                          <a:latin typeface="Times New Roman" panose="02020603050405020304" pitchFamily="18" charset="0"/>
                          <a:ea typeface="+mn-ea"/>
                          <a:cs typeface="Times New Roman" panose="02020603050405020304" pitchFamily="18" charset="0"/>
                        </a:rPr>
                        <a:t>кли­но­пись</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 древ­няя пись­мен­ность, рас­про­странённая в Ме­со­по­та­мии. Знаки этой пись­мен­но­сти вы­дав­ли­ва­лись па­лоч­кой на влаж­ной глине и были по­хо­жи на </a:t>
                      </a:r>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кли­нья;</a:t>
                      </a:r>
                    </a:p>
                    <a:p>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 </a:t>
                      </a:r>
                      <a:r>
                        <a:rPr lang="ru-RU" sz="1800" b="1" i="0" kern="1200" dirty="0" smtClean="0">
                          <a:solidFill>
                            <a:schemeClr val="tx1"/>
                          </a:solidFill>
                          <a:effectLst/>
                          <a:latin typeface="Times New Roman" panose="02020603050405020304" pitchFamily="18" charset="0"/>
                          <a:ea typeface="+mn-ea"/>
                          <a:cs typeface="Times New Roman" panose="02020603050405020304" pitchFamily="18" charset="0"/>
                        </a:rPr>
                        <a:t>гли­ня­ные таб­лич­ки для пись­ма</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 таб­лич­ки из мяг­кой глины, ис­поль­зу­е­мые для </a:t>
                      </a:r>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пись­ма;</a:t>
                      </a:r>
                    </a:p>
                    <a:p>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 </a:t>
                      </a:r>
                      <a:r>
                        <a:rPr lang="ru-RU" sz="1800" b="1" i="0" kern="1200" dirty="0" smtClean="0">
                          <a:solidFill>
                            <a:schemeClr val="tx1"/>
                          </a:solidFill>
                          <a:effectLst/>
                          <a:latin typeface="Times New Roman" panose="02020603050405020304" pitchFamily="18" charset="0"/>
                          <a:ea typeface="+mn-ea"/>
                          <a:cs typeface="Times New Roman" panose="02020603050405020304" pitchFamily="18" charset="0"/>
                        </a:rPr>
                        <a:t>сы­но­вья школы</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 на­зва­ние уче­ни­ков школ в шу­мер­ских го­ро­дах</a:t>
                      </a:r>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 </a:t>
                      </a:r>
                    </a:p>
                    <a:p>
                      <a:r>
                        <a:rPr lang="ru-RU" sz="1800" b="1" i="0" kern="1200" smtClean="0">
                          <a:solidFill>
                            <a:schemeClr val="tx1"/>
                          </a:solidFill>
                          <a:effectLst/>
                          <a:latin typeface="Times New Roman" panose="02020603050405020304" pitchFamily="18" charset="0"/>
                          <a:ea typeface="+mn-ea"/>
                          <a:cs typeface="Times New Roman" panose="02020603050405020304" pitchFamily="18" charset="0"/>
                        </a:rPr>
                        <a:t>Эа</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 шу­мер­ский бог; со­зда­тель реки Тигр</a:t>
                      </a:r>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 </a:t>
                      </a:r>
                    </a:p>
                    <a:p>
                      <a:r>
                        <a:rPr lang="ru-RU" sz="1800" b="1" i="0" kern="1200" smtClean="0">
                          <a:solidFill>
                            <a:schemeClr val="tx1"/>
                          </a:solidFill>
                          <a:effectLst/>
                          <a:latin typeface="Times New Roman" panose="02020603050405020304" pitchFamily="18" charset="0"/>
                          <a:ea typeface="+mn-ea"/>
                          <a:cs typeface="Times New Roman" panose="02020603050405020304" pitchFamily="18" charset="0"/>
                        </a:rPr>
                        <a:t>Аккад</a:t>
                      </a:r>
                      <a:r>
                        <a:rPr lang="ru-RU" sz="1800" b="1"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город-го­су­дар­ство в </a:t>
                      </a:r>
                      <a:r>
                        <a:rPr lang="ru-RU" sz="1800" b="0" i="0" kern="1200" dirty="0" err="1" smtClean="0">
                          <a:solidFill>
                            <a:schemeClr val="tx1"/>
                          </a:solidFill>
                          <a:effectLst/>
                          <a:latin typeface="Times New Roman" panose="02020603050405020304" pitchFamily="18" charset="0"/>
                          <a:ea typeface="+mn-ea"/>
                          <a:cs typeface="Times New Roman" panose="02020603050405020304" pitchFamily="18" charset="0"/>
                        </a:rPr>
                        <a:t>Дву­ре­чье</a:t>
                      </a:r>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 </a:t>
                      </a:r>
                    </a:p>
                    <a:p>
                      <a:r>
                        <a:rPr lang="ru-RU" sz="1800" b="1" i="0" kern="1200" smtClean="0">
                          <a:solidFill>
                            <a:schemeClr val="tx1"/>
                          </a:solidFill>
                          <a:effectLst/>
                          <a:latin typeface="Times New Roman" panose="02020603050405020304" pitchFamily="18" charset="0"/>
                          <a:ea typeface="+mn-ea"/>
                          <a:cs typeface="Times New Roman" panose="02020603050405020304" pitchFamily="18" charset="0"/>
                        </a:rPr>
                        <a:t>Урук</a:t>
                      </a:r>
                      <a:r>
                        <a:rPr lang="ru-RU" sz="1800" b="1"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древ­ний шу­мер­ский город-го­су­дар­ство</a:t>
                      </a:r>
                      <a:r>
                        <a:rPr lang="ru-RU" sz="1800" b="0" i="0" kern="1200" smtClean="0">
                          <a:solidFill>
                            <a:schemeClr val="tx1"/>
                          </a:solidFill>
                          <a:effectLst/>
                          <a:latin typeface="Times New Roman" panose="02020603050405020304" pitchFamily="18" charset="0"/>
                          <a:ea typeface="+mn-ea"/>
                          <a:cs typeface="Times New Roman" panose="02020603050405020304" pitchFamily="18" charset="0"/>
                        </a:rPr>
                        <a:t>; </a:t>
                      </a:r>
                    </a:p>
                    <a:p>
                      <a:r>
                        <a:rPr lang="ru-RU" sz="1800" b="1" i="0" kern="1200" smtClean="0">
                          <a:solidFill>
                            <a:schemeClr val="tx1"/>
                          </a:solidFill>
                          <a:effectLst/>
                          <a:latin typeface="Times New Roman" panose="02020603050405020304" pitchFamily="18" charset="0"/>
                          <a:ea typeface="+mn-ea"/>
                          <a:cs typeface="Times New Roman" panose="02020603050405020304" pitchFamily="18" charset="0"/>
                        </a:rPr>
                        <a:t>зик­ку­рат</a:t>
                      </a:r>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 — храм в форме мно­го­сту­пен­ча­той башни</a:t>
                      </a:r>
                      <a:endParaRPr lang="ru-RU"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1622606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45" y="37759"/>
            <a:ext cx="9144000" cy="6858000"/>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3733622677"/>
              </p:ext>
            </p:extLst>
          </p:nvPr>
        </p:nvGraphicFramePr>
        <p:xfrm>
          <a:off x="395536" y="260648"/>
          <a:ext cx="8280920" cy="6165552"/>
        </p:xfrm>
        <a:graphic>
          <a:graphicData uri="http://schemas.openxmlformats.org/drawingml/2006/table">
            <a:tbl>
              <a:tblPr firstRow="1" bandRow="1">
                <a:tableStyleId>{E8B1032C-EA38-4F05-BA0D-38AFFFC7BED3}</a:tableStyleId>
              </a:tblPr>
              <a:tblGrid>
                <a:gridCol w="4248472"/>
                <a:gridCol w="4032448"/>
              </a:tblGrid>
              <a:tr h="6165552">
                <a:tc>
                  <a:txBody>
                    <a:bodyPr/>
                    <a:lstStyle/>
                    <a:p>
                      <a:pPr algn="ctr"/>
                      <a:r>
                        <a:rPr lang="ru-RU" sz="1800" b="1" i="0" kern="1200" dirty="0" smtClean="0">
                          <a:solidFill>
                            <a:srgbClr val="FF0000"/>
                          </a:solidFill>
                          <a:effectLst/>
                          <a:latin typeface="+mn-lt"/>
                          <a:ea typeface="+mn-ea"/>
                          <a:cs typeface="+mn-cs"/>
                        </a:rPr>
                        <a:t>Фи­ни­кия </a:t>
                      </a:r>
                    </a:p>
                    <a:p>
                      <a:r>
                        <a:rPr lang="ru-RU" sz="1800" b="1" i="0" kern="1200" dirty="0" smtClean="0">
                          <a:solidFill>
                            <a:schemeClr val="tx1"/>
                          </a:solidFill>
                          <a:effectLst/>
                          <a:latin typeface="+mn-lt"/>
                          <a:ea typeface="+mn-ea"/>
                          <a:cs typeface="+mn-cs"/>
                        </a:rPr>
                        <a:t>пур­пур­ная крас­ка</a:t>
                      </a:r>
                      <a:r>
                        <a:rPr lang="ru-RU" sz="1800" b="0" i="0" kern="1200" dirty="0" smtClean="0">
                          <a:solidFill>
                            <a:schemeClr val="tx1"/>
                          </a:solidFill>
                          <a:effectLst/>
                          <a:latin typeface="+mn-lt"/>
                          <a:ea typeface="+mn-ea"/>
                          <a:cs typeface="+mn-cs"/>
                        </a:rPr>
                        <a:t> — до­бы­ва­е­мая фи­ни­кий­ца­ми из мор­ских мол­люс­ков яркая крас­ка, ко­то­рую ис­поль­зо­ва­ли для окрас­ки тка­ней; </a:t>
                      </a:r>
                    </a:p>
                    <a:p>
                      <a:r>
                        <a:rPr lang="ru-RU" sz="1800" b="1" i="0" kern="1200" dirty="0" smtClean="0">
                          <a:solidFill>
                            <a:schemeClr val="tx1"/>
                          </a:solidFill>
                          <a:effectLst/>
                          <a:latin typeface="+mn-lt"/>
                          <a:ea typeface="+mn-ea"/>
                          <a:cs typeface="+mn-cs"/>
                        </a:rPr>
                        <a:t>пер­вый ал­фа­вит</a:t>
                      </a:r>
                      <a:r>
                        <a:rPr lang="ru-RU" sz="1800" b="0" i="0" kern="1200" dirty="0" smtClean="0">
                          <a:solidFill>
                            <a:schemeClr val="tx1"/>
                          </a:solidFill>
                          <a:effectLst/>
                          <a:latin typeface="+mn-lt"/>
                          <a:ea typeface="+mn-ea"/>
                          <a:cs typeface="+mn-cs"/>
                        </a:rPr>
                        <a:t> — изоб­ретённое фи­ни­кий­ца­ми пись­мо, со­сто­я­щее из зна­ков-букв, обо­зна­ча­ю­щих лишь со­глас­ные звуки; </a:t>
                      </a:r>
                    </a:p>
                    <a:p>
                      <a:r>
                        <a:rPr lang="ru-RU" sz="1800" b="1" i="0" kern="1200" dirty="0" smtClean="0">
                          <a:solidFill>
                            <a:schemeClr val="tx1"/>
                          </a:solidFill>
                          <a:effectLst/>
                          <a:latin typeface="+mn-lt"/>
                          <a:ea typeface="+mn-ea"/>
                          <a:cs typeface="+mn-cs"/>
                        </a:rPr>
                        <a:t>ко­ло­ния </a:t>
                      </a:r>
                      <a:r>
                        <a:rPr lang="ru-RU" sz="1800" b="0" i="0" kern="1200" dirty="0" smtClean="0">
                          <a:solidFill>
                            <a:schemeClr val="tx1"/>
                          </a:solidFill>
                          <a:effectLst/>
                          <a:latin typeface="+mn-lt"/>
                          <a:ea typeface="+mn-ea"/>
                          <a:cs typeface="+mn-cs"/>
                        </a:rPr>
                        <a:t>— по­се­ле­ния, ос­но­вы­вав­ши­е­ся фи­ни­кий­ца­ми в чужих зем­лях. </a:t>
                      </a:r>
                    </a:p>
                    <a:p>
                      <a:r>
                        <a:rPr lang="ru-RU" sz="1800" b="0" i="0" kern="1200" dirty="0" smtClean="0">
                          <a:solidFill>
                            <a:schemeClr val="tx1"/>
                          </a:solidFill>
                          <a:effectLst/>
                          <a:latin typeface="+mn-lt"/>
                          <a:ea typeface="+mn-ea"/>
                          <a:cs typeface="+mn-cs"/>
                        </a:rPr>
                        <a:t>Кар­фа­ген — круп­ная фи­ни­кий­ская ко­ло­ния; </a:t>
                      </a:r>
                    </a:p>
                    <a:p>
                      <a:r>
                        <a:rPr lang="ru-RU" sz="1800" b="1" i="0" kern="1200" dirty="0" smtClean="0">
                          <a:solidFill>
                            <a:schemeClr val="tx1"/>
                          </a:solidFill>
                          <a:effectLst/>
                          <a:latin typeface="+mn-lt"/>
                          <a:ea typeface="+mn-ea"/>
                          <a:cs typeface="+mn-cs"/>
                        </a:rPr>
                        <a:t>стро­и­тель­ный кедр</a:t>
                      </a:r>
                      <a:r>
                        <a:rPr lang="ru-RU" sz="1800" b="0" i="0" kern="1200" dirty="0" smtClean="0">
                          <a:solidFill>
                            <a:schemeClr val="tx1"/>
                          </a:solidFill>
                          <a:effectLst/>
                          <a:latin typeface="+mn-lt"/>
                          <a:ea typeface="+mn-ea"/>
                          <a:cs typeface="+mn-cs"/>
                        </a:rPr>
                        <a:t> — цен­ная дре­ве­си­на, по­став­ля­е­мая фи­ни­кий­ца­ми в со­сед­ние стра­ны;</a:t>
                      </a:r>
                      <a:endParaRPr lang="ru-RU" dirty="0"/>
                    </a:p>
                  </a:txBody>
                  <a:tcPr/>
                </a:tc>
                <a:tc>
                  <a:txBody>
                    <a:bodyPr/>
                    <a:lstStyle/>
                    <a:p>
                      <a:pPr algn="ctr"/>
                      <a:r>
                        <a:rPr lang="ru-RU" sz="1800" b="1" i="0" kern="1200" dirty="0" smtClean="0">
                          <a:solidFill>
                            <a:srgbClr val="FF0000"/>
                          </a:solidFill>
                          <a:effectLst/>
                          <a:latin typeface="+mn-lt"/>
                          <a:ea typeface="+mn-ea"/>
                          <a:cs typeface="+mn-cs"/>
                        </a:rPr>
                        <a:t>Ва­ви­лон­ское цар­ство </a:t>
                      </a:r>
                    </a:p>
                    <a:p>
                      <a:r>
                        <a:rPr lang="ru-RU" sz="1800" b="1" i="0" kern="1200" dirty="0" err="1" smtClean="0">
                          <a:solidFill>
                            <a:schemeClr val="tx1"/>
                          </a:solidFill>
                          <a:effectLst/>
                          <a:latin typeface="+mn-lt"/>
                          <a:ea typeface="+mn-ea"/>
                          <a:cs typeface="+mn-cs"/>
                        </a:rPr>
                        <a:t>зик­ку­рат</a:t>
                      </a:r>
                      <a:r>
                        <a:rPr lang="ru-RU" sz="1800" b="0" i="0" kern="1200" dirty="0" smtClean="0">
                          <a:solidFill>
                            <a:schemeClr val="tx1"/>
                          </a:solidFill>
                          <a:effectLst/>
                          <a:latin typeface="+mn-lt"/>
                          <a:ea typeface="+mn-ea"/>
                          <a:cs typeface="+mn-cs"/>
                        </a:rPr>
                        <a:t> — мно­го­сту­пен­ча­тое куль­то­вое со­ору­же­ние в виде башни за­ко­ны </a:t>
                      </a:r>
                      <a:r>
                        <a:rPr lang="ru-RU" sz="1800" b="1" i="0" kern="1200" dirty="0" smtClean="0">
                          <a:solidFill>
                            <a:schemeClr val="tx1"/>
                          </a:solidFill>
                          <a:effectLst/>
                          <a:latin typeface="+mn-lt"/>
                          <a:ea typeface="+mn-ea"/>
                          <a:cs typeface="+mn-cs"/>
                        </a:rPr>
                        <a:t>Хам­му­ра­пи </a:t>
                      </a:r>
                      <a:r>
                        <a:rPr lang="ru-RU" sz="1800" b="0" i="0" kern="1200" dirty="0" smtClean="0">
                          <a:solidFill>
                            <a:schemeClr val="tx1"/>
                          </a:solidFill>
                          <a:effectLst/>
                          <a:latin typeface="+mn-lt"/>
                          <a:ea typeface="+mn-ea"/>
                          <a:cs typeface="+mn-cs"/>
                        </a:rPr>
                        <a:t>— за­ко­но­да­тель­ный свод, со­здан­ный при царе Хам­му­ра­пи; храм </a:t>
                      </a:r>
                      <a:r>
                        <a:rPr lang="ru-RU" sz="1800" b="1" i="0" kern="1200" dirty="0" smtClean="0">
                          <a:solidFill>
                            <a:schemeClr val="tx1"/>
                          </a:solidFill>
                          <a:effectLst/>
                          <a:latin typeface="+mn-lt"/>
                          <a:ea typeface="+mn-ea"/>
                          <a:cs typeface="+mn-cs"/>
                        </a:rPr>
                        <a:t>Мар­ду­ка</a:t>
                      </a:r>
                      <a:r>
                        <a:rPr lang="ru-RU" sz="1800" b="0" i="0" kern="1200" dirty="0" smtClean="0">
                          <a:solidFill>
                            <a:schemeClr val="tx1"/>
                          </a:solidFill>
                          <a:effectLst/>
                          <a:latin typeface="+mn-lt"/>
                          <a:ea typeface="+mn-ea"/>
                          <a:cs typeface="+mn-cs"/>
                        </a:rPr>
                        <a:t> — храм, по­свящённый Мар­ду­ку, богу-по­кро­ви­те­лю Ва­ви­ло­на; </a:t>
                      </a:r>
                    </a:p>
                    <a:p>
                      <a:r>
                        <a:rPr lang="ru-RU" sz="1800" b="1" i="0" kern="1200" dirty="0" smtClean="0">
                          <a:solidFill>
                            <a:schemeClr val="tx1"/>
                          </a:solidFill>
                          <a:effectLst/>
                          <a:latin typeface="+mn-lt"/>
                          <a:ea typeface="+mn-ea"/>
                          <a:cs typeface="+mn-cs"/>
                        </a:rPr>
                        <a:t>ви­ся­чие сады </a:t>
                      </a:r>
                      <a:r>
                        <a:rPr lang="ru-RU" sz="1800" b="0" i="0" kern="1200" dirty="0" smtClean="0">
                          <a:solidFill>
                            <a:schemeClr val="tx1"/>
                          </a:solidFill>
                          <a:effectLst/>
                          <a:latin typeface="+mn-lt"/>
                          <a:ea typeface="+mn-ea"/>
                          <a:cs typeface="+mn-cs"/>
                        </a:rPr>
                        <a:t>— одно из чудес света, ва­ви­лон­ские ви­ся­чие сады, — это со­ору­же­ние, со­сто­я­щее из не­сколь­ких уров­ней, обиль­но укра­шен­ных рас­те­ни­я­ми.</a:t>
                      </a:r>
                    </a:p>
                    <a:p>
                      <a:r>
                        <a:rPr lang="ru-RU" sz="1800" b="1" i="0" kern="1200" dirty="0" smtClean="0">
                          <a:solidFill>
                            <a:schemeClr val="tx1"/>
                          </a:solidFill>
                          <a:effectLst/>
                          <a:latin typeface="+mn-lt"/>
                          <a:ea typeface="+mn-ea"/>
                          <a:cs typeface="+mn-cs"/>
                        </a:rPr>
                        <a:t> во­ро­та </a:t>
                      </a:r>
                      <a:r>
                        <a:rPr lang="ru-RU" sz="1800" b="1" i="0" kern="1200" dirty="0" err="1" smtClean="0">
                          <a:solidFill>
                            <a:schemeClr val="tx1"/>
                          </a:solidFill>
                          <a:effectLst/>
                          <a:latin typeface="+mn-lt"/>
                          <a:ea typeface="+mn-ea"/>
                          <a:cs typeface="+mn-cs"/>
                        </a:rPr>
                        <a:t>Иштар</a:t>
                      </a:r>
                      <a:r>
                        <a:rPr lang="ru-RU" sz="1800" b="0" i="0" kern="1200" dirty="0" smtClean="0">
                          <a:solidFill>
                            <a:schemeClr val="tx1"/>
                          </a:solidFill>
                          <a:effectLst/>
                          <a:latin typeface="+mn-lt"/>
                          <a:ea typeface="+mn-ea"/>
                          <a:cs typeface="+mn-cs"/>
                        </a:rPr>
                        <a:t> — во­ро­та в Ва­ви­ло­не, по­свящённые бо­ги­не </a:t>
                      </a:r>
                      <a:r>
                        <a:rPr lang="ru-RU" sz="1800" b="0" i="0" kern="1200" dirty="0" err="1" smtClean="0">
                          <a:solidFill>
                            <a:schemeClr val="tx1"/>
                          </a:solidFill>
                          <a:effectLst/>
                          <a:latin typeface="+mn-lt"/>
                          <a:ea typeface="+mn-ea"/>
                          <a:cs typeface="+mn-cs"/>
                        </a:rPr>
                        <a:t>Иштар</a:t>
                      </a:r>
                      <a:r>
                        <a:rPr lang="ru-RU" sz="1800" b="0" i="0" kern="1200" dirty="0" smtClean="0">
                          <a:solidFill>
                            <a:schemeClr val="tx1"/>
                          </a:solidFill>
                          <a:effectLst/>
                          <a:latin typeface="+mn-lt"/>
                          <a:ea typeface="+mn-ea"/>
                          <a:cs typeface="+mn-cs"/>
                        </a:rPr>
                        <a:t>.</a:t>
                      </a:r>
                    </a:p>
                    <a:p>
                      <a:r>
                        <a:rPr lang="ru-RU" sz="1800" b="0" i="0" kern="1200" dirty="0" smtClean="0">
                          <a:solidFill>
                            <a:schemeClr val="tx1"/>
                          </a:solidFill>
                          <a:effectLst/>
                          <a:latin typeface="+mn-lt"/>
                          <a:ea typeface="+mn-ea"/>
                          <a:cs typeface="+mn-cs"/>
                        </a:rPr>
                        <a:t> </a:t>
                      </a:r>
                      <a:r>
                        <a:rPr lang="ru-RU" sz="1800" b="1" i="0" kern="1200" dirty="0" smtClean="0">
                          <a:solidFill>
                            <a:schemeClr val="tx1"/>
                          </a:solidFill>
                          <a:effectLst/>
                          <a:latin typeface="+mn-lt"/>
                          <a:ea typeface="+mn-ea"/>
                          <a:cs typeface="+mn-cs"/>
                        </a:rPr>
                        <a:t>сады Се­ми­ра­ми­ды</a:t>
                      </a:r>
                      <a:r>
                        <a:rPr lang="ru-RU" sz="1800" b="0" i="0" kern="1200" dirty="0" smtClean="0">
                          <a:solidFill>
                            <a:schemeClr val="tx1"/>
                          </a:solidFill>
                          <a:effectLst/>
                          <a:latin typeface="+mn-lt"/>
                          <a:ea typeface="+mn-ea"/>
                          <a:cs typeface="+mn-cs"/>
                        </a:rPr>
                        <a:t> — одно из Семи чудес света, ви­ся­чие сады в Ва­ви­ло­не;</a:t>
                      </a:r>
                      <a:endParaRPr lang="ru-RU" dirty="0"/>
                    </a:p>
                  </a:txBody>
                  <a:tcPr/>
                </a:tc>
              </a:tr>
            </a:tbl>
          </a:graphicData>
        </a:graphic>
      </p:graphicFrame>
    </p:spTree>
    <p:extLst>
      <p:ext uri="{BB962C8B-B14F-4D97-AF65-F5344CB8AC3E}">
        <p14:creationId xmlns:p14="http://schemas.microsoft.com/office/powerpoint/2010/main" val="420834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45" y="37759"/>
            <a:ext cx="9144000" cy="6858000"/>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3229586054"/>
              </p:ext>
            </p:extLst>
          </p:nvPr>
        </p:nvGraphicFramePr>
        <p:xfrm>
          <a:off x="179512" y="404664"/>
          <a:ext cx="8640960" cy="4754880"/>
        </p:xfrm>
        <a:graphic>
          <a:graphicData uri="http://schemas.openxmlformats.org/drawingml/2006/table">
            <a:tbl>
              <a:tblPr firstRow="1" bandRow="1">
                <a:tableStyleId>{E8B1032C-EA38-4F05-BA0D-38AFFFC7BED3}</a:tableStyleId>
              </a:tblPr>
              <a:tblGrid>
                <a:gridCol w="4032448"/>
                <a:gridCol w="4608512"/>
              </a:tblGrid>
              <a:tr h="370840">
                <a:tc>
                  <a:txBody>
                    <a:bodyPr/>
                    <a:lstStyle/>
                    <a:p>
                      <a:r>
                        <a:rPr lang="ru-RU" sz="1800" b="1" i="0" kern="1200" dirty="0" smtClean="0">
                          <a:solidFill>
                            <a:srgbClr val="FF0000"/>
                          </a:solidFill>
                          <a:effectLst/>
                          <a:latin typeface="+mn-lt"/>
                          <a:ea typeface="+mn-ea"/>
                          <a:cs typeface="+mn-cs"/>
                        </a:rPr>
                        <a:t>Ас­си­рий­ское го­су­дар­ство </a:t>
                      </a:r>
                    </a:p>
                    <a:p>
                      <a:r>
                        <a:rPr lang="ru-RU" sz="1800" b="1" i="0" kern="1200" dirty="0" err="1" smtClean="0">
                          <a:solidFill>
                            <a:schemeClr val="tx1"/>
                          </a:solidFill>
                          <a:effectLst/>
                          <a:latin typeface="+mn-lt"/>
                          <a:ea typeface="+mn-ea"/>
                          <a:cs typeface="+mn-cs"/>
                        </a:rPr>
                        <a:t>Ашшур</a:t>
                      </a:r>
                      <a:r>
                        <a:rPr lang="ru-RU" sz="1800" b="1" i="0" kern="1200" dirty="0" smtClean="0">
                          <a:solidFill>
                            <a:schemeClr val="tx1"/>
                          </a:solidFill>
                          <a:effectLst/>
                          <a:latin typeface="+mn-lt"/>
                          <a:ea typeface="+mn-ea"/>
                          <a:cs typeface="+mn-cs"/>
                        </a:rPr>
                        <a:t> </a:t>
                      </a:r>
                      <a:r>
                        <a:rPr lang="ru-RU" sz="1800" b="0" i="0" kern="1200" dirty="0" smtClean="0">
                          <a:solidFill>
                            <a:schemeClr val="tx1"/>
                          </a:solidFill>
                          <a:effectLst/>
                          <a:latin typeface="+mn-lt"/>
                          <a:ea typeface="+mn-ea"/>
                          <a:cs typeface="+mn-cs"/>
                        </a:rPr>
                        <a:t>— бог-по­кро­ви­тель ас­си­рий­ско­го цар­ства (или город в Ас­си­рии). </a:t>
                      </a:r>
                    </a:p>
                    <a:p>
                      <a:r>
                        <a:rPr lang="ru-RU" sz="1800" b="1" i="0" kern="1200" dirty="0" smtClean="0">
                          <a:solidFill>
                            <a:schemeClr val="tx1"/>
                          </a:solidFill>
                          <a:effectLst/>
                          <a:latin typeface="+mn-lt"/>
                          <a:ea typeface="+mn-ea"/>
                          <a:cs typeface="+mn-cs"/>
                        </a:rPr>
                        <a:t>Ни­не­вия</a:t>
                      </a:r>
                      <a:r>
                        <a:rPr lang="ru-RU" sz="1800" b="0" i="0" kern="1200" dirty="0" smtClean="0">
                          <a:solidFill>
                            <a:schemeClr val="tx1"/>
                          </a:solidFill>
                          <a:effectLst/>
                          <a:latin typeface="+mn-lt"/>
                          <a:ea typeface="+mn-ea"/>
                          <a:cs typeface="+mn-cs"/>
                        </a:rPr>
                        <a:t> — сто­ли­ца Ас­си­рий­ско­го го­су­дар­ства; </a:t>
                      </a:r>
                    </a:p>
                    <a:p>
                      <a:r>
                        <a:rPr lang="ru-RU" sz="1800" b="1" i="0" kern="1200" dirty="0" smtClean="0">
                          <a:solidFill>
                            <a:schemeClr val="tx1"/>
                          </a:solidFill>
                          <a:effectLst/>
                          <a:latin typeface="+mn-lt"/>
                          <a:ea typeface="+mn-ea"/>
                          <a:cs typeface="+mn-cs"/>
                        </a:rPr>
                        <a:t>биб­лио­те­ка </a:t>
                      </a:r>
                      <a:r>
                        <a:rPr lang="ru-RU" sz="1800" b="1" i="0" kern="1200" dirty="0" err="1" smtClean="0">
                          <a:solidFill>
                            <a:schemeClr val="tx1"/>
                          </a:solidFill>
                          <a:effectLst/>
                          <a:latin typeface="+mn-lt"/>
                          <a:ea typeface="+mn-ea"/>
                          <a:cs typeface="+mn-cs"/>
                        </a:rPr>
                        <a:t>Аш­шур­ба­на­па­ла</a:t>
                      </a:r>
                      <a:r>
                        <a:rPr lang="ru-RU" sz="1800" b="0" i="0" kern="1200" dirty="0" smtClean="0">
                          <a:solidFill>
                            <a:schemeClr val="tx1"/>
                          </a:solidFill>
                          <a:effectLst/>
                          <a:latin typeface="+mn-lt"/>
                          <a:ea typeface="+mn-ea"/>
                          <a:cs typeface="+mn-cs"/>
                        </a:rPr>
                        <a:t> — биб­лио­те­ка, со­сто­я­щая из книг, сде­лан­ных из гли­ня­ных таб­ли­чек, со­бран­ная царём Ас­си­рии </a:t>
                      </a:r>
                      <a:r>
                        <a:rPr lang="ru-RU" sz="1800" b="0" i="0" kern="1200" dirty="0" err="1" smtClean="0">
                          <a:solidFill>
                            <a:schemeClr val="tx1"/>
                          </a:solidFill>
                          <a:effectLst/>
                          <a:latin typeface="+mn-lt"/>
                          <a:ea typeface="+mn-ea"/>
                          <a:cs typeface="+mn-cs"/>
                        </a:rPr>
                        <a:t>Аш­шур­ба­на­па­лом</a:t>
                      </a:r>
                      <a:r>
                        <a:rPr lang="ru-RU" sz="1800" b="0" i="0" kern="1200" dirty="0" smtClean="0">
                          <a:solidFill>
                            <a:schemeClr val="tx1"/>
                          </a:solidFill>
                          <a:effectLst/>
                          <a:latin typeface="+mn-lt"/>
                          <a:ea typeface="+mn-ea"/>
                          <a:cs typeface="+mn-cs"/>
                        </a:rPr>
                        <a:t> в Ни­не­вии;</a:t>
                      </a:r>
                      <a:endParaRPr lang="ru-RU" dirty="0"/>
                    </a:p>
                  </a:txBody>
                  <a:tcPr/>
                </a:tc>
                <a:tc>
                  <a:txBody>
                    <a:bodyPr/>
                    <a:lstStyle/>
                    <a:p>
                      <a:pPr algn="ctr"/>
                      <a:r>
                        <a:rPr lang="ru-RU" sz="1800" b="1" i="0" kern="1200" dirty="0" smtClean="0">
                          <a:solidFill>
                            <a:srgbClr val="FF0000"/>
                          </a:solidFill>
                          <a:effectLst/>
                          <a:latin typeface="+mn-lt"/>
                          <a:ea typeface="+mn-ea"/>
                          <a:cs typeface="+mn-cs"/>
                        </a:rPr>
                        <a:t>Древ­няя Па­ле­сти­на</a:t>
                      </a:r>
                    </a:p>
                    <a:p>
                      <a:r>
                        <a:rPr lang="ru-RU" sz="1800" b="0" i="0" kern="1200" dirty="0" smtClean="0">
                          <a:solidFill>
                            <a:schemeClr val="tx1"/>
                          </a:solidFill>
                          <a:effectLst/>
                          <a:latin typeface="+mn-lt"/>
                          <a:ea typeface="+mn-ea"/>
                          <a:cs typeface="+mn-cs"/>
                        </a:rPr>
                        <a:t> </a:t>
                      </a:r>
                      <a:r>
                        <a:rPr lang="ru-RU" sz="1800" b="1" i="0" kern="1200" dirty="0" smtClean="0">
                          <a:solidFill>
                            <a:schemeClr val="tx1"/>
                          </a:solidFill>
                          <a:effectLst/>
                          <a:latin typeface="+mn-lt"/>
                          <a:ea typeface="+mn-ea"/>
                          <a:cs typeface="+mn-cs"/>
                        </a:rPr>
                        <a:t>Иеру­са­лим­ский храм</a:t>
                      </a:r>
                      <a:r>
                        <a:rPr lang="ru-RU" sz="1800" b="0" i="0" kern="1200" dirty="0" smtClean="0">
                          <a:solidFill>
                            <a:schemeClr val="tx1"/>
                          </a:solidFill>
                          <a:effectLst/>
                          <a:latin typeface="+mn-lt"/>
                          <a:ea typeface="+mn-ea"/>
                          <a:cs typeface="+mn-cs"/>
                        </a:rPr>
                        <a:t> — храм, по­стро­ен­ный царём Со­ло­мо­ном в Иеру­са­ли­ме; </a:t>
                      </a:r>
                    </a:p>
                    <a:p>
                      <a:r>
                        <a:rPr lang="ru-RU" sz="1800" b="1" i="0" kern="1200" dirty="0" smtClean="0">
                          <a:solidFill>
                            <a:schemeClr val="tx1"/>
                          </a:solidFill>
                          <a:effectLst/>
                          <a:latin typeface="+mn-lt"/>
                          <a:ea typeface="+mn-ea"/>
                          <a:cs typeface="+mn-cs"/>
                        </a:rPr>
                        <a:t>скри­жа­ли</a:t>
                      </a:r>
                      <a:r>
                        <a:rPr lang="ru-RU" sz="1800" b="0" i="0" kern="1200" dirty="0" smtClean="0">
                          <a:solidFill>
                            <a:schemeClr val="tx1"/>
                          </a:solidFill>
                          <a:effectLst/>
                          <a:latin typeface="+mn-lt"/>
                          <a:ea typeface="+mn-ea"/>
                          <a:cs typeface="+mn-cs"/>
                        </a:rPr>
                        <a:t> — доски, таб­ли­ца с на­пи­сан­ным на ней тек­стом (пре­имущ. свя­щен­ным, куль­то­вым); </a:t>
                      </a:r>
                    </a:p>
                    <a:p>
                      <a:r>
                        <a:rPr lang="ru-RU" sz="1800" b="1" i="0" kern="1200" dirty="0" smtClean="0">
                          <a:solidFill>
                            <a:schemeClr val="tx1"/>
                          </a:solidFill>
                          <a:effectLst/>
                          <a:latin typeface="+mn-lt"/>
                          <a:ea typeface="+mn-ea"/>
                          <a:cs typeface="+mn-cs"/>
                        </a:rPr>
                        <a:t>де­сять за­по­ве­дей</a:t>
                      </a:r>
                      <a:r>
                        <a:rPr lang="ru-RU" sz="1800" b="0" i="0" kern="1200" dirty="0" smtClean="0">
                          <a:solidFill>
                            <a:schemeClr val="tx1"/>
                          </a:solidFill>
                          <a:effectLst/>
                          <a:latin typeface="+mn-lt"/>
                          <a:ea typeface="+mn-ea"/>
                          <a:cs typeface="+mn-cs"/>
                        </a:rPr>
                        <a:t> — де­сять за­ко­нов, ко­то­рые со­глас­но Пя­ти­кни­жию были даны Мо­и­сею Богом; </a:t>
                      </a:r>
                    </a:p>
                    <a:p>
                      <a:r>
                        <a:rPr lang="ru-RU" sz="1800" b="1" i="0" kern="1200" dirty="0" smtClean="0">
                          <a:solidFill>
                            <a:schemeClr val="tx1"/>
                          </a:solidFill>
                          <a:effectLst/>
                          <a:latin typeface="+mn-lt"/>
                          <a:ea typeface="+mn-ea"/>
                          <a:cs typeface="+mn-cs"/>
                        </a:rPr>
                        <a:t>Иеру­са­лим</a:t>
                      </a:r>
                      <a:r>
                        <a:rPr lang="ru-RU" sz="1800" b="0" i="0" kern="1200" dirty="0" smtClean="0">
                          <a:solidFill>
                            <a:schemeClr val="tx1"/>
                          </a:solidFill>
                          <a:effectLst/>
                          <a:latin typeface="+mn-lt"/>
                          <a:ea typeface="+mn-ea"/>
                          <a:cs typeface="+mn-cs"/>
                        </a:rPr>
                        <a:t> — сто­ли­ца древ­не­го Иудей­ско­го цар­ства, свя­щен­ный город ев­ре­ев.</a:t>
                      </a:r>
                    </a:p>
                    <a:p>
                      <a:r>
                        <a:rPr lang="ru-RU" sz="1800" b="0" i="0" kern="1200" dirty="0" smtClean="0">
                          <a:solidFill>
                            <a:schemeClr val="tx1"/>
                          </a:solidFill>
                          <a:effectLst/>
                          <a:latin typeface="+mn-lt"/>
                          <a:ea typeface="+mn-ea"/>
                          <a:cs typeface="+mn-cs"/>
                        </a:rPr>
                        <a:t> </a:t>
                      </a:r>
                      <a:r>
                        <a:rPr lang="ru-RU" sz="1800" b="1" i="0" kern="1200" dirty="0" smtClean="0">
                          <a:solidFill>
                            <a:schemeClr val="tx1"/>
                          </a:solidFill>
                          <a:effectLst/>
                          <a:latin typeface="+mn-lt"/>
                          <a:ea typeface="+mn-ea"/>
                          <a:cs typeface="+mn-cs"/>
                        </a:rPr>
                        <a:t>Земля обе­то­ван­ная </a:t>
                      </a:r>
                      <a:r>
                        <a:rPr lang="ru-RU" sz="1800" b="0" i="0" kern="1200" dirty="0" smtClean="0">
                          <a:solidFill>
                            <a:schemeClr val="tx1"/>
                          </a:solidFill>
                          <a:effectLst/>
                          <a:latin typeface="+mn-lt"/>
                          <a:ea typeface="+mn-ea"/>
                          <a:cs typeface="+mn-cs"/>
                        </a:rPr>
                        <a:t>— земля, обе­щан­ная богом иуде­ям. </a:t>
                      </a:r>
                    </a:p>
                    <a:p>
                      <a:r>
                        <a:rPr lang="ru-RU" sz="1800" b="1" i="0" kern="1200" dirty="0" smtClean="0">
                          <a:solidFill>
                            <a:schemeClr val="tx1"/>
                          </a:solidFill>
                          <a:effectLst/>
                          <a:latin typeface="+mn-lt"/>
                          <a:ea typeface="+mn-ea"/>
                          <a:cs typeface="+mn-cs"/>
                        </a:rPr>
                        <a:t>исход ев­ре­ев из Егип­та</a:t>
                      </a:r>
                      <a:r>
                        <a:rPr lang="ru-RU" sz="1800" b="0" i="0" kern="1200" dirty="0" smtClean="0">
                          <a:solidFill>
                            <a:schemeClr val="tx1"/>
                          </a:solidFill>
                          <a:effectLst/>
                          <a:latin typeface="+mn-lt"/>
                          <a:ea typeface="+mn-ea"/>
                          <a:cs typeface="+mn-cs"/>
                        </a:rPr>
                        <a:t> — бег­ство ев­ре­ев из еги­пет­ско­го плена; </a:t>
                      </a:r>
                    </a:p>
                    <a:p>
                      <a:r>
                        <a:rPr lang="ru-RU" sz="1800" b="1" i="0" kern="1200" dirty="0" smtClean="0">
                          <a:solidFill>
                            <a:schemeClr val="tx1"/>
                          </a:solidFill>
                          <a:effectLst/>
                          <a:latin typeface="+mn-lt"/>
                          <a:ea typeface="+mn-ea"/>
                          <a:cs typeface="+mn-cs"/>
                        </a:rPr>
                        <a:t>Пя­ти­кни­жие Мо­и­сея</a:t>
                      </a:r>
                      <a:r>
                        <a:rPr lang="ru-RU" sz="1800" b="0" i="0" kern="1200" dirty="0" smtClean="0">
                          <a:solidFill>
                            <a:schemeClr val="tx1"/>
                          </a:solidFill>
                          <a:effectLst/>
                          <a:latin typeface="+mn-lt"/>
                          <a:ea typeface="+mn-ea"/>
                          <a:cs typeface="+mn-cs"/>
                        </a:rPr>
                        <a:t> — свя­щен­ная книга иуде­ев и хри­сти­ан;</a:t>
                      </a:r>
                      <a:endParaRPr lang="ru-RU" dirty="0"/>
                    </a:p>
                  </a:txBody>
                  <a:tcPr/>
                </a:tc>
              </a:tr>
            </a:tbl>
          </a:graphicData>
        </a:graphic>
      </p:graphicFrame>
    </p:spTree>
    <p:extLst>
      <p:ext uri="{BB962C8B-B14F-4D97-AF65-F5344CB8AC3E}">
        <p14:creationId xmlns:p14="http://schemas.microsoft.com/office/powerpoint/2010/main" val="3552678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45" y="37759"/>
            <a:ext cx="9144000" cy="6858000"/>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1262699761"/>
              </p:ext>
            </p:extLst>
          </p:nvPr>
        </p:nvGraphicFramePr>
        <p:xfrm>
          <a:off x="395536" y="404664"/>
          <a:ext cx="8280920" cy="6126480"/>
        </p:xfrm>
        <a:graphic>
          <a:graphicData uri="http://schemas.openxmlformats.org/drawingml/2006/table">
            <a:tbl>
              <a:tblPr firstRow="1" bandRow="1">
                <a:tableStyleId>{E8B1032C-EA38-4F05-BA0D-38AFFFC7BED3}</a:tableStyleId>
              </a:tblPr>
              <a:tblGrid>
                <a:gridCol w="4140460"/>
                <a:gridCol w="4140460"/>
              </a:tblGrid>
              <a:tr h="571088">
                <a:tc>
                  <a:txBody>
                    <a:bodyPr/>
                    <a:lstStyle/>
                    <a:p>
                      <a:r>
                        <a:rPr lang="ru-RU" sz="1800" b="1" i="0" kern="1200" dirty="0" smtClean="0">
                          <a:solidFill>
                            <a:srgbClr val="FF0000"/>
                          </a:solidFill>
                          <a:effectLst/>
                          <a:latin typeface="+mn-lt"/>
                          <a:ea typeface="+mn-ea"/>
                          <a:cs typeface="+mn-cs"/>
                        </a:rPr>
                        <a:t>             Пер­сид­ская дер­жа­ва </a:t>
                      </a:r>
                    </a:p>
                    <a:p>
                      <a:r>
                        <a:rPr lang="ru-RU" sz="1800" b="1" i="0" kern="1200" dirty="0" smtClean="0">
                          <a:solidFill>
                            <a:schemeClr val="tx1"/>
                          </a:solidFill>
                          <a:effectLst/>
                          <a:latin typeface="+mn-lt"/>
                          <a:ea typeface="+mn-ea"/>
                          <a:cs typeface="+mn-cs"/>
                        </a:rPr>
                        <a:t>Зо­ро­аст­ризм</a:t>
                      </a:r>
                      <a:r>
                        <a:rPr lang="ru-RU" sz="1800" b="0" i="0" kern="1200" dirty="0" smtClean="0">
                          <a:solidFill>
                            <a:schemeClr val="tx1"/>
                          </a:solidFill>
                          <a:effectLst/>
                          <a:latin typeface="+mn-lt"/>
                          <a:ea typeface="+mn-ea"/>
                          <a:cs typeface="+mn-cs"/>
                        </a:rPr>
                        <a:t> — ре­ли­гия древ­них пер­сов; гвар­дия бес­смерт­ных — от­бор­ное вой­ско в Пер­сид­ской дер­жа­ве.</a:t>
                      </a:r>
                    </a:p>
                    <a:p>
                      <a:r>
                        <a:rPr lang="ru-RU" sz="1800" b="1" i="0" kern="1200" dirty="0" smtClean="0">
                          <a:solidFill>
                            <a:schemeClr val="tx1"/>
                          </a:solidFill>
                          <a:effectLst/>
                          <a:latin typeface="+mn-lt"/>
                          <a:ea typeface="+mn-ea"/>
                          <a:cs typeface="+mn-cs"/>
                        </a:rPr>
                        <a:t> </a:t>
                      </a:r>
                      <a:r>
                        <a:rPr lang="ru-RU" sz="1800" b="1" i="0" kern="1200" dirty="0" err="1" smtClean="0">
                          <a:solidFill>
                            <a:schemeClr val="tx1"/>
                          </a:solidFill>
                          <a:effectLst/>
                          <a:latin typeface="+mn-lt"/>
                          <a:ea typeface="+mn-ea"/>
                          <a:cs typeface="+mn-cs"/>
                        </a:rPr>
                        <a:t>са­трат</a:t>
                      </a:r>
                      <a:r>
                        <a:rPr lang="ru-RU" sz="1800" b="1" i="0" kern="1200" dirty="0" smtClean="0">
                          <a:solidFill>
                            <a:schemeClr val="tx1"/>
                          </a:solidFill>
                          <a:effectLst/>
                          <a:latin typeface="+mn-lt"/>
                          <a:ea typeface="+mn-ea"/>
                          <a:cs typeface="+mn-cs"/>
                        </a:rPr>
                        <a:t> — </a:t>
                      </a:r>
                      <a:r>
                        <a:rPr lang="ru-RU" sz="1800" b="0" i="0" kern="1200" dirty="0" smtClean="0">
                          <a:solidFill>
                            <a:schemeClr val="tx1"/>
                          </a:solidFill>
                          <a:effectLst/>
                          <a:latin typeface="+mn-lt"/>
                          <a:ea typeface="+mn-ea"/>
                          <a:cs typeface="+mn-cs"/>
                        </a:rPr>
                        <a:t>чи­нов­ник, управ­ля­ю­щий про­вин­ци­ей Пер­сид­ской им­пе­рии; </a:t>
                      </a:r>
                    </a:p>
                    <a:p>
                      <a:r>
                        <a:rPr lang="ru-RU" sz="1800" b="1" i="0" kern="1200" dirty="0" smtClean="0">
                          <a:solidFill>
                            <a:schemeClr val="tx1"/>
                          </a:solidFill>
                          <a:effectLst/>
                          <a:latin typeface="+mn-lt"/>
                          <a:ea typeface="+mn-ea"/>
                          <a:cs typeface="+mn-cs"/>
                        </a:rPr>
                        <a:t>са­тра­пия </a:t>
                      </a:r>
                      <a:r>
                        <a:rPr lang="ru-RU" sz="1800" b="0" i="0" kern="1200" dirty="0" smtClean="0">
                          <a:solidFill>
                            <a:schemeClr val="tx1"/>
                          </a:solidFill>
                          <a:effectLst/>
                          <a:latin typeface="+mn-lt"/>
                          <a:ea typeface="+mn-ea"/>
                          <a:cs typeface="+mn-cs"/>
                        </a:rPr>
                        <a:t>— про­вин­ция в пер­сид­ском го­су­дар­стве, во главе ко­то­рой стоял на­зна­чен­ный царём са­трап; </a:t>
                      </a:r>
                    </a:p>
                    <a:p>
                      <a:r>
                        <a:rPr lang="ru-RU" sz="1800" b="1" i="0" kern="1200" dirty="0" err="1" smtClean="0">
                          <a:solidFill>
                            <a:schemeClr val="tx1"/>
                          </a:solidFill>
                          <a:effectLst/>
                          <a:latin typeface="+mn-lt"/>
                          <a:ea typeface="+mn-ea"/>
                          <a:cs typeface="+mn-cs"/>
                        </a:rPr>
                        <a:t>Ахура</a:t>
                      </a:r>
                      <a:r>
                        <a:rPr lang="ru-RU" sz="1800" b="1" i="0" kern="1200" dirty="0" smtClean="0">
                          <a:solidFill>
                            <a:schemeClr val="tx1"/>
                          </a:solidFill>
                          <a:effectLst/>
                          <a:latin typeface="+mn-lt"/>
                          <a:ea typeface="+mn-ea"/>
                          <a:cs typeface="+mn-cs"/>
                        </a:rPr>
                        <a:t>-Мазда</a:t>
                      </a:r>
                      <a:r>
                        <a:rPr lang="ru-RU" sz="1800" b="0" i="0" kern="1200" dirty="0" smtClean="0">
                          <a:solidFill>
                            <a:schemeClr val="tx1"/>
                          </a:solidFill>
                          <a:effectLst/>
                          <a:latin typeface="+mn-lt"/>
                          <a:ea typeface="+mn-ea"/>
                          <a:cs typeface="+mn-cs"/>
                        </a:rPr>
                        <a:t> — бог света и добра, со­зда­тель мира у древ­них пер­сов. </a:t>
                      </a:r>
                    </a:p>
                    <a:p>
                      <a:r>
                        <a:rPr lang="ru-RU" sz="1800" b="1" i="0" kern="1200" dirty="0" smtClean="0">
                          <a:solidFill>
                            <a:schemeClr val="tx1"/>
                          </a:solidFill>
                          <a:effectLst/>
                          <a:latin typeface="+mn-lt"/>
                          <a:ea typeface="+mn-ea"/>
                          <a:cs typeface="+mn-cs"/>
                        </a:rPr>
                        <a:t>пер­вая го­су­дар­ствен­ная почта</a:t>
                      </a:r>
                      <a:r>
                        <a:rPr lang="ru-RU" sz="1800" b="0" i="0" kern="1200" dirty="0" smtClean="0">
                          <a:solidFill>
                            <a:schemeClr val="tx1"/>
                          </a:solidFill>
                          <a:effectLst/>
                          <a:latin typeface="+mn-lt"/>
                          <a:ea typeface="+mn-ea"/>
                          <a:cs typeface="+mn-cs"/>
                        </a:rPr>
                        <a:t> — со­зда­на по при­ка­зу пер­сид­ско­го царя Дария для быст­рой до­став­ки цар­ских при­ка­зов; </a:t>
                      </a:r>
                    </a:p>
                    <a:p>
                      <a:r>
                        <a:rPr lang="ru-RU" sz="1800" b="1" i="0" kern="1200" dirty="0" smtClean="0">
                          <a:solidFill>
                            <a:schemeClr val="tx1"/>
                          </a:solidFill>
                          <a:effectLst/>
                          <a:latin typeface="+mn-lt"/>
                          <a:ea typeface="+mn-ea"/>
                          <a:cs typeface="+mn-cs"/>
                        </a:rPr>
                        <a:t>Аве­ста </a:t>
                      </a:r>
                      <a:r>
                        <a:rPr lang="ru-RU" sz="1800" b="0" i="0" kern="1200" dirty="0" smtClean="0">
                          <a:solidFill>
                            <a:schemeClr val="tx1"/>
                          </a:solidFill>
                          <a:effectLst/>
                          <a:latin typeface="+mn-lt"/>
                          <a:ea typeface="+mn-ea"/>
                          <a:cs typeface="+mn-cs"/>
                        </a:rPr>
                        <a:t>— свя­щен­ная книга зо­ро­аст­риз­ма — ре­ли­гии древ­них пер­сов;</a:t>
                      </a:r>
                      <a:endParaRPr lang="ru-RU" dirty="0"/>
                    </a:p>
                  </a:txBody>
                  <a:tcPr/>
                </a:tc>
                <a:tc>
                  <a:txBody>
                    <a:bodyPr/>
                    <a:lstStyle/>
                    <a:p>
                      <a:pPr algn="ctr"/>
                      <a:r>
                        <a:rPr lang="ru-RU" sz="1800" b="1" i="0" kern="1200" dirty="0" smtClean="0">
                          <a:solidFill>
                            <a:srgbClr val="FF0000"/>
                          </a:solidFill>
                          <a:effectLst/>
                          <a:latin typeface="+mn-lt"/>
                          <a:ea typeface="+mn-ea"/>
                          <a:cs typeface="+mn-cs"/>
                        </a:rPr>
                        <a:t>Древ­няя Индия</a:t>
                      </a:r>
                    </a:p>
                    <a:p>
                      <a:r>
                        <a:rPr lang="ru-RU" sz="1800" b="1" i="0" kern="1200" dirty="0" smtClean="0">
                          <a:solidFill>
                            <a:schemeClr val="tx1"/>
                          </a:solidFill>
                          <a:effectLst/>
                          <a:latin typeface="+mn-lt"/>
                          <a:ea typeface="+mn-ea"/>
                          <a:cs typeface="+mn-cs"/>
                        </a:rPr>
                        <a:t> брах­ма­ны</a:t>
                      </a:r>
                      <a:r>
                        <a:rPr lang="ru-RU" sz="1800" b="0" i="0" kern="1200" dirty="0" smtClean="0">
                          <a:solidFill>
                            <a:schemeClr val="tx1"/>
                          </a:solidFill>
                          <a:effectLst/>
                          <a:latin typeface="+mn-lt"/>
                          <a:ea typeface="+mn-ea"/>
                          <a:cs typeface="+mn-cs"/>
                        </a:rPr>
                        <a:t> — выс­шая </a:t>
                      </a:r>
                      <a:r>
                        <a:rPr lang="ru-RU" sz="1800" b="0" i="0" kern="1200" dirty="0" err="1" smtClean="0">
                          <a:solidFill>
                            <a:schemeClr val="tx1"/>
                          </a:solidFill>
                          <a:effectLst/>
                          <a:latin typeface="+mn-lt"/>
                          <a:ea typeface="+mn-ea"/>
                          <a:cs typeface="+mn-cs"/>
                        </a:rPr>
                        <a:t>варна</a:t>
                      </a:r>
                      <a:r>
                        <a:rPr lang="ru-RU" sz="1800" b="0" i="0" kern="1200" dirty="0" smtClean="0">
                          <a:solidFill>
                            <a:schemeClr val="tx1"/>
                          </a:solidFill>
                          <a:effectLst/>
                          <a:latin typeface="+mn-lt"/>
                          <a:ea typeface="+mn-ea"/>
                          <a:cs typeface="+mn-cs"/>
                        </a:rPr>
                        <a:t> в Древ­ней Индии, жрецы; </a:t>
                      </a:r>
                    </a:p>
                    <a:p>
                      <a:r>
                        <a:rPr lang="ru-RU" sz="1800" b="1" i="0" kern="1200" dirty="0" smtClean="0">
                          <a:solidFill>
                            <a:schemeClr val="tx1"/>
                          </a:solidFill>
                          <a:effectLst/>
                          <a:latin typeface="+mn-lt"/>
                          <a:ea typeface="+mn-ea"/>
                          <a:cs typeface="+mn-cs"/>
                        </a:rPr>
                        <a:t>Веды </a:t>
                      </a:r>
                      <a:r>
                        <a:rPr lang="ru-RU" sz="1800" b="0" i="0" kern="1200" dirty="0" smtClean="0">
                          <a:solidFill>
                            <a:schemeClr val="tx1"/>
                          </a:solidFill>
                          <a:effectLst/>
                          <a:latin typeface="+mn-lt"/>
                          <a:ea typeface="+mn-ea"/>
                          <a:cs typeface="+mn-cs"/>
                        </a:rPr>
                        <a:t>— свя­щен­ные тек­сты древ­них ин­дий­цев; </a:t>
                      </a:r>
                      <a:r>
                        <a:rPr lang="ru-RU" sz="1800" b="1" i="0" kern="1200" dirty="0" smtClean="0">
                          <a:solidFill>
                            <a:schemeClr val="tx1"/>
                          </a:solidFill>
                          <a:effectLst/>
                          <a:latin typeface="+mn-lt"/>
                          <a:ea typeface="+mn-ea"/>
                          <a:cs typeface="+mn-cs"/>
                        </a:rPr>
                        <a:t>кшат­рии </a:t>
                      </a:r>
                      <a:r>
                        <a:rPr lang="ru-RU" sz="1800" b="0" i="0" kern="1200" dirty="0" smtClean="0">
                          <a:solidFill>
                            <a:schemeClr val="tx1"/>
                          </a:solidFill>
                          <a:effectLst/>
                          <a:latin typeface="+mn-lt"/>
                          <a:ea typeface="+mn-ea"/>
                          <a:cs typeface="+mn-cs"/>
                        </a:rPr>
                        <a:t>— члены </a:t>
                      </a:r>
                      <a:r>
                        <a:rPr lang="ru-RU" sz="1800" b="0" i="0" kern="1200" dirty="0" err="1" smtClean="0">
                          <a:solidFill>
                            <a:schemeClr val="tx1"/>
                          </a:solidFill>
                          <a:effectLst/>
                          <a:latin typeface="+mn-lt"/>
                          <a:ea typeface="+mn-ea"/>
                          <a:cs typeface="+mn-cs"/>
                        </a:rPr>
                        <a:t>варны</a:t>
                      </a:r>
                      <a:r>
                        <a:rPr lang="ru-RU" sz="1800" b="0" i="0" kern="1200" dirty="0" smtClean="0">
                          <a:solidFill>
                            <a:schemeClr val="tx1"/>
                          </a:solidFill>
                          <a:effectLst/>
                          <a:latin typeface="+mn-lt"/>
                          <a:ea typeface="+mn-ea"/>
                          <a:cs typeface="+mn-cs"/>
                        </a:rPr>
                        <a:t> во­и­нов в Индии; </a:t>
                      </a:r>
                      <a:r>
                        <a:rPr lang="ru-RU" sz="1800" b="1" i="0" kern="1200" dirty="0" smtClean="0">
                          <a:solidFill>
                            <a:schemeClr val="tx1"/>
                          </a:solidFill>
                          <a:effectLst/>
                          <a:latin typeface="+mn-lt"/>
                          <a:ea typeface="+mn-ea"/>
                          <a:cs typeface="+mn-cs"/>
                        </a:rPr>
                        <a:t>Брах­ма </a:t>
                      </a:r>
                      <a:r>
                        <a:rPr lang="ru-RU" sz="1800" b="0" i="0" kern="1200" dirty="0" smtClean="0">
                          <a:solidFill>
                            <a:schemeClr val="tx1"/>
                          </a:solidFill>
                          <a:effectLst/>
                          <a:latin typeface="+mn-lt"/>
                          <a:ea typeface="+mn-ea"/>
                          <a:cs typeface="+mn-cs"/>
                        </a:rPr>
                        <a:t>— со­зда­тель и пра­ви­тель мира в ин­ду­из­ме. </a:t>
                      </a:r>
                      <a:r>
                        <a:rPr lang="ru-RU" sz="1800" b="1" i="0" kern="1200" dirty="0" smtClean="0">
                          <a:solidFill>
                            <a:schemeClr val="tx1"/>
                          </a:solidFill>
                          <a:effectLst/>
                          <a:latin typeface="+mn-lt"/>
                          <a:ea typeface="+mn-ea"/>
                          <a:cs typeface="+mn-cs"/>
                        </a:rPr>
                        <a:t>сан­скрит</a:t>
                      </a:r>
                      <a:r>
                        <a:rPr lang="ru-RU" sz="1800" b="0" i="0" kern="1200" dirty="0" smtClean="0">
                          <a:solidFill>
                            <a:schemeClr val="tx1"/>
                          </a:solidFill>
                          <a:effectLst/>
                          <a:latin typeface="+mn-lt"/>
                          <a:ea typeface="+mn-ea"/>
                          <a:cs typeface="+mn-cs"/>
                        </a:rPr>
                        <a:t> — древ­ней­шая, со­хра­нив­ша­я­ся до наших дней форма языка ин­до­ев­ро­пей­цев; </a:t>
                      </a:r>
                      <a:r>
                        <a:rPr lang="ru-RU" sz="1800" b="1" i="0" kern="1200" dirty="0" smtClean="0">
                          <a:solidFill>
                            <a:schemeClr val="tx1"/>
                          </a:solidFill>
                          <a:effectLst/>
                          <a:latin typeface="+mn-lt"/>
                          <a:ea typeface="+mn-ea"/>
                          <a:cs typeface="+mn-cs"/>
                        </a:rPr>
                        <a:t>раджа</a:t>
                      </a:r>
                      <a:r>
                        <a:rPr lang="ru-RU" sz="1800" b="0" i="0" kern="1200" dirty="0" smtClean="0">
                          <a:solidFill>
                            <a:schemeClr val="tx1"/>
                          </a:solidFill>
                          <a:effectLst/>
                          <a:latin typeface="+mn-lt"/>
                          <a:ea typeface="+mn-ea"/>
                          <a:cs typeface="+mn-cs"/>
                        </a:rPr>
                        <a:t> — пра­ви­тель в Древ­ней Индии. </a:t>
                      </a:r>
                      <a:r>
                        <a:rPr lang="ru-RU" sz="1800" b="1" i="0" kern="1200" dirty="0" smtClean="0">
                          <a:solidFill>
                            <a:schemeClr val="tx1"/>
                          </a:solidFill>
                          <a:effectLst/>
                          <a:latin typeface="+mn-lt"/>
                          <a:ea typeface="+mn-ea"/>
                          <a:cs typeface="+mn-cs"/>
                        </a:rPr>
                        <a:t>шах­ма­ты</a:t>
                      </a:r>
                      <a:r>
                        <a:rPr lang="ru-RU" sz="1800" b="0" i="0" kern="1200" dirty="0" smtClean="0">
                          <a:solidFill>
                            <a:schemeClr val="tx1"/>
                          </a:solidFill>
                          <a:effectLst/>
                          <a:latin typeface="+mn-lt"/>
                          <a:ea typeface="+mn-ea"/>
                          <a:cs typeface="+mn-cs"/>
                        </a:rPr>
                        <a:t> — на­столь­ная ло­ги­че­ская игра со спе­ци­аль­ны­ми фи­гу­ра­ми, изоб­ретённая в Индии; </a:t>
                      </a:r>
                      <a:r>
                        <a:rPr lang="ru-RU" sz="1800" b="1" i="0" kern="1200" dirty="0" smtClean="0">
                          <a:solidFill>
                            <a:schemeClr val="tx1"/>
                          </a:solidFill>
                          <a:effectLst/>
                          <a:latin typeface="+mn-lt"/>
                          <a:ea typeface="+mn-ea"/>
                          <a:cs typeface="+mn-cs"/>
                        </a:rPr>
                        <a:t>шудры</a:t>
                      </a:r>
                      <a:r>
                        <a:rPr lang="ru-RU" sz="1800" b="0" i="0" kern="1200" dirty="0" smtClean="0">
                          <a:solidFill>
                            <a:schemeClr val="tx1"/>
                          </a:solidFill>
                          <a:effectLst/>
                          <a:latin typeface="+mn-lt"/>
                          <a:ea typeface="+mn-ea"/>
                          <a:cs typeface="+mn-cs"/>
                        </a:rPr>
                        <a:t> — члены </a:t>
                      </a:r>
                      <a:r>
                        <a:rPr lang="ru-RU" sz="1800" b="0" i="0" kern="1200" dirty="0" err="1" smtClean="0">
                          <a:solidFill>
                            <a:schemeClr val="tx1"/>
                          </a:solidFill>
                          <a:effectLst/>
                          <a:latin typeface="+mn-lt"/>
                          <a:ea typeface="+mn-ea"/>
                          <a:cs typeface="+mn-cs"/>
                        </a:rPr>
                        <a:t>варны</a:t>
                      </a:r>
                      <a:r>
                        <a:rPr lang="ru-RU" sz="1800" b="0" i="0" kern="1200" dirty="0" smtClean="0">
                          <a:solidFill>
                            <a:schemeClr val="tx1"/>
                          </a:solidFill>
                          <a:effectLst/>
                          <a:latin typeface="+mn-lt"/>
                          <a:ea typeface="+mn-ea"/>
                          <a:cs typeface="+mn-cs"/>
                        </a:rPr>
                        <a:t> слуг в Индии два­жды рождённые — пред­ста­ви­те­ли трёх пер­вых </a:t>
                      </a:r>
                      <a:r>
                        <a:rPr lang="ru-RU" sz="1800" b="0" i="0" kern="1200" dirty="0" err="1" smtClean="0">
                          <a:solidFill>
                            <a:schemeClr val="tx1"/>
                          </a:solidFill>
                          <a:effectLst/>
                          <a:latin typeface="+mn-lt"/>
                          <a:ea typeface="+mn-ea"/>
                          <a:cs typeface="+mn-cs"/>
                        </a:rPr>
                        <a:t>варн</a:t>
                      </a:r>
                      <a:r>
                        <a:rPr lang="ru-RU" sz="1800" b="0" i="0" kern="1200" dirty="0" smtClean="0">
                          <a:solidFill>
                            <a:schemeClr val="tx1"/>
                          </a:solidFill>
                          <a:effectLst/>
                          <a:latin typeface="+mn-lt"/>
                          <a:ea typeface="+mn-ea"/>
                          <a:cs typeface="+mn-cs"/>
                        </a:rPr>
                        <a:t> в Индии; </a:t>
                      </a:r>
                      <a:r>
                        <a:rPr lang="ru-RU" sz="1800" b="1" i="0" kern="1200" dirty="0" smtClean="0">
                          <a:solidFill>
                            <a:schemeClr val="tx1"/>
                          </a:solidFill>
                          <a:effectLst/>
                          <a:latin typeface="+mn-lt"/>
                          <a:ea typeface="+mn-ea"/>
                          <a:cs typeface="+mn-cs"/>
                        </a:rPr>
                        <a:t>Вишну</a:t>
                      </a:r>
                      <a:r>
                        <a:rPr lang="ru-RU" sz="1800" b="0" i="0" kern="1200" dirty="0" smtClean="0">
                          <a:solidFill>
                            <a:schemeClr val="tx1"/>
                          </a:solidFill>
                          <a:effectLst/>
                          <a:latin typeface="+mn-lt"/>
                          <a:ea typeface="+mn-ea"/>
                          <a:cs typeface="+mn-cs"/>
                        </a:rPr>
                        <a:t> — один из вер­хов­ных богов в ин­ду­из­ме; </a:t>
                      </a:r>
                      <a:r>
                        <a:rPr lang="ru-RU" sz="1800" b="1" i="0" kern="1200" dirty="0" err="1" smtClean="0">
                          <a:solidFill>
                            <a:schemeClr val="tx1"/>
                          </a:solidFill>
                          <a:effectLst/>
                          <a:latin typeface="+mn-lt"/>
                          <a:ea typeface="+mn-ea"/>
                          <a:cs typeface="+mn-cs"/>
                        </a:rPr>
                        <a:t>ва́йшьи</a:t>
                      </a:r>
                      <a:r>
                        <a:rPr lang="ru-RU" sz="1800" b="0" i="0" kern="1200" dirty="0" smtClean="0">
                          <a:solidFill>
                            <a:schemeClr val="tx1"/>
                          </a:solidFill>
                          <a:effectLst/>
                          <a:latin typeface="+mn-lt"/>
                          <a:ea typeface="+mn-ea"/>
                          <a:cs typeface="+mn-cs"/>
                        </a:rPr>
                        <a:t> — пред­ста­ви­те­ли тре­тьей по зна­чи­мо­сти </a:t>
                      </a:r>
                      <a:r>
                        <a:rPr lang="ru-RU" sz="1800" b="0" i="0" kern="1200" dirty="0" err="1" smtClean="0">
                          <a:solidFill>
                            <a:schemeClr val="tx1"/>
                          </a:solidFill>
                          <a:effectLst/>
                          <a:latin typeface="+mn-lt"/>
                          <a:ea typeface="+mn-ea"/>
                          <a:cs typeface="+mn-cs"/>
                        </a:rPr>
                        <a:t>варны</a:t>
                      </a:r>
                      <a:r>
                        <a:rPr lang="ru-RU" sz="1800" b="0" i="0" kern="1200" dirty="0" smtClean="0">
                          <a:solidFill>
                            <a:schemeClr val="tx1"/>
                          </a:solidFill>
                          <a:effectLst/>
                          <a:latin typeface="+mn-lt"/>
                          <a:ea typeface="+mn-ea"/>
                          <a:cs typeface="+mn-cs"/>
                        </a:rPr>
                        <a:t> древ­не­ин­дий­ско­го об­ще­ства, со­сто­яв­шей из зем­ле­дель­цев, тор­гов­цев, ла­воч­ни­ков и ро­стов­щи­ков</a:t>
                      </a:r>
                      <a:endParaRPr lang="ru-RU" dirty="0"/>
                    </a:p>
                  </a:txBody>
                  <a:tcPr/>
                </a:tc>
              </a:tr>
            </a:tbl>
          </a:graphicData>
        </a:graphic>
      </p:graphicFrame>
    </p:spTree>
    <p:extLst>
      <p:ext uri="{BB962C8B-B14F-4D97-AF65-F5344CB8AC3E}">
        <p14:creationId xmlns:p14="http://schemas.microsoft.com/office/powerpoint/2010/main" val="3578942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80" y="19891"/>
            <a:ext cx="9144000" cy="6858000"/>
          </a:xfrm>
          <a:prstGeom prst="rect">
            <a:avLst/>
          </a:prstGeom>
        </p:spPr>
      </p:pic>
      <p:sp>
        <p:nvSpPr>
          <p:cNvPr id="3" name="TextBox 2"/>
          <p:cNvSpPr txBox="1"/>
          <p:nvPr/>
        </p:nvSpPr>
        <p:spPr>
          <a:xfrm>
            <a:off x="647564" y="316035"/>
            <a:ext cx="7848872" cy="2862322"/>
          </a:xfrm>
          <a:prstGeom prst="rect">
            <a:avLst/>
          </a:prstGeom>
          <a:noFill/>
        </p:spPr>
        <p:txBody>
          <a:bodyPr wrap="square" rtlCol="0">
            <a:spAutoFit/>
          </a:bodyPr>
          <a:lstStyle/>
          <a:p>
            <a:r>
              <a:rPr lang="ru-RU" b="1" dirty="0" smtClean="0">
                <a:latin typeface="Times New Roman" panose="02020603050405020304" pitchFamily="18" charset="0"/>
                <a:cs typeface="Times New Roman" panose="02020603050405020304" pitchFamily="18" charset="0"/>
              </a:rPr>
              <a:t>Часть 1.</a:t>
            </a:r>
          </a:p>
          <a:p>
            <a:endParaRPr lang="ru-RU" b="1" dirty="0" smtClean="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a:p>
            <a:endParaRPr lang="ru-RU" b="1" dirty="0" smtClean="0">
              <a:latin typeface="Times New Roman" panose="02020603050405020304" pitchFamily="18" charset="0"/>
              <a:cs typeface="Times New Roman" panose="02020603050405020304" pitchFamily="18" charset="0"/>
            </a:endParaRPr>
          </a:p>
          <a:p>
            <a:endParaRPr lang="ru-RU" b="1" dirty="0">
              <a:latin typeface="Times New Roman" panose="02020603050405020304" pitchFamily="18" charset="0"/>
              <a:cs typeface="Times New Roman" panose="02020603050405020304" pitchFamily="18" charset="0"/>
            </a:endParaRPr>
          </a:p>
          <a:p>
            <a:endParaRPr lang="ru-RU" b="1" dirty="0" smtClean="0">
              <a:latin typeface="Times New Roman" panose="02020603050405020304" pitchFamily="18" charset="0"/>
              <a:cs typeface="Times New Roman" panose="02020603050405020304" pitchFamily="18" charset="0"/>
            </a:endParaRPr>
          </a:p>
          <a:p>
            <a:r>
              <a:rPr lang="ru-RU" b="1" dirty="0" smtClean="0">
                <a:latin typeface="Times New Roman" panose="02020603050405020304" pitchFamily="18" charset="0"/>
                <a:cs typeface="Times New Roman" panose="02020603050405020304" pitchFamily="18" charset="0"/>
              </a:rPr>
              <a:t>Задание 1. </a:t>
            </a:r>
            <a:r>
              <a:rPr lang="ru-RU" dirty="0" smtClean="0">
                <a:latin typeface="Times New Roman" panose="02020603050405020304" pitchFamily="18" charset="0"/>
                <a:cs typeface="Times New Roman" panose="02020603050405020304" pitchFamily="18" charset="0"/>
              </a:rPr>
              <a:t>Каждая из иллюстраций, приведенных ниже, относится к одной из указанных в перечне тем. Установите соответствие между темами и иллюстрациями: к каждой теме подберите по одной иллюстрации</a:t>
            </a:r>
          </a:p>
          <a:p>
            <a:endParaRPr lang="ru-RU" dirty="0">
              <a:latin typeface="Times New Roman" panose="02020603050405020304" pitchFamily="18" charset="0"/>
              <a:cs typeface="Times New Roman" panose="02020603050405020304"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2552112505"/>
              </p:ext>
            </p:extLst>
          </p:nvPr>
        </p:nvGraphicFramePr>
        <p:xfrm>
          <a:off x="755576" y="764704"/>
          <a:ext cx="6096000" cy="1112520"/>
        </p:xfrm>
        <a:graphic>
          <a:graphicData uri="http://schemas.openxmlformats.org/drawingml/2006/table">
            <a:tbl>
              <a:tblPr firstRow="1" bandRow="1">
                <a:tableStyleId>{E8B1032C-EA38-4F05-BA0D-38AFFFC7BED3}</a:tableStyleId>
              </a:tblPr>
              <a:tblGrid>
                <a:gridCol w="288032"/>
                <a:gridCol w="2759968"/>
                <a:gridCol w="336376"/>
                <a:gridCol w="2711624"/>
              </a:tblGrid>
              <a:tr h="370840">
                <a:tc gridSpan="4">
                  <a:txBody>
                    <a:bodyPr/>
                    <a:lstStyle/>
                    <a:p>
                      <a:r>
                        <a:rPr lang="ru-RU" dirty="0" smtClean="0">
                          <a:latin typeface="Times New Roman" panose="02020603050405020304" pitchFamily="18" charset="0"/>
                          <a:cs typeface="Times New Roman" panose="02020603050405020304" pitchFamily="18" charset="0"/>
                        </a:rPr>
                        <a:t>Перечень тем</a:t>
                      </a:r>
                      <a:endParaRPr lang="ru-RU" dirty="0">
                        <a:latin typeface="Times New Roman" panose="02020603050405020304" pitchFamily="18" charset="0"/>
                        <a:cs typeface="Times New Roman" panose="02020603050405020304" pitchFamily="18" charset="0"/>
                      </a:endParaRPr>
                    </a:p>
                  </a:txBody>
                  <a:tcPr/>
                </a:tc>
                <a:tc hMerge="1">
                  <a:txBody>
                    <a:bodyPr/>
                    <a:lstStyle/>
                    <a:p>
                      <a:endParaRPr lang="ru-RU"/>
                    </a:p>
                  </a:txBody>
                  <a:tcPr/>
                </a:tc>
                <a:tc hMerge="1">
                  <a:txBody>
                    <a:bodyPr/>
                    <a:lstStyle/>
                    <a:p>
                      <a:endParaRPr lang="ru-RU"/>
                    </a:p>
                  </a:txBody>
                  <a:tcPr/>
                </a:tc>
                <a:tc hMerge="1">
                  <a:txBody>
                    <a:bodyPr/>
                    <a:lstStyle/>
                    <a:p>
                      <a:endParaRPr lang="ru-RU" dirty="0"/>
                    </a:p>
                  </a:txBody>
                  <a:tcPr/>
                </a:tc>
              </a:tr>
              <a:tr h="370840">
                <a:tc>
                  <a:txBody>
                    <a:bodyPr/>
                    <a:lstStyle/>
                    <a:p>
                      <a:r>
                        <a:rPr lang="ru-RU" dirty="0" smtClean="0">
                          <a:latin typeface="Times New Roman" panose="02020603050405020304" pitchFamily="18" charset="0"/>
                          <a:cs typeface="Times New Roman" panose="02020603050405020304" pitchFamily="18" charset="0"/>
                        </a:rPr>
                        <a:t>А</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Древний Рим</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Б</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Ассирийская держава</a:t>
                      </a:r>
                      <a:endParaRPr lang="ru-RU" dirty="0">
                        <a:latin typeface="Times New Roman" panose="02020603050405020304" pitchFamily="18" charset="0"/>
                        <a:cs typeface="Times New Roman" panose="02020603050405020304" pitchFamily="18" charset="0"/>
                      </a:endParaRPr>
                    </a:p>
                  </a:txBody>
                  <a:tcPr/>
                </a:tc>
              </a:tr>
              <a:tr h="370840">
                <a:tc>
                  <a:txBody>
                    <a:bodyPr/>
                    <a:lstStyle/>
                    <a:p>
                      <a:r>
                        <a:rPr lang="ru-RU" dirty="0" smtClean="0">
                          <a:latin typeface="Times New Roman" panose="02020603050405020304" pitchFamily="18" charset="0"/>
                          <a:cs typeface="Times New Roman" panose="02020603050405020304" pitchFamily="18" charset="0"/>
                        </a:rPr>
                        <a:t>В</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Древняя Индия</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Г</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Древняя Греция</a:t>
                      </a:r>
                      <a:endParaRPr lang="ru-RU" dirty="0">
                        <a:latin typeface="Times New Roman" panose="02020603050405020304" pitchFamily="18" charset="0"/>
                        <a:cs typeface="Times New Roman" panose="02020603050405020304" pitchFamily="18" charset="0"/>
                      </a:endParaRPr>
                    </a:p>
                  </a:txBody>
                  <a:tcPr/>
                </a:tc>
              </a:tr>
            </a:tbl>
          </a:graphicData>
        </a:graphic>
      </p:graphicFrame>
      <p:pic>
        <p:nvPicPr>
          <p:cNvPr id="6" name="Picture 4" descr="i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2922127"/>
            <a:ext cx="1836204" cy="159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ДМИТРИЙ\Desktop\i.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3059832" y="2840986"/>
            <a:ext cx="1773395" cy="1652119"/>
          </a:xfrm>
          <a:prstGeom prst="rect">
            <a:avLst/>
          </a:prstGeom>
          <a:noFill/>
        </p:spPr>
      </p:pic>
      <p:pic>
        <p:nvPicPr>
          <p:cNvPr id="8" name="Picture 2" descr="C:\Users\ДМИТРИЙ\Desktop\arch_of_titus132948425534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5148064" y="2834879"/>
            <a:ext cx="1481030" cy="1664334"/>
          </a:xfrm>
          <a:prstGeom prst="rect">
            <a:avLst/>
          </a:prstGeom>
          <a:noFill/>
        </p:spPr>
      </p:pic>
      <p:pic>
        <p:nvPicPr>
          <p:cNvPr id="9" name="Picture 2" descr="C:\Users\ДМИТРИЙ\Desktop\gTe5xBgRc.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a:xfrm>
            <a:off x="7284729" y="2830509"/>
            <a:ext cx="1165249" cy="1658896"/>
          </a:xfrm>
          <a:prstGeom prst="rect">
            <a:avLst/>
          </a:prstGeom>
          <a:noFill/>
        </p:spPr>
      </p:pic>
      <p:graphicFrame>
        <p:nvGraphicFramePr>
          <p:cNvPr id="10" name="Таблица 9"/>
          <p:cNvGraphicFramePr>
            <a:graphicFrameLocks noGrp="1"/>
          </p:cNvGraphicFramePr>
          <p:nvPr>
            <p:extLst>
              <p:ext uri="{D42A27DB-BD31-4B8C-83A1-F6EECF244321}">
                <p14:modId xmlns:p14="http://schemas.microsoft.com/office/powerpoint/2010/main" val="3304869458"/>
              </p:ext>
            </p:extLst>
          </p:nvPr>
        </p:nvGraphicFramePr>
        <p:xfrm>
          <a:off x="755576" y="4797152"/>
          <a:ext cx="6096000" cy="741680"/>
        </p:xfrm>
        <a:graphic>
          <a:graphicData uri="http://schemas.openxmlformats.org/drawingml/2006/table">
            <a:tbl>
              <a:tblPr firstRow="1" bandRow="1">
                <a:tableStyleId>{E8B1032C-EA38-4F05-BA0D-38AFFFC7BED3}</a:tableStyleId>
              </a:tblPr>
              <a:tblGrid>
                <a:gridCol w="1524000"/>
                <a:gridCol w="1524000"/>
                <a:gridCol w="1524000"/>
                <a:gridCol w="1524000"/>
              </a:tblGrid>
              <a:tr h="370840">
                <a:tc>
                  <a:txBody>
                    <a:bodyPr/>
                    <a:lstStyle/>
                    <a:p>
                      <a:r>
                        <a:rPr lang="ru-RU" dirty="0" smtClean="0"/>
                        <a:t>А</a:t>
                      </a:r>
                      <a:endParaRPr lang="ru-RU" dirty="0"/>
                    </a:p>
                  </a:txBody>
                  <a:tcPr/>
                </a:tc>
                <a:tc>
                  <a:txBody>
                    <a:bodyPr/>
                    <a:lstStyle/>
                    <a:p>
                      <a:r>
                        <a:rPr lang="ru-RU" dirty="0" smtClean="0"/>
                        <a:t>Б</a:t>
                      </a:r>
                      <a:endParaRPr lang="ru-RU" dirty="0"/>
                    </a:p>
                  </a:txBody>
                  <a:tcPr/>
                </a:tc>
                <a:tc>
                  <a:txBody>
                    <a:bodyPr/>
                    <a:lstStyle/>
                    <a:p>
                      <a:r>
                        <a:rPr lang="ru-RU" dirty="0" smtClean="0"/>
                        <a:t>В</a:t>
                      </a:r>
                      <a:endParaRPr lang="ru-RU" dirty="0"/>
                    </a:p>
                  </a:txBody>
                  <a:tcPr/>
                </a:tc>
                <a:tc>
                  <a:txBody>
                    <a:bodyPr/>
                    <a:lstStyle/>
                    <a:p>
                      <a:r>
                        <a:rPr lang="ru-RU" dirty="0" smtClean="0"/>
                        <a:t>Г</a:t>
                      </a:r>
                      <a:endParaRPr lang="ru-RU" dirty="0"/>
                    </a:p>
                  </a:txBody>
                  <a:tcPr/>
                </a:tc>
              </a:tr>
              <a:tr h="370840">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tc>
              </a:tr>
            </a:tbl>
          </a:graphicData>
        </a:graphic>
      </p:graphicFrame>
      <p:sp>
        <p:nvSpPr>
          <p:cNvPr id="11" name="TextBox 10"/>
          <p:cNvSpPr txBox="1"/>
          <p:nvPr/>
        </p:nvSpPr>
        <p:spPr>
          <a:xfrm>
            <a:off x="2591780" y="4149080"/>
            <a:ext cx="252028" cy="371271"/>
          </a:xfrm>
          <a:prstGeom prst="rect">
            <a:avLst/>
          </a:prstGeom>
          <a:noFill/>
        </p:spPr>
        <p:txBody>
          <a:bodyPr wrap="square" rtlCol="0">
            <a:spAutoFit/>
          </a:bodyPr>
          <a:lstStyle/>
          <a:p>
            <a:r>
              <a:rPr lang="ru-RU" dirty="0" smtClean="0"/>
              <a:t>1</a:t>
            </a:r>
            <a:endParaRPr lang="ru-RU" dirty="0"/>
          </a:p>
        </p:txBody>
      </p:sp>
      <p:sp>
        <p:nvSpPr>
          <p:cNvPr id="12" name="TextBox 11"/>
          <p:cNvSpPr txBox="1"/>
          <p:nvPr/>
        </p:nvSpPr>
        <p:spPr>
          <a:xfrm>
            <a:off x="4833227" y="4149080"/>
            <a:ext cx="170821" cy="371271"/>
          </a:xfrm>
          <a:prstGeom prst="rect">
            <a:avLst/>
          </a:prstGeom>
          <a:noFill/>
        </p:spPr>
        <p:txBody>
          <a:bodyPr wrap="square" rtlCol="0">
            <a:spAutoFit/>
          </a:bodyPr>
          <a:lstStyle/>
          <a:p>
            <a:r>
              <a:rPr lang="ru-RU" dirty="0" smtClean="0"/>
              <a:t>2</a:t>
            </a:r>
            <a:endParaRPr lang="ru-RU" dirty="0"/>
          </a:p>
        </p:txBody>
      </p:sp>
      <p:sp>
        <p:nvSpPr>
          <p:cNvPr id="13" name="TextBox 12"/>
          <p:cNvSpPr txBox="1"/>
          <p:nvPr/>
        </p:nvSpPr>
        <p:spPr>
          <a:xfrm>
            <a:off x="6732240" y="4149080"/>
            <a:ext cx="288032" cy="371271"/>
          </a:xfrm>
          <a:prstGeom prst="rect">
            <a:avLst/>
          </a:prstGeom>
          <a:noFill/>
        </p:spPr>
        <p:txBody>
          <a:bodyPr wrap="square" rtlCol="0">
            <a:spAutoFit/>
          </a:bodyPr>
          <a:lstStyle/>
          <a:p>
            <a:r>
              <a:rPr lang="ru-RU" dirty="0" smtClean="0"/>
              <a:t>3</a:t>
            </a:r>
            <a:endParaRPr lang="ru-RU" dirty="0"/>
          </a:p>
        </p:txBody>
      </p:sp>
      <p:sp>
        <p:nvSpPr>
          <p:cNvPr id="14" name="TextBox 13"/>
          <p:cNvSpPr txBox="1"/>
          <p:nvPr/>
        </p:nvSpPr>
        <p:spPr>
          <a:xfrm>
            <a:off x="8496436" y="4149080"/>
            <a:ext cx="252028" cy="369332"/>
          </a:xfrm>
          <a:prstGeom prst="rect">
            <a:avLst/>
          </a:prstGeom>
          <a:noFill/>
        </p:spPr>
        <p:txBody>
          <a:bodyPr wrap="square" rtlCol="0">
            <a:spAutoFit/>
          </a:bodyPr>
          <a:lstStyle/>
          <a:p>
            <a:r>
              <a:rPr lang="ru-RU" dirty="0" smtClean="0"/>
              <a:t>4</a:t>
            </a:r>
            <a:endParaRPr lang="ru-RU" dirty="0"/>
          </a:p>
        </p:txBody>
      </p:sp>
      <p:sp>
        <p:nvSpPr>
          <p:cNvPr id="15" name="TextBox 14"/>
          <p:cNvSpPr txBox="1"/>
          <p:nvPr/>
        </p:nvSpPr>
        <p:spPr>
          <a:xfrm>
            <a:off x="899592" y="5733256"/>
            <a:ext cx="7596844" cy="1015663"/>
          </a:xfrm>
          <a:prstGeom prst="rect">
            <a:avLst/>
          </a:prstGeom>
          <a:noFill/>
        </p:spPr>
        <p:txBody>
          <a:bodyPr wrap="square" rtlCol="0">
            <a:spAutoFit/>
          </a:bodyPr>
          <a:lstStyle/>
          <a:p>
            <a:r>
              <a:rPr lang="ru-RU" sz="2000" b="1" dirty="0" smtClean="0"/>
              <a:t>Правильно все -2б.</a:t>
            </a:r>
          </a:p>
          <a:p>
            <a:r>
              <a:rPr lang="ru-RU" sz="2000" b="1" dirty="0" smtClean="0"/>
              <a:t>1ошибка-1б</a:t>
            </a:r>
          </a:p>
          <a:p>
            <a:r>
              <a:rPr lang="ru-RU" sz="2000" b="1" dirty="0" smtClean="0"/>
              <a:t>2 и более ошибки-0б</a:t>
            </a:r>
            <a:endParaRPr lang="ru-RU" sz="2000" b="1" dirty="0"/>
          </a:p>
        </p:txBody>
      </p:sp>
      <p:sp>
        <p:nvSpPr>
          <p:cNvPr id="16" name="TextBox 15"/>
          <p:cNvSpPr txBox="1"/>
          <p:nvPr/>
        </p:nvSpPr>
        <p:spPr>
          <a:xfrm>
            <a:off x="6629094" y="6093296"/>
            <a:ext cx="2335394" cy="523220"/>
          </a:xfrm>
          <a:prstGeom prst="rect">
            <a:avLst/>
          </a:prstGeom>
          <a:noFill/>
        </p:spPr>
        <p:txBody>
          <a:bodyPr wrap="square" rtlCol="0">
            <a:spAutoFit/>
          </a:bodyPr>
          <a:lstStyle/>
          <a:p>
            <a:r>
              <a:rPr lang="ru-RU" sz="2800" b="1" dirty="0" smtClean="0">
                <a:solidFill>
                  <a:srgbClr val="FF0000"/>
                </a:solidFill>
              </a:rPr>
              <a:t>Итого 2 балла</a:t>
            </a:r>
            <a:endParaRPr lang="ru-RU" sz="2800" b="1" dirty="0">
              <a:solidFill>
                <a:srgbClr val="FF0000"/>
              </a:solidFill>
            </a:endParaRPr>
          </a:p>
        </p:txBody>
      </p:sp>
    </p:spTree>
    <p:extLst>
      <p:ext uri="{BB962C8B-B14F-4D97-AF65-F5344CB8AC3E}">
        <p14:creationId xmlns:p14="http://schemas.microsoft.com/office/powerpoint/2010/main" val="1261360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60" y="1862"/>
            <a:ext cx="9144000" cy="6858000"/>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1992585514"/>
              </p:ext>
            </p:extLst>
          </p:nvPr>
        </p:nvGraphicFramePr>
        <p:xfrm>
          <a:off x="323528" y="404664"/>
          <a:ext cx="8352928" cy="5577840"/>
        </p:xfrm>
        <a:graphic>
          <a:graphicData uri="http://schemas.openxmlformats.org/drawingml/2006/table">
            <a:tbl>
              <a:tblPr firstRow="1" bandRow="1">
                <a:tableStyleId>{E8B1032C-EA38-4F05-BA0D-38AFFFC7BED3}</a:tableStyleId>
              </a:tblPr>
              <a:tblGrid>
                <a:gridCol w="4176464"/>
                <a:gridCol w="4176464"/>
              </a:tblGrid>
              <a:tr h="720080">
                <a:tc>
                  <a:txBody>
                    <a:bodyPr/>
                    <a:lstStyle/>
                    <a:p>
                      <a:pPr algn="ctr"/>
                      <a:r>
                        <a:rPr lang="ru-RU" sz="1800" b="1" i="0" kern="1200" dirty="0" smtClean="0">
                          <a:solidFill>
                            <a:srgbClr val="FF0000"/>
                          </a:solidFill>
                          <a:effectLst/>
                          <a:latin typeface="+mn-lt"/>
                          <a:ea typeface="+mn-ea"/>
                          <a:cs typeface="+mn-cs"/>
                        </a:rPr>
                        <a:t>Древ­ний Китай </a:t>
                      </a:r>
                    </a:p>
                    <a:p>
                      <a:r>
                        <a:rPr lang="ru-RU" sz="1800" b="1" i="0" kern="1200" dirty="0" smtClean="0">
                          <a:solidFill>
                            <a:schemeClr val="tx1"/>
                          </a:solidFill>
                          <a:effectLst/>
                          <a:latin typeface="+mn-lt"/>
                          <a:ea typeface="+mn-ea"/>
                          <a:cs typeface="+mn-cs"/>
                        </a:rPr>
                        <a:t>тер­ра­ко­то­вая армия</a:t>
                      </a:r>
                      <a:r>
                        <a:rPr lang="ru-RU" sz="1800" b="0" i="0" kern="1200" dirty="0" smtClean="0">
                          <a:solidFill>
                            <a:schemeClr val="tx1"/>
                          </a:solidFill>
                          <a:effectLst/>
                          <a:latin typeface="+mn-lt"/>
                          <a:ea typeface="+mn-ea"/>
                          <a:cs typeface="+mn-cs"/>
                        </a:rPr>
                        <a:t> — за­хо­ро­не­ние тысяч пол­но­раз­мер­ных ста­туй ки­тай­ских во­и­нов у мав­зо­лея им­пе­ра­то­ра </a:t>
                      </a:r>
                      <a:r>
                        <a:rPr lang="ru-RU" sz="1800" b="0" i="0" kern="1200" dirty="0" err="1" smtClean="0">
                          <a:solidFill>
                            <a:schemeClr val="tx1"/>
                          </a:solidFill>
                          <a:effectLst/>
                          <a:latin typeface="+mn-lt"/>
                          <a:ea typeface="+mn-ea"/>
                          <a:cs typeface="+mn-cs"/>
                        </a:rPr>
                        <a:t>Цинь</a:t>
                      </a:r>
                      <a:r>
                        <a:rPr lang="ru-RU" sz="1800" b="0" i="0" kern="1200" dirty="0" smtClean="0">
                          <a:solidFill>
                            <a:schemeClr val="tx1"/>
                          </a:solidFill>
                          <a:effectLst/>
                          <a:latin typeface="+mn-lt"/>
                          <a:ea typeface="+mn-ea"/>
                          <a:cs typeface="+mn-cs"/>
                        </a:rPr>
                        <a:t> </a:t>
                      </a:r>
                      <a:r>
                        <a:rPr lang="ru-RU" sz="1800" b="0" i="0" kern="1200" dirty="0" err="1" smtClean="0">
                          <a:solidFill>
                            <a:schemeClr val="tx1"/>
                          </a:solidFill>
                          <a:effectLst/>
                          <a:latin typeface="+mn-lt"/>
                          <a:ea typeface="+mn-ea"/>
                          <a:cs typeface="+mn-cs"/>
                        </a:rPr>
                        <a:t>Ши­ху­ан­ди</a:t>
                      </a:r>
                      <a:r>
                        <a:rPr lang="ru-RU" sz="1800" b="0" i="0" kern="1200" dirty="0" smtClean="0">
                          <a:solidFill>
                            <a:schemeClr val="tx1"/>
                          </a:solidFill>
                          <a:effectLst/>
                          <a:latin typeface="+mn-lt"/>
                          <a:ea typeface="+mn-ea"/>
                          <a:cs typeface="+mn-cs"/>
                        </a:rPr>
                        <a:t>; </a:t>
                      </a:r>
                    </a:p>
                    <a:p>
                      <a:r>
                        <a:rPr lang="ru-RU" sz="1800" b="1" i="0" kern="1200" dirty="0" smtClean="0">
                          <a:solidFill>
                            <a:schemeClr val="tx1"/>
                          </a:solidFill>
                          <a:effectLst/>
                          <a:latin typeface="+mn-lt"/>
                          <a:ea typeface="+mn-ea"/>
                          <a:cs typeface="+mn-cs"/>
                        </a:rPr>
                        <a:t>па­го­да</a:t>
                      </a:r>
                      <a:r>
                        <a:rPr lang="ru-RU" sz="1800" b="0" i="0" kern="1200" dirty="0" smtClean="0">
                          <a:solidFill>
                            <a:schemeClr val="tx1"/>
                          </a:solidFill>
                          <a:effectLst/>
                          <a:latin typeface="+mn-lt"/>
                          <a:ea typeface="+mn-ea"/>
                          <a:cs typeface="+mn-cs"/>
                        </a:rPr>
                        <a:t> — куль­то­вое со­ору­же­ние в Китае. </a:t>
                      </a:r>
                    </a:p>
                    <a:p>
                      <a:r>
                        <a:rPr lang="ru-RU" sz="1800" b="1" i="0" kern="1200" dirty="0" smtClean="0">
                          <a:solidFill>
                            <a:schemeClr val="tx1"/>
                          </a:solidFill>
                          <a:effectLst/>
                          <a:latin typeface="+mn-lt"/>
                          <a:ea typeface="+mn-ea"/>
                          <a:cs typeface="+mn-cs"/>
                        </a:rPr>
                        <a:t>им­пе­рия </a:t>
                      </a:r>
                      <a:r>
                        <a:rPr lang="ru-RU" sz="1800" b="1" i="0" kern="1200" dirty="0" err="1" smtClean="0">
                          <a:solidFill>
                            <a:schemeClr val="tx1"/>
                          </a:solidFill>
                          <a:effectLst/>
                          <a:latin typeface="+mn-lt"/>
                          <a:ea typeface="+mn-ea"/>
                          <a:cs typeface="+mn-cs"/>
                        </a:rPr>
                        <a:t>Цинь</a:t>
                      </a:r>
                      <a:r>
                        <a:rPr lang="ru-RU" sz="1800" b="1" i="0" kern="1200" dirty="0" smtClean="0">
                          <a:solidFill>
                            <a:schemeClr val="tx1"/>
                          </a:solidFill>
                          <a:effectLst/>
                          <a:latin typeface="+mn-lt"/>
                          <a:ea typeface="+mn-ea"/>
                          <a:cs typeface="+mn-cs"/>
                        </a:rPr>
                        <a:t> </a:t>
                      </a:r>
                      <a:r>
                        <a:rPr lang="ru-RU" sz="1800" b="0" i="0" kern="1200" dirty="0" smtClean="0">
                          <a:solidFill>
                            <a:schemeClr val="tx1"/>
                          </a:solidFill>
                          <a:effectLst/>
                          <a:latin typeface="+mn-lt"/>
                          <a:ea typeface="+mn-ea"/>
                          <a:cs typeface="+mn-cs"/>
                        </a:rPr>
                        <a:t>— им­пе­рия, ос­но­ван­ная пер­вым ки­тай­ским им­пе­ра­то­ром </a:t>
                      </a:r>
                      <a:r>
                        <a:rPr lang="ru-RU" sz="1800" b="0" i="0" kern="1200" dirty="0" err="1" smtClean="0">
                          <a:solidFill>
                            <a:schemeClr val="tx1"/>
                          </a:solidFill>
                          <a:effectLst/>
                          <a:latin typeface="+mn-lt"/>
                          <a:ea typeface="+mn-ea"/>
                          <a:cs typeface="+mn-cs"/>
                        </a:rPr>
                        <a:t>Цинь</a:t>
                      </a:r>
                      <a:r>
                        <a:rPr lang="ru-RU" sz="1800" b="0" i="0" kern="1200" dirty="0" smtClean="0">
                          <a:solidFill>
                            <a:schemeClr val="tx1"/>
                          </a:solidFill>
                          <a:effectLst/>
                          <a:latin typeface="+mn-lt"/>
                          <a:ea typeface="+mn-ea"/>
                          <a:cs typeface="+mn-cs"/>
                        </a:rPr>
                        <a:t> </a:t>
                      </a:r>
                      <a:r>
                        <a:rPr lang="ru-RU" sz="1800" b="0" i="0" kern="1200" dirty="0" err="1" smtClean="0">
                          <a:solidFill>
                            <a:schemeClr val="tx1"/>
                          </a:solidFill>
                          <a:effectLst/>
                          <a:latin typeface="+mn-lt"/>
                          <a:ea typeface="+mn-ea"/>
                          <a:cs typeface="+mn-cs"/>
                        </a:rPr>
                        <a:t>Ши­ху­ан­ди</a:t>
                      </a:r>
                      <a:r>
                        <a:rPr lang="ru-RU" sz="1800" b="0" i="0" kern="1200" dirty="0" smtClean="0">
                          <a:solidFill>
                            <a:schemeClr val="tx1"/>
                          </a:solidFill>
                          <a:effectLst/>
                          <a:latin typeface="+mn-lt"/>
                          <a:ea typeface="+mn-ea"/>
                          <a:cs typeface="+mn-cs"/>
                        </a:rPr>
                        <a:t>;</a:t>
                      </a:r>
                    </a:p>
                    <a:p>
                      <a:r>
                        <a:rPr lang="ru-RU" sz="1800" b="1" i="0" kern="1200" dirty="0" smtClean="0">
                          <a:solidFill>
                            <a:schemeClr val="tx1"/>
                          </a:solidFill>
                          <a:effectLst/>
                          <a:latin typeface="+mn-lt"/>
                          <a:ea typeface="+mn-ea"/>
                          <a:cs typeface="+mn-cs"/>
                        </a:rPr>
                        <a:t> кон­фу­ци­ан­ство</a:t>
                      </a:r>
                      <a:r>
                        <a:rPr lang="ru-RU" sz="1800" b="0" i="0" kern="1200" dirty="0" smtClean="0">
                          <a:solidFill>
                            <a:schemeClr val="tx1"/>
                          </a:solidFill>
                          <a:effectLst/>
                          <a:latin typeface="+mn-lt"/>
                          <a:ea typeface="+mn-ea"/>
                          <a:cs typeface="+mn-cs"/>
                        </a:rPr>
                        <a:t> — уче­ние ки­тай­ско­го муд­ре­ца Кон­фу­ция; </a:t>
                      </a:r>
                    </a:p>
                    <a:p>
                      <a:r>
                        <a:rPr lang="ru-RU" sz="1800" b="1" i="0" kern="1200" dirty="0" smtClean="0">
                          <a:solidFill>
                            <a:schemeClr val="tx1"/>
                          </a:solidFill>
                          <a:effectLst/>
                          <a:latin typeface="+mn-lt"/>
                          <a:ea typeface="+mn-ea"/>
                          <a:cs typeface="+mn-cs"/>
                        </a:rPr>
                        <a:t>Ве­ли­кий шёлко­вый путь </a:t>
                      </a:r>
                      <a:r>
                        <a:rPr lang="ru-RU" sz="1800" b="0" i="0" kern="1200" dirty="0" smtClean="0">
                          <a:solidFill>
                            <a:schemeClr val="tx1"/>
                          </a:solidFill>
                          <a:effectLst/>
                          <a:latin typeface="+mn-lt"/>
                          <a:ea typeface="+mn-ea"/>
                          <a:cs typeface="+mn-cs"/>
                        </a:rPr>
                        <a:t>— тор­го­вый путь между Ки­та­ем и стра­на­ми Сре­ди­зем­но­мо­рья; </a:t>
                      </a:r>
                    </a:p>
                    <a:p>
                      <a:r>
                        <a:rPr lang="ru-RU" sz="1800" b="1" i="0" kern="1200" dirty="0" smtClean="0">
                          <a:solidFill>
                            <a:schemeClr val="tx1"/>
                          </a:solidFill>
                          <a:effectLst/>
                          <a:latin typeface="+mn-lt"/>
                          <a:ea typeface="+mn-ea"/>
                          <a:cs typeface="+mn-cs"/>
                        </a:rPr>
                        <a:t>Ве­ли­кая Ки­тай­ская стена </a:t>
                      </a:r>
                      <a:r>
                        <a:rPr lang="ru-RU" sz="1800" b="0" i="0" kern="1200" dirty="0" smtClean="0">
                          <a:solidFill>
                            <a:schemeClr val="tx1"/>
                          </a:solidFill>
                          <a:effectLst/>
                          <a:latin typeface="+mn-lt"/>
                          <a:ea typeface="+mn-ea"/>
                          <a:cs typeface="+mn-cs"/>
                        </a:rPr>
                        <a:t>— стена, ограж­да­ю­щая Китай от ко­чев­ни­ков. </a:t>
                      </a:r>
                    </a:p>
                    <a:p>
                      <a:r>
                        <a:rPr lang="ru-RU" sz="1800" b="1" i="0" kern="1200" dirty="0" smtClean="0">
                          <a:solidFill>
                            <a:schemeClr val="tx1"/>
                          </a:solidFill>
                          <a:effectLst/>
                          <a:latin typeface="+mn-lt"/>
                          <a:ea typeface="+mn-ea"/>
                          <a:cs typeface="+mn-cs"/>
                        </a:rPr>
                        <a:t>дао­сизм</a:t>
                      </a:r>
                      <a:r>
                        <a:rPr lang="ru-RU" sz="1800" b="0" i="0" kern="1200" dirty="0" smtClean="0">
                          <a:solidFill>
                            <a:schemeClr val="tx1"/>
                          </a:solidFill>
                          <a:effectLst/>
                          <a:latin typeface="+mn-lt"/>
                          <a:ea typeface="+mn-ea"/>
                          <a:cs typeface="+mn-cs"/>
                        </a:rPr>
                        <a:t> — уче­ние муд­ре­ца Лао-Цзы;</a:t>
                      </a:r>
                      <a:endParaRPr lang="ru-RU" dirty="0"/>
                    </a:p>
                  </a:txBody>
                  <a:tcPr/>
                </a:tc>
                <a:tc>
                  <a:txBody>
                    <a:bodyPr/>
                    <a:lstStyle/>
                    <a:p>
                      <a:pPr algn="ctr"/>
                      <a:r>
                        <a:rPr lang="ru-RU" sz="1800" b="1" i="0" kern="1200" dirty="0" smtClean="0">
                          <a:solidFill>
                            <a:srgbClr val="FF0000"/>
                          </a:solidFill>
                          <a:effectLst/>
                          <a:latin typeface="+mn-lt"/>
                          <a:ea typeface="+mn-ea"/>
                          <a:cs typeface="+mn-cs"/>
                        </a:rPr>
                        <a:t>Древ­няя Гре­ция </a:t>
                      </a:r>
                    </a:p>
                    <a:p>
                      <a:r>
                        <a:rPr lang="ru-RU" sz="1800" b="1" i="0" kern="1200" dirty="0" smtClean="0">
                          <a:solidFill>
                            <a:schemeClr val="tx1"/>
                          </a:solidFill>
                          <a:effectLst/>
                          <a:latin typeface="+mn-lt"/>
                          <a:ea typeface="+mn-ea"/>
                          <a:cs typeface="+mn-cs"/>
                        </a:rPr>
                        <a:t>полис </a:t>
                      </a:r>
                      <a:r>
                        <a:rPr lang="ru-RU" sz="1800" b="0" i="0" kern="1200" dirty="0" smtClean="0">
                          <a:solidFill>
                            <a:schemeClr val="tx1"/>
                          </a:solidFill>
                          <a:effectLst/>
                          <a:latin typeface="+mn-lt"/>
                          <a:ea typeface="+mn-ea"/>
                          <a:cs typeface="+mn-cs"/>
                        </a:rPr>
                        <a:t>— не­боль­шое не­за­ви­си­мое го­су­дар­ство в Древ­ней Гре­ции, цен­тром ко­то­ро­го был город. </a:t>
                      </a:r>
                      <a:r>
                        <a:rPr lang="ru-RU" sz="1800" b="1" i="0" kern="1200" dirty="0" smtClean="0">
                          <a:solidFill>
                            <a:schemeClr val="tx1"/>
                          </a:solidFill>
                          <a:effectLst/>
                          <a:latin typeface="+mn-lt"/>
                          <a:ea typeface="+mn-ea"/>
                          <a:cs typeface="+mn-cs"/>
                        </a:rPr>
                        <a:t>«Или­а­да»</a:t>
                      </a:r>
                      <a:r>
                        <a:rPr lang="ru-RU" sz="1800" b="0" i="0" kern="1200" dirty="0" smtClean="0">
                          <a:solidFill>
                            <a:schemeClr val="tx1"/>
                          </a:solidFill>
                          <a:effectLst/>
                          <a:latin typeface="+mn-lt"/>
                          <a:ea typeface="+mn-ea"/>
                          <a:cs typeface="+mn-cs"/>
                        </a:rPr>
                        <a:t> — поэма Го­ме­ра; </a:t>
                      </a:r>
                      <a:r>
                        <a:rPr lang="ru-RU" sz="1800" b="1" i="0" kern="1200" dirty="0" smtClean="0">
                          <a:solidFill>
                            <a:schemeClr val="tx1"/>
                          </a:solidFill>
                          <a:effectLst/>
                          <a:latin typeface="+mn-lt"/>
                          <a:ea typeface="+mn-ea"/>
                          <a:cs typeface="+mn-cs"/>
                        </a:rPr>
                        <a:t>ост­ра­кизм </a:t>
                      </a:r>
                      <a:r>
                        <a:rPr lang="ru-RU" sz="1800" b="0" i="0" kern="1200" dirty="0" smtClean="0">
                          <a:solidFill>
                            <a:schemeClr val="tx1"/>
                          </a:solidFill>
                          <a:effectLst/>
                          <a:latin typeface="+mn-lt"/>
                          <a:ea typeface="+mn-ea"/>
                          <a:cs typeface="+mn-cs"/>
                        </a:rPr>
                        <a:t>— суд че­реп­ков в Афи­нах. </a:t>
                      </a:r>
                      <a:r>
                        <a:rPr lang="ru-RU" sz="1800" b="1" i="0" kern="1200" dirty="0" smtClean="0">
                          <a:solidFill>
                            <a:schemeClr val="tx1"/>
                          </a:solidFill>
                          <a:effectLst/>
                          <a:latin typeface="+mn-lt"/>
                          <a:ea typeface="+mn-ea"/>
                          <a:cs typeface="+mn-cs"/>
                        </a:rPr>
                        <a:t>Пе­ло­пон­нес </a:t>
                      </a:r>
                      <a:r>
                        <a:rPr lang="ru-RU" sz="1800" b="0" i="0" kern="1200" dirty="0" smtClean="0">
                          <a:solidFill>
                            <a:schemeClr val="tx1"/>
                          </a:solidFill>
                          <a:effectLst/>
                          <a:latin typeface="+mn-lt"/>
                          <a:ea typeface="+mn-ea"/>
                          <a:cs typeface="+mn-cs"/>
                        </a:rPr>
                        <a:t>— по­лу­ост­ров в южной части Бал­кан­ской Гре­ции; </a:t>
                      </a:r>
                      <a:r>
                        <a:rPr lang="ru-RU" sz="1800" b="1" i="0" kern="1200" dirty="0" smtClean="0">
                          <a:solidFill>
                            <a:schemeClr val="tx1"/>
                          </a:solidFill>
                          <a:effectLst/>
                          <a:latin typeface="+mn-lt"/>
                          <a:ea typeface="+mn-ea"/>
                          <a:cs typeface="+mn-cs"/>
                        </a:rPr>
                        <a:t>нимфа</a:t>
                      </a:r>
                      <a:r>
                        <a:rPr lang="ru-RU" sz="1800" b="0" i="0" kern="1200" dirty="0" smtClean="0">
                          <a:solidFill>
                            <a:schemeClr val="tx1"/>
                          </a:solidFill>
                          <a:effectLst/>
                          <a:latin typeface="+mn-lt"/>
                          <a:ea typeface="+mn-ea"/>
                          <a:cs typeface="+mn-cs"/>
                        </a:rPr>
                        <a:t> — реч­ное бо­же­ство в древ­не­гре­че­ской ми­фо­ло­гии; </a:t>
                      </a:r>
                      <a:r>
                        <a:rPr lang="ru-RU" sz="1800" b="1" i="0" kern="1200" dirty="0" smtClean="0">
                          <a:solidFill>
                            <a:schemeClr val="tx1"/>
                          </a:solidFill>
                          <a:effectLst/>
                          <a:latin typeface="+mn-lt"/>
                          <a:ea typeface="+mn-ea"/>
                          <a:cs typeface="+mn-cs"/>
                        </a:rPr>
                        <a:t>Пар­фе­нон</a:t>
                      </a:r>
                      <a:r>
                        <a:rPr lang="ru-RU" sz="1800" b="0" i="0" kern="1200" dirty="0" smtClean="0">
                          <a:solidFill>
                            <a:schemeClr val="tx1"/>
                          </a:solidFill>
                          <a:effectLst/>
                          <a:latin typeface="+mn-lt"/>
                          <a:ea typeface="+mn-ea"/>
                          <a:cs typeface="+mn-cs"/>
                        </a:rPr>
                        <a:t> — храм Афины Пал­ла­ды в Афи­нах; </a:t>
                      </a:r>
                      <a:r>
                        <a:rPr lang="ru-RU" sz="1800" b="1" i="0" kern="1200" dirty="0" smtClean="0">
                          <a:solidFill>
                            <a:schemeClr val="tx1"/>
                          </a:solidFill>
                          <a:effectLst/>
                          <a:latin typeface="+mn-lt"/>
                          <a:ea typeface="+mn-ea"/>
                          <a:cs typeface="+mn-cs"/>
                        </a:rPr>
                        <a:t>кен­тавр</a:t>
                      </a:r>
                      <a:r>
                        <a:rPr lang="ru-RU" sz="1800" b="0" i="0" kern="1200" dirty="0" smtClean="0">
                          <a:solidFill>
                            <a:schemeClr val="tx1"/>
                          </a:solidFill>
                          <a:effectLst/>
                          <a:latin typeface="+mn-lt"/>
                          <a:ea typeface="+mn-ea"/>
                          <a:cs typeface="+mn-cs"/>
                        </a:rPr>
                        <a:t> — в гре­че­ской ми­фо­ло­гии по­лу­че­ло­век-по­лу­ло­шадь; </a:t>
                      </a:r>
                      <a:r>
                        <a:rPr lang="ru-RU" sz="1800" b="1" i="0" kern="1200" dirty="0" err="1" smtClean="0">
                          <a:solidFill>
                            <a:schemeClr val="tx1"/>
                          </a:solidFill>
                          <a:effectLst/>
                          <a:latin typeface="+mn-lt"/>
                          <a:ea typeface="+mn-ea"/>
                          <a:cs typeface="+mn-cs"/>
                        </a:rPr>
                        <a:t>пеп­лос</a:t>
                      </a:r>
                      <a:r>
                        <a:rPr lang="ru-RU" sz="1800" b="0" i="0" kern="1200" dirty="0" smtClean="0">
                          <a:solidFill>
                            <a:schemeClr val="tx1"/>
                          </a:solidFill>
                          <a:effectLst/>
                          <a:latin typeface="+mn-lt"/>
                          <a:ea typeface="+mn-ea"/>
                          <a:cs typeface="+mn-cs"/>
                        </a:rPr>
                        <a:t> — жен­ская одеж­да в Древ­ней Гре­ции; </a:t>
                      </a:r>
                      <a:r>
                        <a:rPr lang="ru-RU" sz="1800" b="1" i="0" kern="1200" dirty="0" smtClean="0">
                          <a:solidFill>
                            <a:schemeClr val="tx1"/>
                          </a:solidFill>
                          <a:effectLst/>
                          <a:latin typeface="+mn-lt"/>
                          <a:ea typeface="+mn-ea"/>
                          <a:cs typeface="+mn-cs"/>
                        </a:rPr>
                        <a:t>ак­ро­поль</a:t>
                      </a:r>
                      <a:r>
                        <a:rPr lang="ru-RU" sz="1800" b="0" i="0" kern="1200" dirty="0" smtClean="0">
                          <a:solidFill>
                            <a:schemeClr val="tx1"/>
                          </a:solidFill>
                          <a:effectLst/>
                          <a:latin typeface="+mn-lt"/>
                          <a:ea typeface="+mn-ea"/>
                          <a:cs typeface="+mn-cs"/>
                        </a:rPr>
                        <a:t> — верх­няя часть древ­не­гре­че­ско­го го­ро­да; </a:t>
                      </a:r>
                      <a:r>
                        <a:rPr lang="ru-RU" sz="1800" b="1" i="0" kern="1200" dirty="0" smtClean="0">
                          <a:solidFill>
                            <a:schemeClr val="tx1"/>
                          </a:solidFill>
                          <a:effectLst/>
                          <a:latin typeface="+mn-lt"/>
                          <a:ea typeface="+mn-ea"/>
                          <a:cs typeface="+mn-cs"/>
                        </a:rPr>
                        <a:t>ге­ру­сия</a:t>
                      </a:r>
                      <a:r>
                        <a:rPr lang="ru-RU" sz="1800" b="0" i="0" kern="1200" dirty="0" smtClean="0">
                          <a:solidFill>
                            <a:schemeClr val="tx1"/>
                          </a:solidFill>
                          <a:effectLst/>
                          <a:latin typeface="+mn-lt"/>
                          <a:ea typeface="+mn-ea"/>
                          <a:cs typeface="+mn-cs"/>
                        </a:rPr>
                        <a:t> — совет ста­рей­шин в Спар­те. </a:t>
                      </a:r>
                      <a:r>
                        <a:rPr lang="ru-RU" sz="1800" b="1" i="0" kern="1200" dirty="0" smtClean="0">
                          <a:solidFill>
                            <a:schemeClr val="tx1"/>
                          </a:solidFill>
                          <a:effectLst/>
                          <a:latin typeface="+mn-lt"/>
                          <a:ea typeface="+mn-ea"/>
                          <a:cs typeface="+mn-cs"/>
                        </a:rPr>
                        <a:t>век Пе­рик­ла </a:t>
                      </a:r>
                      <a:r>
                        <a:rPr lang="ru-RU" sz="1800" b="0" i="0" kern="1200" dirty="0" smtClean="0">
                          <a:solidFill>
                            <a:schemeClr val="tx1"/>
                          </a:solidFill>
                          <a:effectLst/>
                          <a:latin typeface="+mn-lt"/>
                          <a:ea typeface="+mn-ea"/>
                          <a:cs typeface="+mn-cs"/>
                        </a:rPr>
                        <a:t>— пе­ри­од прав­ле­ния в Афи­нах Пе­рик­ла</a:t>
                      </a:r>
                      <a:r>
                        <a:rPr lang="ru-RU" sz="1800" b="1" i="0" kern="1200" dirty="0" smtClean="0">
                          <a:solidFill>
                            <a:schemeClr val="tx1"/>
                          </a:solidFill>
                          <a:effectLst/>
                          <a:latin typeface="+mn-lt"/>
                          <a:ea typeface="+mn-ea"/>
                          <a:cs typeface="+mn-cs"/>
                        </a:rPr>
                        <a:t>; гоплит</a:t>
                      </a:r>
                      <a:r>
                        <a:rPr lang="ru-RU" sz="1800" b="0" i="0" kern="1200" dirty="0" smtClean="0">
                          <a:solidFill>
                            <a:schemeClr val="tx1"/>
                          </a:solidFill>
                          <a:effectLst/>
                          <a:latin typeface="+mn-lt"/>
                          <a:ea typeface="+mn-ea"/>
                          <a:cs typeface="+mn-cs"/>
                        </a:rPr>
                        <a:t> — </a:t>
                      </a:r>
                      <a:r>
                        <a:rPr lang="ru-RU" sz="1800" b="0" i="0" kern="1200" dirty="0" err="1" smtClean="0">
                          <a:solidFill>
                            <a:schemeClr val="tx1"/>
                          </a:solidFill>
                          <a:effectLst/>
                          <a:latin typeface="+mn-lt"/>
                          <a:ea typeface="+mn-ea"/>
                          <a:cs typeface="+mn-cs"/>
                        </a:rPr>
                        <a:t>тя­же­ло­во­оружённый</a:t>
                      </a:r>
                      <a:r>
                        <a:rPr lang="ru-RU" sz="1800" b="0" i="0" kern="1200" dirty="0" smtClean="0">
                          <a:solidFill>
                            <a:schemeClr val="tx1"/>
                          </a:solidFill>
                          <a:effectLst/>
                          <a:latin typeface="+mn-lt"/>
                          <a:ea typeface="+mn-ea"/>
                          <a:cs typeface="+mn-cs"/>
                        </a:rPr>
                        <a:t> гре­че­ский пе­хо­ти­нец; </a:t>
                      </a:r>
                      <a:r>
                        <a:rPr lang="ru-RU" sz="1800" b="1" i="0" kern="1200" dirty="0" smtClean="0">
                          <a:solidFill>
                            <a:schemeClr val="tx1"/>
                          </a:solidFill>
                          <a:effectLst/>
                          <a:latin typeface="+mn-lt"/>
                          <a:ea typeface="+mn-ea"/>
                          <a:cs typeface="+mn-cs"/>
                        </a:rPr>
                        <a:t>Пирей</a:t>
                      </a:r>
                      <a:r>
                        <a:rPr lang="ru-RU" sz="1800" b="0" i="0" kern="1200" dirty="0" smtClean="0">
                          <a:solidFill>
                            <a:schemeClr val="tx1"/>
                          </a:solidFill>
                          <a:effectLst/>
                          <a:latin typeface="+mn-lt"/>
                          <a:ea typeface="+mn-ea"/>
                          <a:cs typeface="+mn-cs"/>
                        </a:rPr>
                        <a:t> — афин­ский порт. </a:t>
                      </a:r>
                      <a:r>
                        <a:rPr lang="ru-RU" sz="1800" b="1" i="0" kern="1200" dirty="0" smtClean="0">
                          <a:solidFill>
                            <a:schemeClr val="tx1"/>
                          </a:solidFill>
                          <a:effectLst/>
                          <a:latin typeface="+mn-lt"/>
                          <a:ea typeface="+mn-ea"/>
                          <a:cs typeface="+mn-cs"/>
                        </a:rPr>
                        <a:t>фа­лан­га</a:t>
                      </a:r>
                      <a:r>
                        <a:rPr lang="ru-RU" sz="1800" b="0" i="0" kern="1200" dirty="0" smtClean="0">
                          <a:solidFill>
                            <a:schemeClr val="tx1"/>
                          </a:solidFill>
                          <a:effectLst/>
                          <a:latin typeface="+mn-lt"/>
                          <a:ea typeface="+mn-ea"/>
                          <a:cs typeface="+mn-cs"/>
                        </a:rPr>
                        <a:t> — по­стро­е­ние во­и­нов в Древ­ней Гре­ции.</a:t>
                      </a:r>
                      <a:endParaRPr lang="ru-RU" dirty="0"/>
                    </a:p>
                  </a:txBody>
                  <a:tcPr/>
                </a:tc>
              </a:tr>
            </a:tbl>
          </a:graphicData>
        </a:graphic>
      </p:graphicFrame>
    </p:spTree>
    <p:extLst>
      <p:ext uri="{BB962C8B-B14F-4D97-AF65-F5344CB8AC3E}">
        <p14:creationId xmlns:p14="http://schemas.microsoft.com/office/powerpoint/2010/main" val="36765872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60" y="1862"/>
            <a:ext cx="9144000" cy="6858000"/>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77314281"/>
              </p:ext>
            </p:extLst>
          </p:nvPr>
        </p:nvGraphicFramePr>
        <p:xfrm>
          <a:off x="755576" y="692696"/>
          <a:ext cx="6096000" cy="5577840"/>
        </p:xfrm>
        <a:graphic>
          <a:graphicData uri="http://schemas.openxmlformats.org/drawingml/2006/table">
            <a:tbl>
              <a:tblPr firstRow="1" bandRow="1">
                <a:tableStyleId>{E8B1032C-EA38-4F05-BA0D-38AFFFC7BED3}</a:tableStyleId>
              </a:tblPr>
              <a:tblGrid>
                <a:gridCol w="5887720"/>
                <a:gridCol w="208280"/>
              </a:tblGrid>
              <a:tr h="370840">
                <a:tc>
                  <a:txBody>
                    <a:bodyPr/>
                    <a:lstStyle/>
                    <a:p>
                      <a:pPr algn="ctr"/>
                      <a:r>
                        <a:rPr lang="ru-RU" sz="1800" b="1" i="0" kern="1200" dirty="0" smtClean="0">
                          <a:solidFill>
                            <a:srgbClr val="FF0000"/>
                          </a:solidFill>
                          <a:effectLst/>
                          <a:latin typeface="+mn-lt"/>
                          <a:ea typeface="+mn-ea"/>
                          <a:cs typeface="+mn-cs"/>
                        </a:rPr>
                        <a:t>Древ­ний Рим </a:t>
                      </a:r>
                    </a:p>
                    <a:p>
                      <a:r>
                        <a:rPr lang="ru-RU" sz="1800" b="1" i="0" kern="1200" dirty="0" smtClean="0">
                          <a:solidFill>
                            <a:schemeClr val="tx1"/>
                          </a:solidFill>
                          <a:effectLst/>
                          <a:latin typeface="+mn-lt"/>
                          <a:ea typeface="+mn-ea"/>
                          <a:cs typeface="+mn-cs"/>
                        </a:rPr>
                        <a:t>Юпи­тер</a:t>
                      </a:r>
                      <a:r>
                        <a:rPr lang="ru-RU" sz="1800" b="0" i="0" kern="1200" dirty="0" smtClean="0">
                          <a:solidFill>
                            <a:schemeClr val="tx1"/>
                          </a:solidFill>
                          <a:effectLst/>
                          <a:latin typeface="+mn-lt"/>
                          <a:ea typeface="+mn-ea"/>
                          <a:cs typeface="+mn-cs"/>
                        </a:rPr>
                        <a:t> — бог неба, света, грома и мол­нии, царь богов в рим­ской ми­фо­ло­гий, отож­деств­лял­ся с гре­че­ским богом Зев­сом; </a:t>
                      </a:r>
                      <a:r>
                        <a:rPr lang="ru-RU" sz="1800" b="1" i="0" kern="1200" dirty="0" smtClean="0">
                          <a:solidFill>
                            <a:schemeClr val="tx1"/>
                          </a:solidFill>
                          <a:effectLst/>
                          <a:latin typeface="+mn-lt"/>
                          <a:ea typeface="+mn-ea"/>
                          <a:cs typeface="+mn-cs"/>
                        </a:rPr>
                        <a:t>кон­су­лы</a:t>
                      </a:r>
                      <a:r>
                        <a:rPr lang="ru-RU" sz="1800" b="0" i="0" kern="1200" dirty="0" smtClean="0">
                          <a:solidFill>
                            <a:schemeClr val="tx1"/>
                          </a:solidFill>
                          <a:effectLst/>
                          <a:latin typeface="+mn-lt"/>
                          <a:ea typeface="+mn-ea"/>
                          <a:cs typeface="+mn-cs"/>
                        </a:rPr>
                        <a:t> — два выс­ших долж­ност­ных лица в рим­ской рес­пуб­ли­ке; </a:t>
                      </a:r>
                      <a:r>
                        <a:rPr lang="ru-RU" sz="1800" b="1" i="0" kern="1200" dirty="0" smtClean="0">
                          <a:solidFill>
                            <a:schemeClr val="tx1"/>
                          </a:solidFill>
                          <a:effectLst/>
                          <a:latin typeface="+mn-lt"/>
                          <a:ea typeface="+mn-ea"/>
                          <a:cs typeface="+mn-cs"/>
                        </a:rPr>
                        <a:t>пре­то­ри­ан­цы</a:t>
                      </a:r>
                      <a:r>
                        <a:rPr lang="ru-RU" sz="1800" b="0" i="0" kern="1200" dirty="0" smtClean="0">
                          <a:solidFill>
                            <a:schemeClr val="tx1"/>
                          </a:solidFill>
                          <a:effectLst/>
                          <a:latin typeface="+mn-lt"/>
                          <a:ea typeface="+mn-ea"/>
                          <a:cs typeface="+mn-cs"/>
                        </a:rPr>
                        <a:t> — гвар­дия (лич­ные те­ло­хра­ни­те­ли им­пе­ра­то­ра) в Древ­нем Риме; </a:t>
                      </a:r>
                      <a:r>
                        <a:rPr lang="ru-RU" sz="1800" b="1" i="0" kern="1200" dirty="0" smtClean="0">
                          <a:solidFill>
                            <a:schemeClr val="tx1"/>
                          </a:solidFill>
                          <a:effectLst/>
                          <a:latin typeface="+mn-lt"/>
                          <a:ea typeface="+mn-ea"/>
                          <a:cs typeface="+mn-cs"/>
                        </a:rPr>
                        <a:t>этрус­ки </a:t>
                      </a:r>
                      <a:r>
                        <a:rPr lang="ru-RU" sz="1800" b="0" i="0" kern="1200" dirty="0" smtClean="0">
                          <a:solidFill>
                            <a:schemeClr val="tx1"/>
                          </a:solidFill>
                          <a:effectLst/>
                          <a:latin typeface="+mn-lt"/>
                          <a:ea typeface="+mn-ea"/>
                          <a:cs typeface="+mn-cs"/>
                        </a:rPr>
                        <a:t>— пле­ме­на Древ­ней Ита­лии; </a:t>
                      </a:r>
                      <a:r>
                        <a:rPr lang="ru-RU" sz="1800" b="1" i="0" kern="1200" dirty="0" smtClean="0">
                          <a:solidFill>
                            <a:schemeClr val="tx1"/>
                          </a:solidFill>
                          <a:effectLst/>
                          <a:latin typeface="+mn-lt"/>
                          <a:ea typeface="+mn-ea"/>
                          <a:cs typeface="+mn-cs"/>
                        </a:rPr>
                        <a:t>пле­беи</a:t>
                      </a:r>
                      <a:r>
                        <a:rPr lang="ru-RU" sz="1800" b="0" i="0" kern="1200" dirty="0" smtClean="0">
                          <a:solidFill>
                            <a:schemeClr val="tx1"/>
                          </a:solidFill>
                          <a:effectLst/>
                          <a:latin typeface="+mn-lt"/>
                          <a:ea typeface="+mn-ea"/>
                          <a:cs typeface="+mn-cs"/>
                        </a:rPr>
                        <a:t> — пер­во­на­чаль­но не­пол­но­прав­ные (не­знат­ные) жи­те­ли Древ­не­го Рима (ран­ней Рим­ской рес­пуб­ли­ки); </a:t>
                      </a:r>
                      <a:r>
                        <a:rPr lang="ru-RU" sz="1800" b="1" i="0" kern="1200" dirty="0" smtClean="0">
                          <a:solidFill>
                            <a:schemeClr val="tx1"/>
                          </a:solidFill>
                          <a:effectLst/>
                          <a:latin typeface="+mn-lt"/>
                          <a:ea typeface="+mn-ea"/>
                          <a:cs typeface="+mn-cs"/>
                        </a:rPr>
                        <a:t>три­бун</a:t>
                      </a:r>
                      <a:r>
                        <a:rPr lang="ru-RU" sz="1800" b="0" i="0" kern="1200" dirty="0" smtClean="0">
                          <a:solidFill>
                            <a:schemeClr val="tx1"/>
                          </a:solidFill>
                          <a:effectLst/>
                          <a:latin typeface="+mn-lt"/>
                          <a:ea typeface="+mn-ea"/>
                          <a:cs typeface="+mn-cs"/>
                        </a:rPr>
                        <a:t> — долж­ност­ное лицо в Древ­нем Риме, за­щит­ник прав на­ро­да; </a:t>
                      </a:r>
                      <a:r>
                        <a:rPr lang="ru-RU" sz="1800" b="1" i="0" kern="1200" dirty="0" smtClean="0">
                          <a:solidFill>
                            <a:schemeClr val="tx1"/>
                          </a:solidFill>
                          <a:effectLst/>
                          <a:latin typeface="+mn-lt"/>
                          <a:ea typeface="+mn-ea"/>
                          <a:cs typeface="+mn-cs"/>
                        </a:rPr>
                        <a:t>пат­ри­ции</a:t>
                      </a:r>
                      <a:r>
                        <a:rPr lang="ru-RU" sz="1800" b="0" i="0" kern="1200" dirty="0" smtClean="0">
                          <a:solidFill>
                            <a:schemeClr val="tx1"/>
                          </a:solidFill>
                          <a:effectLst/>
                          <a:latin typeface="+mn-lt"/>
                          <a:ea typeface="+mn-ea"/>
                          <a:cs typeface="+mn-cs"/>
                        </a:rPr>
                        <a:t> — ро­до­вая ари­сто­кра­тия Древ­не­го Рима. </a:t>
                      </a:r>
                      <a:r>
                        <a:rPr lang="ru-RU" sz="1800" b="1" i="0" kern="1200" dirty="0" smtClean="0">
                          <a:solidFill>
                            <a:schemeClr val="tx1"/>
                          </a:solidFill>
                          <a:effectLst/>
                          <a:latin typeface="+mn-lt"/>
                          <a:ea typeface="+mn-ea"/>
                          <a:cs typeface="+mn-cs"/>
                        </a:rPr>
                        <a:t>воль­но­от­пу­щен­ни­ки</a:t>
                      </a:r>
                      <a:r>
                        <a:rPr lang="ru-RU" sz="1800" b="0" i="0" kern="1200" dirty="0" smtClean="0">
                          <a:solidFill>
                            <a:schemeClr val="tx1"/>
                          </a:solidFill>
                          <a:effectLst/>
                          <a:latin typeface="+mn-lt"/>
                          <a:ea typeface="+mn-ea"/>
                          <a:cs typeface="+mn-cs"/>
                        </a:rPr>
                        <a:t> — рабы, от­пу­щен­ные в Риме на сво­бо­ду; </a:t>
                      </a:r>
                      <a:r>
                        <a:rPr lang="ru-RU" sz="1800" b="1" i="0" kern="1200" dirty="0" smtClean="0">
                          <a:solidFill>
                            <a:schemeClr val="tx1"/>
                          </a:solidFill>
                          <a:effectLst/>
                          <a:latin typeface="+mn-lt"/>
                          <a:ea typeface="+mn-ea"/>
                          <a:cs typeface="+mn-cs"/>
                        </a:rPr>
                        <a:t>тога</a:t>
                      </a:r>
                      <a:r>
                        <a:rPr lang="ru-RU" sz="1800" b="0" i="0" kern="1200" dirty="0" smtClean="0">
                          <a:solidFill>
                            <a:schemeClr val="tx1"/>
                          </a:solidFill>
                          <a:effectLst/>
                          <a:latin typeface="+mn-lt"/>
                          <a:ea typeface="+mn-ea"/>
                          <a:cs typeface="+mn-cs"/>
                        </a:rPr>
                        <a:t> — рим­ская верх­няя одеж­да; </a:t>
                      </a:r>
                      <a:r>
                        <a:rPr lang="ru-RU" sz="1800" b="1" i="0" kern="1200" dirty="0" smtClean="0">
                          <a:solidFill>
                            <a:schemeClr val="tx1"/>
                          </a:solidFill>
                          <a:effectLst/>
                          <a:latin typeface="+mn-lt"/>
                          <a:ea typeface="+mn-ea"/>
                          <a:cs typeface="+mn-cs"/>
                        </a:rPr>
                        <a:t>сенат </a:t>
                      </a:r>
                      <a:r>
                        <a:rPr lang="ru-RU" sz="1800" b="0" i="0" kern="1200" dirty="0" smtClean="0">
                          <a:solidFill>
                            <a:schemeClr val="tx1"/>
                          </a:solidFill>
                          <a:effectLst/>
                          <a:latin typeface="+mn-lt"/>
                          <a:ea typeface="+mn-ea"/>
                          <a:cs typeface="+mn-cs"/>
                        </a:rPr>
                        <a:t>— совет ста­рей­шин в Древ­нем Риме; </a:t>
                      </a:r>
                      <a:r>
                        <a:rPr lang="ru-RU" sz="1800" b="1" i="0" kern="1200" dirty="0" smtClean="0">
                          <a:solidFill>
                            <a:schemeClr val="tx1"/>
                          </a:solidFill>
                          <a:effectLst/>
                          <a:latin typeface="+mn-lt"/>
                          <a:ea typeface="+mn-ea"/>
                          <a:cs typeface="+mn-cs"/>
                        </a:rPr>
                        <a:t>ве­ли­кий пон­ти­фик</a:t>
                      </a:r>
                      <a:r>
                        <a:rPr lang="ru-RU" sz="1800" b="0" i="0" kern="1200" dirty="0" smtClean="0">
                          <a:solidFill>
                            <a:schemeClr val="tx1"/>
                          </a:solidFill>
                          <a:effectLst/>
                          <a:latin typeface="+mn-lt"/>
                          <a:ea typeface="+mn-ea"/>
                          <a:cs typeface="+mn-cs"/>
                        </a:rPr>
                        <a:t> — вер­хов­ный жрец в Древ­нем Риме; </a:t>
                      </a:r>
                      <a:r>
                        <a:rPr lang="ru-RU" sz="1800" b="1" i="0" kern="1200" dirty="0" smtClean="0">
                          <a:solidFill>
                            <a:schemeClr val="tx1"/>
                          </a:solidFill>
                          <a:effectLst/>
                          <a:latin typeface="+mn-lt"/>
                          <a:ea typeface="+mn-ea"/>
                          <a:cs typeface="+mn-cs"/>
                        </a:rPr>
                        <a:t>Ко­ли­зей</a:t>
                      </a:r>
                      <a:r>
                        <a:rPr lang="ru-RU" sz="1800" b="0" i="0" kern="1200" dirty="0" smtClean="0">
                          <a:solidFill>
                            <a:schemeClr val="tx1"/>
                          </a:solidFill>
                          <a:effectLst/>
                          <a:latin typeface="+mn-lt"/>
                          <a:ea typeface="+mn-ea"/>
                          <a:cs typeface="+mn-cs"/>
                        </a:rPr>
                        <a:t> — круп­ней­ший ам­фи­те­атр в Риме; </a:t>
                      </a:r>
                      <a:r>
                        <a:rPr lang="ru-RU" sz="1800" b="1" i="0" kern="1200" dirty="0" smtClean="0">
                          <a:solidFill>
                            <a:schemeClr val="tx1"/>
                          </a:solidFill>
                          <a:effectLst/>
                          <a:latin typeface="+mn-lt"/>
                          <a:ea typeface="+mn-ea"/>
                          <a:cs typeface="+mn-cs"/>
                        </a:rPr>
                        <a:t>ле­ги­он</a:t>
                      </a:r>
                      <a:r>
                        <a:rPr lang="ru-RU" sz="1800" b="0" i="0" kern="1200" dirty="0" smtClean="0">
                          <a:solidFill>
                            <a:schemeClr val="tx1"/>
                          </a:solidFill>
                          <a:effectLst/>
                          <a:latin typeface="+mn-lt"/>
                          <a:ea typeface="+mn-ea"/>
                          <a:cs typeface="+mn-cs"/>
                        </a:rPr>
                        <a:t> — круп­ное во­ин­ское со­еди­не­ние в Древ­нем Риме; </a:t>
                      </a:r>
                      <a:r>
                        <a:rPr lang="ru-RU" sz="1800" b="1" i="0" kern="1200" dirty="0" smtClean="0">
                          <a:solidFill>
                            <a:schemeClr val="tx1"/>
                          </a:solidFill>
                          <a:effectLst/>
                          <a:latin typeface="+mn-lt"/>
                          <a:ea typeface="+mn-ea"/>
                          <a:cs typeface="+mn-cs"/>
                        </a:rPr>
                        <a:t>ко­ло­ны</a:t>
                      </a:r>
                      <a:r>
                        <a:rPr lang="ru-RU" sz="1800" b="0" i="0" kern="1200" dirty="0" smtClean="0">
                          <a:solidFill>
                            <a:schemeClr val="tx1"/>
                          </a:solidFill>
                          <a:effectLst/>
                          <a:latin typeface="+mn-lt"/>
                          <a:ea typeface="+mn-ea"/>
                          <a:cs typeface="+mn-cs"/>
                        </a:rPr>
                        <a:t> — в Древ­нем Риме кре­стья­не, при­креплённые к земле её вла­дель­ца; </a:t>
                      </a:r>
                      <a:r>
                        <a:rPr lang="ru-RU" sz="1800" b="1" i="0" kern="1200" dirty="0" smtClean="0">
                          <a:solidFill>
                            <a:schemeClr val="tx1"/>
                          </a:solidFill>
                          <a:effectLst/>
                          <a:latin typeface="+mn-lt"/>
                          <a:ea typeface="+mn-ea"/>
                          <a:cs typeface="+mn-cs"/>
                        </a:rPr>
                        <a:t>За­ко­ны XII таб­лиц</a:t>
                      </a:r>
                      <a:r>
                        <a:rPr lang="ru-RU" sz="1800" b="0" i="0" kern="1200" dirty="0" smtClean="0">
                          <a:solidFill>
                            <a:schemeClr val="tx1"/>
                          </a:solidFill>
                          <a:effectLst/>
                          <a:latin typeface="+mn-lt"/>
                          <a:ea typeface="+mn-ea"/>
                          <a:cs typeface="+mn-cs"/>
                        </a:rPr>
                        <a:t> — свод за­ко­нов, из­дан­ный в Древ­нем Риме; </a:t>
                      </a:r>
                      <a:r>
                        <a:rPr lang="ru-RU" sz="1800" b="1" i="0" kern="1200" dirty="0" smtClean="0">
                          <a:solidFill>
                            <a:schemeClr val="tx1"/>
                          </a:solidFill>
                          <a:effectLst/>
                          <a:latin typeface="+mn-lt"/>
                          <a:ea typeface="+mn-ea"/>
                          <a:cs typeface="+mn-cs"/>
                        </a:rPr>
                        <a:t>гла­ди­а­то­ры</a:t>
                      </a:r>
                      <a:r>
                        <a:rPr lang="ru-RU" sz="1800" b="0" i="0" kern="1200" dirty="0" smtClean="0">
                          <a:solidFill>
                            <a:schemeClr val="tx1"/>
                          </a:solidFill>
                          <a:effectLst/>
                          <a:latin typeface="+mn-lt"/>
                          <a:ea typeface="+mn-ea"/>
                          <a:cs typeface="+mn-cs"/>
                        </a:rPr>
                        <a:t> — бойцы, участ­ву­ю­щие в сра­же­ни­ях для зри­те­лей в Древ­нем Риме</a:t>
                      </a:r>
                      <a:endParaRPr lang="ru-RU" dirty="0"/>
                    </a:p>
                  </a:txBody>
                  <a:tcPr/>
                </a:tc>
                <a:tc>
                  <a:txBody>
                    <a:bodyPr/>
                    <a:lstStyle/>
                    <a:p>
                      <a:endParaRPr lang="ru-RU" dirty="0"/>
                    </a:p>
                  </a:txBody>
                  <a:tcPr/>
                </a:tc>
              </a:tr>
            </a:tbl>
          </a:graphicData>
        </a:graphic>
      </p:graphicFrame>
    </p:spTree>
    <p:extLst>
      <p:ext uri="{BB962C8B-B14F-4D97-AF65-F5344CB8AC3E}">
        <p14:creationId xmlns:p14="http://schemas.microsoft.com/office/powerpoint/2010/main" val="3586644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Box 2"/>
          <p:cNvSpPr txBox="1"/>
          <p:nvPr/>
        </p:nvSpPr>
        <p:spPr>
          <a:xfrm>
            <a:off x="539552" y="476672"/>
            <a:ext cx="6408712" cy="1200329"/>
          </a:xfrm>
          <a:prstGeom prst="rect">
            <a:avLst/>
          </a:prstGeom>
          <a:noFill/>
        </p:spPr>
        <p:txBody>
          <a:bodyPr wrap="square" rtlCol="0">
            <a:spAutoFit/>
          </a:bodyPr>
          <a:lstStyle/>
          <a:p>
            <a:r>
              <a:rPr lang="ru-RU" b="1" dirty="0" smtClean="0"/>
              <a:t>Задание 4.</a:t>
            </a:r>
          </a:p>
          <a:p>
            <a:r>
              <a:rPr lang="ru-RU" b="1" dirty="0" smtClean="0"/>
              <a:t>Прочитайте список событий (явлений, процессов) и напишите событие (явление, процесс), которое относится к выбранной теме.</a:t>
            </a:r>
            <a:endParaRPr lang="ru-RU" b="1" dirty="0"/>
          </a:p>
        </p:txBody>
      </p:sp>
      <p:graphicFrame>
        <p:nvGraphicFramePr>
          <p:cNvPr id="4" name="Таблица 3"/>
          <p:cNvGraphicFramePr>
            <a:graphicFrameLocks noGrp="1"/>
          </p:cNvGraphicFramePr>
          <p:nvPr>
            <p:extLst>
              <p:ext uri="{D42A27DB-BD31-4B8C-83A1-F6EECF244321}">
                <p14:modId xmlns:p14="http://schemas.microsoft.com/office/powerpoint/2010/main" val="2298675989"/>
              </p:ext>
            </p:extLst>
          </p:nvPr>
        </p:nvGraphicFramePr>
        <p:xfrm>
          <a:off x="539552" y="1720074"/>
          <a:ext cx="7632848" cy="2464591"/>
        </p:xfrm>
        <a:graphic>
          <a:graphicData uri="http://schemas.openxmlformats.org/drawingml/2006/table">
            <a:tbl>
              <a:tblPr firstRow="1" bandRow="1">
                <a:tableStyleId>{E8B1032C-EA38-4F05-BA0D-38AFFFC7BED3}</a:tableStyleId>
              </a:tblPr>
              <a:tblGrid>
                <a:gridCol w="6552728"/>
                <a:gridCol w="1080120"/>
              </a:tblGrid>
              <a:tr h="544351">
                <a:tc>
                  <a:txBody>
                    <a:bodyPr/>
                    <a:lstStyle/>
                    <a:p>
                      <a:r>
                        <a:rPr lang="ru-RU" dirty="0" smtClean="0">
                          <a:solidFill>
                            <a:srgbClr val="FF0000"/>
                          </a:solidFill>
                        </a:rPr>
                        <a:t>Правильно указано событие</a:t>
                      </a:r>
                    </a:p>
                    <a:p>
                      <a:r>
                        <a:rPr lang="ru-RU" dirty="0" smtClean="0">
                          <a:solidFill>
                            <a:srgbClr val="FF0000"/>
                          </a:solidFill>
                        </a:rPr>
                        <a:t>Рассказ о событии содержит исторические факты</a:t>
                      </a:r>
                      <a:endParaRPr lang="ru-RU" dirty="0">
                        <a:solidFill>
                          <a:srgbClr val="FF0000"/>
                        </a:solidFill>
                      </a:endParaRPr>
                    </a:p>
                  </a:txBody>
                  <a:tcPr/>
                </a:tc>
                <a:tc>
                  <a:txBody>
                    <a:bodyPr/>
                    <a:lstStyle/>
                    <a:p>
                      <a:r>
                        <a:rPr lang="ru-RU" dirty="0" smtClean="0">
                          <a:solidFill>
                            <a:srgbClr val="FF0000"/>
                          </a:solidFill>
                        </a:rPr>
                        <a:t>3 балла</a:t>
                      </a:r>
                      <a:endParaRPr lang="ru-RU" dirty="0">
                        <a:solidFill>
                          <a:srgbClr val="FF0000"/>
                        </a:solidFill>
                      </a:endParaRPr>
                    </a:p>
                  </a:txBody>
                  <a:tcPr/>
                </a:tc>
              </a:tr>
              <a:tr h="544351">
                <a:tc>
                  <a:txBody>
                    <a:bodyPr/>
                    <a:lstStyle/>
                    <a:p>
                      <a:r>
                        <a:rPr lang="ru-RU" dirty="0" smtClean="0"/>
                        <a:t>Правильно указано</a:t>
                      </a:r>
                      <a:r>
                        <a:rPr lang="ru-RU" baseline="0" dirty="0" smtClean="0"/>
                        <a:t> событие, в рассказе имеются ошибки не искажающие ответа</a:t>
                      </a:r>
                      <a:endParaRPr lang="ru-RU" dirty="0"/>
                    </a:p>
                  </a:txBody>
                  <a:tcPr/>
                </a:tc>
                <a:tc>
                  <a:txBody>
                    <a:bodyPr/>
                    <a:lstStyle/>
                    <a:p>
                      <a:r>
                        <a:rPr lang="ru-RU" dirty="0" smtClean="0"/>
                        <a:t>2 балла</a:t>
                      </a:r>
                      <a:endParaRPr lang="ru-RU" dirty="0"/>
                    </a:p>
                  </a:txBody>
                  <a:tcPr/>
                </a:tc>
              </a:tr>
              <a:tr h="544351">
                <a:tc>
                  <a:txBody>
                    <a:bodyPr/>
                    <a:lstStyle/>
                    <a:p>
                      <a:r>
                        <a:rPr lang="ru-RU" dirty="0" smtClean="0"/>
                        <a:t>Правильно указано событие, рассказ содержит только один факт,</a:t>
                      </a:r>
                      <a:r>
                        <a:rPr lang="ru-RU" baseline="0" dirty="0" smtClean="0"/>
                        <a:t> или правильно указано только событие</a:t>
                      </a:r>
                      <a:endParaRPr lang="ru-RU" dirty="0"/>
                    </a:p>
                  </a:txBody>
                  <a:tcPr/>
                </a:tc>
                <a:tc>
                  <a:txBody>
                    <a:bodyPr/>
                    <a:lstStyle/>
                    <a:p>
                      <a:r>
                        <a:rPr lang="ru-RU" dirty="0" smtClean="0"/>
                        <a:t>1 балл</a:t>
                      </a:r>
                      <a:endParaRPr lang="ru-RU" dirty="0"/>
                    </a:p>
                  </a:txBody>
                  <a:tcPr/>
                </a:tc>
              </a:tr>
              <a:tr h="544351">
                <a:tc>
                  <a:txBody>
                    <a:bodyPr/>
                    <a:lstStyle/>
                    <a:p>
                      <a:r>
                        <a:rPr lang="ru-RU" dirty="0" smtClean="0"/>
                        <a:t>Событие</a:t>
                      </a:r>
                      <a:r>
                        <a:rPr lang="ru-RU" baseline="0" dirty="0" smtClean="0"/>
                        <a:t> указано не правильно</a:t>
                      </a:r>
                      <a:endParaRPr lang="ru-RU" dirty="0"/>
                    </a:p>
                  </a:txBody>
                  <a:tcPr/>
                </a:tc>
                <a:tc>
                  <a:txBody>
                    <a:bodyPr/>
                    <a:lstStyle/>
                    <a:p>
                      <a:r>
                        <a:rPr lang="ru-RU" dirty="0" smtClean="0"/>
                        <a:t>0 баллов</a:t>
                      </a:r>
                      <a:endParaRPr lang="ru-RU" dirty="0"/>
                    </a:p>
                  </a:txBody>
                  <a:tcPr/>
                </a:tc>
              </a:tr>
            </a:tbl>
          </a:graphicData>
        </a:graphic>
      </p:graphicFrame>
    </p:spTree>
    <p:extLst>
      <p:ext uri="{BB962C8B-B14F-4D97-AF65-F5344CB8AC3E}">
        <p14:creationId xmlns:p14="http://schemas.microsoft.com/office/powerpoint/2010/main" val="39913404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Прямоугольник 2"/>
          <p:cNvSpPr/>
          <p:nvPr/>
        </p:nvSpPr>
        <p:spPr>
          <a:xfrm>
            <a:off x="827584" y="980728"/>
            <a:ext cx="6858000" cy="5909310"/>
          </a:xfrm>
          <a:prstGeom prst="rect">
            <a:avLst/>
          </a:prstGeom>
        </p:spPr>
        <p:txBody>
          <a:bodyPr wrap="square">
            <a:spAutoFit/>
          </a:bodyPr>
          <a:lstStyle/>
          <a:p>
            <a:r>
              <a:rPr lang="ru-RU" b="1" dirty="0"/>
              <a:t>Возникновение буддизма</a:t>
            </a:r>
            <a:endParaRPr lang="ru-RU" dirty="0"/>
          </a:p>
          <a:p>
            <a:r>
              <a:rPr lang="ru-RU" dirty="0"/>
              <a:t>В VI веке до н.э. </a:t>
            </a:r>
            <a:r>
              <a:rPr lang="ru-RU" dirty="0" err="1"/>
              <a:t>Сиддха́ртха</a:t>
            </a:r>
            <a:r>
              <a:rPr lang="ru-RU" dirty="0"/>
              <a:t> </a:t>
            </a:r>
            <a:r>
              <a:rPr lang="ru-RU" dirty="0" err="1"/>
              <a:t>Гаута́ма</a:t>
            </a:r>
            <a:r>
              <a:rPr lang="ru-RU" dirty="0"/>
              <a:t> основал новую религию — буддизм. Гаутама был сыном раджи, но решил выбрать путь духовного поиска, а не богатой праздной жизни. Он долго путешествовал по Индии, молился и пришел к заключению, что все зло в человеке от его желаний. Люди мечтают о том, чего достичь невозможно, и от этого страдают. Если ничего не желать и не цепляться за саму жизнь, то душа человека успокоится, и он станет счастлив.</a:t>
            </a:r>
          </a:p>
          <a:p>
            <a:r>
              <a:rPr lang="ru-RU" dirty="0"/>
              <a:t>Каждое переселение души дает лишь новые страдания, чтобы от них избавиться, нужно погрузиться в особое состояние — нирвану. Гаутама проповедовал свою веру по всей Индии и получил имя Будда, означающее «Просветленный». Сегодня буддизм является одной из мировых религий. Буддизм — миролюбивая религия, она не приемлет насилия и допускает веру в любых других богов.</a:t>
            </a:r>
          </a:p>
          <a:p>
            <a:r>
              <a:rPr lang="ru-RU" b="1" dirty="0"/>
              <a:t>4. Создание государства </a:t>
            </a:r>
            <a:r>
              <a:rPr lang="ru-RU" b="1" dirty="0" err="1"/>
              <a:t>Маурьев</a:t>
            </a:r>
            <a:endParaRPr lang="ru-RU" dirty="0"/>
          </a:p>
          <a:p>
            <a:r>
              <a:rPr lang="ru-RU" dirty="0"/>
              <a:t>Большая территория, непроходимые джунгли, многочисленное население, разделение его на </a:t>
            </a:r>
            <a:r>
              <a:rPr lang="ru-RU" dirty="0" err="1"/>
              <a:t>варны</a:t>
            </a:r>
            <a:r>
              <a:rPr lang="ru-RU" dirty="0"/>
              <a:t> – все это затрудняло объединение страны. В I тысячелетии в Индии было много царств. После множества войн в III веке до н.э. почти вся Индия была впервые объединена под властью царей из династии </a:t>
            </a:r>
            <a:r>
              <a:rPr lang="ru-RU" dirty="0" err="1"/>
              <a:t>Маурьев</a:t>
            </a:r>
            <a:r>
              <a:rPr lang="ru-RU" dirty="0" smtClean="0"/>
              <a:t>.</a:t>
            </a:r>
            <a:endParaRPr lang="ru-RU" dirty="0"/>
          </a:p>
        </p:txBody>
      </p:sp>
      <p:sp>
        <p:nvSpPr>
          <p:cNvPr id="4" name="TextBox 3"/>
          <p:cNvSpPr txBox="1"/>
          <p:nvPr/>
        </p:nvSpPr>
        <p:spPr>
          <a:xfrm>
            <a:off x="827584" y="404664"/>
            <a:ext cx="6120680" cy="584775"/>
          </a:xfrm>
          <a:prstGeom prst="rect">
            <a:avLst/>
          </a:prstGeom>
          <a:noFill/>
        </p:spPr>
        <p:txBody>
          <a:bodyPr wrap="square" rtlCol="0">
            <a:spAutoFit/>
          </a:bodyPr>
          <a:lstStyle/>
          <a:p>
            <a:r>
              <a:rPr lang="ru-RU" sz="3200" b="1" dirty="0" smtClean="0">
                <a:solidFill>
                  <a:srgbClr val="FF0000"/>
                </a:solidFill>
              </a:rPr>
              <a:t>Древняя Индия</a:t>
            </a:r>
            <a:endParaRPr lang="ru-RU" sz="3200" b="1" dirty="0">
              <a:solidFill>
                <a:srgbClr val="FF0000"/>
              </a:solidFill>
            </a:endParaRPr>
          </a:p>
        </p:txBody>
      </p:sp>
    </p:spTree>
    <p:extLst>
      <p:ext uri="{BB962C8B-B14F-4D97-AF65-F5344CB8AC3E}">
        <p14:creationId xmlns:p14="http://schemas.microsoft.com/office/powerpoint/2010/main" val="11024464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Прямоугольник 2"/>
          <p:cNvSpPr/>
          <p:nvPr/>
        </p:nvSpPr>
        <p:spPr>
          <a:xfrm>
            <a:off x="179512" y="980728"/>
            <a:ext cx="8676456" cy="5632311"/>
          </a:xfrm>
          <a:prstGeom prst="rect">
            <a:avLst/>
          </a:prstGeom>
        </p:spPr>
        <p:txBody>
          <a:bodyPr wrap="square">
            <a:spAutoFit/>
          </a:bodyPr>
          <a:lstStyle/>
          <a:p>
            <a:r>
              <a:rPr lang="ru-RU" b="1" dirty="0"/>
              <a:t>Правление императора </a:t>
            </a:r>
            <a:r>
              <a:rPr lang="ru-RU" b="1" dirty="0" err="1"/>
              <a:t>Цинь</a:t>
            </a:r>
            <a:r>
              <a:rPr lang="ru-RU" b="1" dirty="0"/>
              <a:t> </a:t>
            </a:r>
            <a:r>
              <a:rPr lang="ru-RU" b="1" dirty="0" err="1"/>
              <a:t>Шихуанди</a:t>
            </a:r>
            <a:endParaRPr lang="ru-RU" dirty="0"/>
          </a:p>
          <a:p>
            <a:r>
              <a:rPr lang="ru-RU" dirty="0"/>
              <a:t> В 221 году до н.э. правитель </a:t>
            </a:r>
            <a:r>
              <a:rPr lang="ru-RU" dirty="0" err="1"/>
              <a:t>Цинь</a:t>
            </a:r>
            <a:r>
              <a:rPr lang="ru-RU" dirty="0"/>
              <a:t> </a:t>
            </a:r>
            <a:r>
              <a:rPr lang="ru-RU" dirty="0" err="1"/>
              <a:t>Шихуанди</a:t>
            </a:r>
            <a:r>
              <a:rPr lang="ru-RU" dirty="0"/>
              <a:t> завоевал все китайские государства и объявил о создании единой империи под названием </a:t>
            </a:r>
            <a:r>
              <a:rPr lang="ru-RU" dirty="0" err="1"/>
              <a:t>Цинь</a:t>
            </a:r>
            <a:r>
              <a:rPr lang="ru-RU" dirty="0"/>
              <a:t>. </a:t>
            </a:r>
            <a:r>
              <a:rPr lang="ru-RU" dirty="0" err="1"/>
              <a:t>Цинь</a:t>
            </a:r>
            <a:r>
              <a:rPr lang="ru-RU" dirty="0"/>
              <a:t> </a:t>
            </a:r>
            <a:r>
              <a:rPr lang="ru-RU" dirty="0" err="1"/>
              <a:t>Шихуанди</a:t>
            </a:r>
            <a:r>
              <a:rPr lang="ru-RU" dirty="0"/>
              <a:t> был жестоким правителем. Он обложил население большой данью, за малейшее преступление людей делали рабами и отправляли на каторжный труд рыть каналы и строить крепостные стены. Чтобы предотвратить бунты, император переселил всех вельмож из завоеванных государств к себе в столицу, где за ними неусыпно следили. Для управления захваченными землями, император </a:t>
            </a:r>
            <a:r>
              <a:rPr lang="ru-RU" dirty="0" err="1"/>
              <a:t>Цинь</a:t>
            </a:r>
            <a:r>
              <a:rPr lang="ru-RU" dirty="0"/>
              <a:t> назначил наместников, специальных чиновников — представителей императора. Во времена правления </a:t>
            </a:r>
            <a:r>
              <a:rPr lang="ru-RU" dirty="0" err="1"/>
              <a:t>Цинь</a:t>
            </a:r>
            <a:r>
              <a:rPr lang="ru-RU" dirty="0"/>
              <a:t> </a:t>
            </a:r>
            <a:r>
              <a:rPr lang="ru-RU" dirty="0" err="1"/>
              <a:t>Шихуанди</a:t>
            </a:r>
            <a:r>
              <a:rPr lang="ru-RU" dirty="0"/>
              <a:t> в Китае были построены дороги, дамбы, оросительные каналы, введены единые меры весов. Все это помогло развитию государства и расцвету торговли.</a:t>
            </a:r>
          </a:p>
          <a:p>
            <a:r>
              <a:rPr lang="ru-RU" b="1" dirty="0" smtClean="0"/>
              <a:t> </a:t>
            </a:r>
            <a:r>
              <a:rPr lang="ru-RU" b="1" dirty="0"/>
              <a:t>Конфуцианство</a:t>
            </a:r>
            <a:endParaRPr lang="ru-RU" dirty="0"/>
          </a:p>
          <a:p>
            <a:r>
              <a:rPr lang="ru-RU" dirty="0"/>
              <a:t> После возникновения государства у китайцев появилась вера в то, что император является сыном неба. Поэтому китайцы начали называть Китай Поднебесной империей. Веру в божественное происхождение императора поддержал китайский мудрец Конфуций. Он утверждал, что люди должны чтить императора как отца. Согласно конфуцианскому учению, младшие должны во всем подчиняться воле старших: сын воле отца, младший брат воле старшего, жена должна повиноваться мужу, а подчиненный начальнику. Такие правила поддерживались государством, поэтому конфуцианство в Китае быстро распространилось и превратилось в религию.</a:t>
            </a:r>
          </a:p>
        </p:txBody>
      </p:sp>
      <p:sp>
        <p:nvSpPr>
          <p:cNvPr id="4" name="TextBox 3"/>
          <p:cNvSpPr txBox="1"/>
          <p:nvPr/>
        </p:nvSpPr>
        <p:spPr>
          <a:xfrm>
            <a:off x="179512" y="260648"/>
            <a:ext cx="8280920" cy="369332"/>
          </a:xfrm>
          <a:prstGeom prst="rect">
            <a:avLst/>
          </a:prstGeom>
          <a:noFill/>
        </p:spPr>
        <p:txBody>
          <a:bodyPr wrap="square" rtlCol="0">
            <a:spAutoFit/>
          </a:bodyPr>
          <a:lstStyle/>
          <a:p>
            <a:pPr algn="ctr"/>
            <a:r>
              <a:rPr lang="ru-RU" b="1" dirty="0" smtClean="0">
                <a:solidFill>
                  <a:srgbClr val="FF0000"/>
                </a:solidFill>
              </a:rPr>
              <a:t>Древний Китай</a:t>
            </a:r>
            <a:endParaRPr lang="ru-RU" b="1" dirty="0">
              <a:solidFill>
                <a:srgbClr val="FF0000"/>
              </a:solidFill>
            </a:endParaRPr>
          </a:p>
        </p:txBody>
      </p:sp>
    </p:spTree>
    <p:extLst>
      <p:ext uri="{BB962C8B-B14F-4D97-AF65-F5344CB8AC3E}">
        <p14:creationId xmlns:p14="http://schemas.microsoft.com/office/powerpoint/2010/main" val="37346467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85" y="0"/>
            <a:ext cx="9144000" cy="6858000"/>
          </a:xfrm>
          <a:prstGeom prst="rect">
            <a:avLst/>
          </a:prstGeom>
        </p:spPr>
      </p:pic>
      <p:sp>
        <p:nvSpPr>
          <p:cNvPr id="4" name="TextBox 3"/>
          <p:cNvSpPr txBox="1"/>
          <p:nvPr/>
        </p:nvSpPr>
        <p:spPr>
          <a:xfrm>
            <a:off x="174178" y="1124744"/>
            <a:ext cx="8964488" cy="5078313"/>
          </a:xfrm>
          <a:prstGeom prst="rect">
            <a:avLst/>
          </a:prstGeom>
          <a:noFill/>
        </p:spPr>
        <p:txBody>
          <a:bodyPr wrap="square" rtlCol="0">
            <a:spAutoFit/>
          </a:bodyPr>
          <a:lstStyle/>
          <a:p>
            <a:r>
              <a:rPr lang="ru-RU" b="1" dirty="0"/>
              <a:t>5. Постройка пирамид</a:t>
            </a:r>
            <a:endParaRPr lang="ru-RU" dirty="0"/>
          </a:p>
          <a:p>
            <a:r>
              <a:rPr lang="ru-RU" dirty="0"/>
              <a:t>Самые величественные гробницы фараонов — это пирамиды. Первым пирамиду для себя построил фараон </a:t>
            </a:r>
            <a:r>
              <a:rPr lang="ru-RU" dirty="0" err="1"/>
              <a:t>Джосер</a:t>
            </a:r>
            <a:r>
              <a:rPr lang="ru-RU" dirty="0"/>
              <a:t>. Пирамиды собирались из отесанных камней или кирпича. Самая большая пирамида построена примерно в 2600 г. до н.э. для фараона Хеопса. Это сооружение высотой 150 м, собранное из каменных плит весом по 2,5 т. Они подогнаны так точно, что между ними нельзя просунуть лезвие ножа. Пирамида Хеопса — единственное из семи чудес света, сохранившееся до наших дней. Похожие пирамиды возвели брат Хеопса </a:t>
            </a:r>
            <a:r>
              <a:rPr lang="ru-RU" dirty="0" err="1"/>
              <a:t>Хефрен</a:t>
            </a:r>
            <a:r>
              <a:rPr lang="ru-RU" dirty="0"/>
              <a:t> и сын </a:t>
            </a:r>
            <a:r>
              <a:rPr lang="ru-RU" dirty="0" err="1"/>
              <a:t>Микерин</a:t>
            </a:r>
            <a:r>
              <a:rPr lang="ru-RU" dirty="0"/>
              <a:t>. Эти пирамиды называются великими. В каждой пирамиде было множество помещений, станы которых украшены рельефами, рисунками, которые рассказывали о жизни фараона и прославляли его подвиги. </a:t>
            </a:r>
          </a:p>
          <a:p>
            <a:r>
              <a:rPr lang="ru-RU" dirty="0"/>
              <a:t>Фараоны начинали строить пирамиды еще при своей жизни и верили, что после смерти величественные гробницы обеспечат им роскошную загробную жизнь. Пирамиды строились в течение десятков лет многими тысячами крестьян и рабов. Долгое время считалось, что строители пирамид жили в плохих условиях, впроголодь. Однако не так давно ученые установили, что на самом деле строители пирамид получали хорошую еду и жалованье, на постройку гигантских гробниц тратились огромные государственные средства</a:t>
            </a:r>
            <a:r>
              <a:rPr lang="ru-RU" dirty="0" smtClean="0"/>
              <a:t>.</a:t>
            </a:r>
            <a:endParaRPr lang="ru-RU" dirty="0"/>
          </a:p>
        </p:txBody>
      </p:sp>
      <p:sp>
        <p:nvSpPr>
          <p:cNvPr id="5" name="TextBox 4"/>
          <p:cNvSpPr txBox="1"/>
          <p:nvPr/>
        </p:nvSpPr>
        <p:spPr>
          <a:xfrm>
            <a:off x="899592" y="391632"/>
            <a:ext cx="6768752" cy="369332"/>
          </a:xfrm>
          <a:prstGeom prst="rect">
            <a:avLst/>
          </a:prstGeom>
          <a:noFill/>
        </p:spPr>
        <p:txBody>
          <a:bodyPr wrap="square" rtlCol="0">
            <a:spAutoFit/>
          </a:bodyPr>
          <a:lstStyle/>
          <a:p>
            <a:pPr algn="ctr"/>
            <a:r>
              <a:rPr lang="ru-RU" b="1" dirty="0" smtClean="0">
                <a:solidFill>
                  <a:srgbClr val="FF0000"/>
                </a:solidFill>
              </a:rPr>
              <a:t>Древний Египет</a:t>
            </a:r>
            <a:endParaRPr lang="ru-RU" b="1" dirty="0">
              <a:solidFill>
                <a:srgbClr val="FF0000"/>
              </a:solidFill>
            </a:endParaRPr>
          </a:p>
        </p:txBody>
      </p:sp>
    </p:spTree>
    <p:extLst>
      <p:ext uri="{BB962C8B-B14F-4D97-AF65-F5344CB8AC3E}">
        <p14:creationId xmlns:p14="http://schemas.microsoft.com/office/powerpoint/2010/main" val="27947240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85" y="0"/>
            <a:ext cx="9144000" cy="6858000"/>
          </a:xfrm>
          <a:prstGeom prst="rect">
            <a:avLst/>
          </a:prstGeom>
        </p:spPr>
      </p:pic>
      <p:sp>
        <p:nvSpPr>
          <p:cNvPr id="3" name="Прямоугольник 2"/>
          <p:cNvSpPr/>
          <p:nvPr/>
        </p:nvSpPr>
        <p:spPr>
          <a:xfrm>
            <a:off x="465429" y="1340768"/>
            <a:ext cx="8424936" cy="5078313"/>
          </a:xfrm>
          <a:prstGeom prst="rect">
            <a:avLst/>
          </a:prstGeom>
        </p:spPr>
        <p:txBody>
          <a:bodyPr wrap="square">
            <a:spAutoFit/>
          </a:bodyPr>
          <a:lstStyle/>
          <a:p>
            <a:r>
              <a:rPr lang="ru-RU" b="1" dirty="0"/>
              <a:t>5. Изобретение алфавита</a:t>
            </a:r>
            <a:endParaRPr lang="ru-RU" dirty="0"/>
          </a:p>
          <a:p>
            <a:r>
              <a:rPr lang="ru-RU" dirty="0"/>
              <a:t>Финикийцы сделали величайшее изобретение всех времен - создали алфавит. Иероглифическое письмо очень сложное и требовало многолетнего изучения. К тому же для каждого нового понятия нужно было придумывать новый иероглиф или сочетание старых. Чтобы решить эту проблему, финикийцы первыми придумали алфавит - набор значков, из которых можно составить любое слово. Финикийский алфавит имел 22 буквы, каждая из которых обозначала один звук.</a:t>
            </a:r>
          </a:p>
          <a:p>
            <a:r>
              <a:rPr lang="ru-RU" dirty="0"/>
              <a:t>Изобретение алфавита сделало обучение грамоте более простым и доступным. От финикийского алфавита произошли многие алфавиты, в том числе и наш.</a:t>
            </a:r>
          </a:p>
          <a:p>
            <a:r>
              <a:rPr lang="ru-RU" b="1" dirty="0"/>
              <a:t>6. Производство пурпурной краски</a:t>
            </a:r>
            <a:endParaRPr lang="ru-RU" dirty="0"/>
          </a:p>
          <a:p>
            <a:r>
              <a:rPr lang="ru-RU" dirty="0"/>
              <a:t>Финикийцы первые начали производство пурпурной краски из особого вида моллюсков, окрашивали ею шерстяные и льняные ткани. Пурпур извлекали из различных видов иглянок. Изготовление пурпура являлось самым прибыльным промыслом Финикии и велось с большим размахом.</a:t>
            </a:r>
          </a:p>
          <a:p>
            <a:r>
              <a:rPr lang="ru-RU" dirty="0"/>
              <a:t>Пурпурная краска была самой дорогой в античности. Так для окраски 1 килограмма шерсти требовалось примерно 200 граммов пурпурной краски. Чтобы получить такое количество красителя, нужно было добыть не менее 30 тысяч моллюсков Вот почему пурпурные ткани всегда оставались предметами роскоши.</a:t>
            </a:r>
          </a:p>
        </p:txBody>
      </p:sp>
      <p:sp>
        <p:nvSpPr>
          <p:cNvPr id="4" name="TextBox 3"/>
          <p:cNvSpPr txBox="1"/>
          <p:nvPr/>
        </p:nvSpPr>
        <p:spPr>
          <a:xfrm>
            <a:off x="899592" y="404664"/>
            <a:ext cx="6336704" cy="584775"/>
          </a:xfrm>
          <a:prstGeom prst="rect">
            <a:avLst/>
          </a:prstGeom>
          <a:noFill/>
        </p:spPr>
        <p:txBody>
          <a:bodyPr wrap="square" rtlCol="0">
            <a:spAutoFit/>
          </a:bodyPr>
          <a:lstStyle/>
          <a:p>
            <a:pPr algn="ctr"/>
            <a:r>
              <a:rPr lang="ru-RU" sz="3200" b="1" dirty="0" smtClean="0">
                <a:solidFill>
                  <a:srgbClr val="FF0000"/>
                </a:solidFill>
              </a:rPr>
              <a:t>Финикия</a:t>
            </a:r>
            <a:endParaRPr lang="ru-RU" sz="3200" b="1" dirty="0">
              <a:solidFill>
                <a:srgbClr val="FF0000"/>
              </a:solidFill>
            </a:endParaRPr>
          </a:p>
        </p:txBody>
      </p:sp>
    </p:spTree>
    <p:extLst>
      <p:ext uri="{BB962C8B-B14F-4D97-AF65-F5344CB8AC3E}">
        <p14:creationId xmlns:p14="http://schemas.microsoft.com/office/powerpoint/2010/main" val="19864274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85" y="0"/>
            <a:ext cx="9144000" cy="6858000"/>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55" y="25957"/>
            <a:ext cx="5143500" cy="6858000"/>
          </a:xfrm>
          <a:prstGeom prst="rect">
            <a:avLst/>
          </a:prstGeom>
        </p:spPr>
      </p:pic>
      <p:sp>
        <p:nvSpPr>
          <p:cNvPr id="4" name="TextBox 3"/>
          <p:cNvSpPr txBox="1"/>
          <p:nvPr/>
        </p:nvSpPr>
        <p:spPr>
          <a:xfrm>
            <a:off x="5220072" y="1484784"/>
            <a:ext cx="3456384" cy="369332"/>
          </a:xfrm>
          <a:prstGeom prst="rect">
            <a:avLst/>
          </a:prstGeom>
          <a:noFill/>
        </p:spPr>
        <p:txBody>
          <a:bodyPr wrap="square" rtlCol="0">
            <a:spAutoFit/>
          </a:bodyPr>
          <a:lstStyle/>
          <a:p>
            <a:r>
              <a:rPr lang="ru-RU" b="1" dirty="0" smtClean="0">
                <a:solidFill>
                  <a:srgbClr val="FF0000"/>
                </a:solidFill>
              </a:rPr>
              <a:t>За выполненное задание 1 балл</a:t>
            </a:r>
            <a:endParaRPr lang="ru-RU" b="1" dirty="0">
              <a:solidFill>
                <a:srgbClr val="FF0000"/>
              </a:solidFill>
            </a:endParaRPr>
          </a:p>
        </p:txBody>
      </p:sp>
    </p:spTree>
    <p:extLst>
      <p:ext uri="{BB962C8B-B14F-4D97-AF65-F5344CB8AC3E}">
        <p14:creationId xmlns:p14="http://schemas.microsoft.com/office/powerpoint/2010/main" val="24105018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86" y="-59562"/>
            <a:ext cx="9144000" cy="6858000"/>
          </a:xfrm>
          <a:prstGeom prst="rect">
            <a:avLst/>
          </a:prstGeom>
        </p:spPr>
      </p:pic>
      <p:sp>
        <p:nvSpPr>
          <p:cNvPr id="3" name="TextBox 2"/>
          <p:cNvSpPr txBox="1"/>
          <p:nvPr/>
        </p:nvSpPr>
        <p:spPr>
          <a:xfrm>
            <a:off x="539552" y="332656"/>
            <a:ext cx="6984776" cy="1477328"/>
          </a:xfrm>
          <a:prstGeom prst="rect">
            <a:avLst/>
          </a:prstGeom>
          <a:noFill/>
        </p:spPr>
        <p:txBody>
          <a:bodyPr wrap="square" rtlCol="0">
            <a:spAutoFit/>
          </a:bodyPr>
          <a:lstStyle/>
          <a:p>
            <a:r>
              <a:rPr lang="ru-RU" b="1" dirty="0" smtClean="0"/>
              <a:t>Задание №6</a:t>
            </a:r>
          </a:p>
          <a:p>
            <a:r>
              <a:rPr lang="ru-RU" b="1" dirty="0" smtClean="0"/>
              <a:t>Используя знания исторических фактов, объясните, как природно-климатические условия повлияли на занятия жителей этой страны</a:t>
            </a:r>
          </a:p>
          <a:p>
            <a:endParaRPr lang="ru-RU" dirty="0"/>
          </a:p>
          <a:p>
            <a:r>
              <a:rPr lang="ru-RU" b="1" dirty="0" smtClean="0">
                <a:solidFill>
                  <a:srgbClr val="FF0000"/>
                </a:solidFill>
              </a:rPr>
              <a:t>За правильный ответ-2 балла</a:t>
            </a:r>
            <a:endParaRPr lang="ru-RU" b="1" dirty="0">
              <a:solidFill>
                <a:srgbClr val="FF0000"/>
              </a:solidFill>
            </a:endParaRPr>
          </a:p>
        </p:txBody>
      </p:sp>
      <p:sp>
        <p:nvSpPr>
          <p:cNvPr id="4" name="Прямоугольник 3"/>
          <p:cNvSpPr/>
          <p:nvPr/>
        </p:nvSpPr>
        <p:spPr>
          <a:xfrm>
            <a:off x="-39086" y="1836612"/>
            <a:ext cx="9104915" cy="5078313"/>
          </a:xfrm>
          <a:prstGeom prst="rect">
            <a:avLst/>
          </a:prstGeom>
        </p:spPr>
        <p:txBody>
          <a:bodyPr wrap="square">
            <a:spAutoFit/>
          </a:bodyPr>
          <a:lstStyle/>
          <a:p>
            <a:r>
              <a:rPr lang="ru-RU" b="1" dirty="0"/>
              <a:t>Шумерские города-государства</a:t>
            </a:r>
            <a:endParaRPr lang="ru-RU" dirty="0"/>
          </a:p>
          <a:p>
            <a:r>
              <a:rPr lang="ru-RU" dirty="0"/>
              <a:t>Наличие тепла и влаги привели к земледелию и садоводству, но бурные разливы заставили построить сложную ирригационную систему.</a:t>
            </a:r>
          </a:p>
          <a:p>
            <a:r>
              <a:rPr lang="ru-RU" b="1" dirty="0"/>
              <a:t>Древняя Индия</a:t>
            </a:r>
            <a:endParaRPr lang="ru-RU" dirty="0"/>
          </a:p>
          <a:p>
            <a:r>
              <a:rPr lang="ru-RU" dirty="0"/>
              <a:t>Жаркий и влажный климат, отсутствие зимы давали возможность собирать по два урожая в год, в основном выращивали рис.</a:t>
            </a:r>
          </a:p>
          <a:p>
            <a:r>
              <a:rPr lang="ru-RU" b="1" dirty="0"/>
              <a:t>Древний Египет</a:t>
            </a:r>
            <a:endParaRPr lang="ru-RU" dirty="0"/>
          </a:p>
          <a:p>
            <a:r>
              <a:rPr lang="ru-RU" dirty="0"/>
              <a:t>Плодородная почва, жаркий климат, разливы Нила привели к земледелию.</a:t>
            </a:r>
          </a:p>
          <a:p>
            <a:r>
              <a:rPr lang="ru-RU" b="1" dirty="0"/>
              <a:t>Древняя Греция</a:t>
            </a:r>
            <a:endParaRPr lang="ru-RU" dirty="0"/>
          </a:p>
          <a:p>
            <a:r>
              <a:rPr lang="ru-RU" dirty="0"/>
              <a:t>Близость к морю, отсутствие пригодных земель для земледелия сделали основными занятиями садоводство, ремесло, мореплавание и торговлю.</a:t>
            </a:r>
          </a:p>
          <a:p>
            <a:r>
              <a:rPr lang="ru-RU" dirty="0"/>
              <a:t>Жаркий климат благоприятствовал виноградарству и </a:t>
            </a:r>
            <a:r>
              <a:rPr lang="ru-RU" dirty="0" err="1"/>
              <a:t>оливководству</a:t>
            </a:r>
            <a:r>
              <a:rPr lang="ru-RU" dirty="0"/>
              <a:t>.</a:t>
            </a:r>
          </a:p>
          <a:p>
            <a:r>
              <a:rPr lang="ru-RU" b="1" dirty="0"/>
              <a:t>Древний Рим</a:t>
            </a:r>
            <a:endParaRPr lang="ru-RU" dirty="0"/>
          </a:p>
          <a:p>
            <a:r>
              <a:rPr lang="ru-RU" dirty="0"/>
              <a:t>Его отличают теплый морской климат, равномерно выпадающие дожди, наличие плодородных долин, обилие лугов, пологие горы. Жаркий климат, обилие (сравнительно с Грецией) земель, годных для обработки, равномерно выпадающие осадки благоприятствовали выращиванию зерновых, винограда, оливок, овощей и фруктов.</a:t>
            </a:r>
          </a:p>
          <a:p>
            <a:r>
              <a:rPr lang="ru-RU" dirty="0"/>
              <a:t> </a:t>
            </a:r>
          </a:p>
        </p:txBody>
      </p:sp>
    </p:spTree>
    <p:extLst>
      <p:ext uri="{BB962C8B-B14F-4D97-AF65-F5344CB8AC3E}">
        <p14:creationId xmlns:p14="http://schemas.microsoft.com/office/powerpoint/2010/main" val="27861175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86" y="-59562"/>
            <a:ext cx="9144000" cy="6858000"/>
          </a:xfrm>
          <a:prstGeom prst="rect">
            <a:avLst/>
          </a:prstGeom>
        </p:spPr>
      </p:pic>
      <p:sp>
        <p:nvSpPr>
          <p:cNvPr id="3" name="Прямоугольник 2"/>
          <p:cNvSpPr/>
          <p:nvPr/>
        </p:nvSpPr>
        <p:spPr>
          <a:xfrm>
            <a:off x="39086" y="276283"/>
            <a:ext cx="9104914" cy="6186309"/>
          </a:xfrm>
          <a:prstGeom prst="rect">
            <a:avLst/>
          </a:prstGeom>
        </p:spPr>
        <p:txBody>
          <a:bodyPr wrap="square">
            <a:spAutoFit/>
          </a:bodyPr>
          <a:lstStyle/>
          <a:p>
            <a:r>
              <a:rPr lang="ru-RU" b="1" dirty="0"/>
              <a:t>Финикия</a:t>
            </a:r>
            <a:endParaRPr lang="ru-RU" dirty="0"/>
          </a:p>
          <a:p>
            <a:r>
              <a:rPr lang="ru-RU" dirty="0"/>
              <a:t>Финикия занимала узкую приморскую полосу вдоль северной части восточного побережья Средиземного моря, окаймлённую с востока Ливанскими горами, подступающими местами почти вплотную к берегу.  Возможности для пашенного земледелия ввиду недостатка удобных земель были ограничены, но имевшиеся земли всё же могли интенсивно использоваться, так как ветры с моря приносили обильные дожди. Здесь преобладало садоводство, разводили оливковые деревья, финиковые пальмы, виноградную лозу и др. Кроме садоводства большую роль играло рыболовство. Важным богатством страны были леса, росшие в горах Ливана над побережьем, изобиловавшие кедром и другими ценными породами деревьев.</a:t>
            </a:r>
          </a:p>
          <a:p>
            <a:r>
              <a:rPr lang="ru-RU" b="1" dirty="0"/>
              <a:t>Древняя Палестина</a:t>
            </a:r>
            <a:endParaRPr lang="ru-RU" dirty="0"/>
          </a:p>
          <a:p>
            <a:r>
              <a:rPr lang="ru-RU" dirty="0"/>
              <a:t>Географические, природные условия и возможности для хозяйственной деятельности человека в Палестине были неодинаковыми. В северной части страны, в долине реки Иордан имелись хорошие условия для земледелия. Южную часть страны занимали в основном сухие степи, позволявшие заниматься лишь скотоводством. В древнейшие времена здесь были одомашнены овцы, козы, ослы, крупный рогатый скот.</a:t>
            </a:r>
          </a:p>
          <a:p>
            <a:r>
              <a:rPr lang="ru-RU" b="1" dirty="0"/>
              <a:t>Древний Китай</a:t>
            </a:r>
            <a:endParaRPr lang="ru-RU" dirty="0"/>
          </a:p>
          <a:p>
            <a:r>
              <a:rPr lang="ru-RU" dirty="0"/>
              <a:t>Наиболее древним районом расселения китайского народа является область среднего и нижнего течения реки Хуанхэ (Желтая река). Умеренный климат и плодородная лессовая почва способствовали здесь раннему развитию земледельческого хозяйства. Однако неравномерное распределение осадков часто вызывало неурожаи. Поэтому население Древнего Китая принуждено было создавать систему искусственного орошения. </a:t>
            </a:r>
          </a:p>
        </p:txBody>
      </p:sp>
    </p:spTree>
    <p:extLst>
      <p:ext uri="{BB962C8B-B14F-4D97-AF65-F5344CB8AC3E}">
        <p14:creationId xmlns:p14="http://schemas.microsoft.com/office/powerpoint/2010/main" val="2417373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90"/>
            <a:ext cx="9144000" cy="6858000"/>
          </a:xfrm>
          <a:prstGeom prst="rect">
            <a:avLst/>
          </a:prstGeom>
        </p:spPr>
      </p:pic>
      <p:sp>
        <p:nvSpPr>
          <p:cNvPr id="3" name="TextBox 2"/>
          <p:cNvSpPr txBox="1"/>
          <p:nvPr/>
        </p:nvSpPr>
        <p:spPr>
          <a:xfrm>
            <a:off x="2483768" y="188640"/>
            <a:ext cx="6048672" cy="584775"/>
          </a:xfrm>
          <a:prstGeom prst="rect">
            <a:avLst/>
          </a:prstGeom>
          <a:noFill/>
        </p:spPr>
        <p:txBody>
          <a:bodyPr wrap="square" rtlCol="0">
            <a:spAutoFit/>
          </a:bodyPr>
          <a:lstStyle/>
          <a:p>
            <a:r>
              <a:rPr lang="ru-RU" b="1" dirty="0" smtClean="0">
                <a:solidFill>
                  <a:srgbClr val="FF0000"/>
                </a:solidFill>
              </a:rPr>
              <a:t>           </a:t>
            </a:r>
            <a:r>
              <a:rPr lang="ru-RU" sz="3200" b="1" dirty="0" smtClean="0">
                <a:solidFill>
                  <a:srgbClr val="FF0000"/>
                </a:solidFill>
              </a:rPr>
              <a:t>Древний Египет</a:t>
            </a:r>
            <a:endParaRPr lang="ru-RU" b="1" dirty="0">
              <a:solidFill>
                <a:srgbClr val="FF0000"/>
              </a:solidFill>
            </a:endParaRPr>
          </a:p>
        </p:txBody>
      </p:sp>
      <p:pic>
        <p:nvPicPr>
          <p:cNvPr id="4" name="Picture 2" descr="C:\Users\ДМИТРИЙ\Desktop\9785378255306-2015--.jpg"/>
          <p:cNvPicPr>
            <a:picLocks noChangeAspect="1" noChangeArrowheads="1"/>
          </p:cNvPicPr>
          <p:nvPr/>
        </p:nvPicPr>
        <p:blipFill>
          <a:blip r:embed="rId3" cstate="print">
            <a:extLst>
              <a:ext uri="{28A0092B-C50C-407E-A947-70E740481C1C}">
                <a14:useLocalDpi xmlns:a14="http://schemas.microsoft.com/office/drawing/2010/main" val="0"/>
              </a:ext>
            </a:extLst>
          </a:blip>
          <a:srcRect l="10539" t="-632" r="54735" b="23289"/>
          <a:stretch>
            <a:fillRect/>
          </a:stretch>
        </p:blipFill>
        <p:spPr>
          <a:xfrm>
            <a:off x="539552" y="862745"/>
            <a:ext cx="1143000" cy="2546350"/>
          </a:xfrm>
          <a:prstGeom prst="rect">
            <a:avLst/>
          </a:prstGeom>
          <a:noFill/>
        </p:spPr>
      </p:pic>
      <p:pic>
        <p:nvPicPr>
          <p:cNvPr id="5" name="Picture 2" descr="C:\Users\ДМИТРИЙ\Desktop\hello_html_1ddb41f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2051720" y="862745"/>
            <a:ext cx="2720438" cy="1774167"/>
          </a:xfrm>
          <a:prstGeom prst="rect">
            <a:avLst/>
          </a:prstGeom>
          <a:noFill/>
        </p:spPr>
      </p:pic>
      <p:pic>
        <p:nvPicPr>
          <p:cNvPr id="6" name="Picture 2" descr="C:\Users\ДМИТРИЙ\Desktop\ancient-egyp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5004048" y="862745"/>
            <a:ext cx="2462416" cy="2206215"/>
          </a:xfrm>
          <a:prstGeom prst="rect">
            <a:avLst/>
          </a:prstGeom>
          <a:noFill/>
        </p:spPr>
      </p:pic>
      <p:pic>
        <p:nvPicPr>
          <p:cNvPr id="7" name="Picture 2" descr="C:\Users\ДМИТРИЙ\Desktop\te-url-f43aed2d1d639cccb70ee8504a38f5f8.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a:xfrm>
            <a:off x="467544" y="3640812"/>
            <a:ext cx="1788442" cy="2494037"/>
          </a:xfrm>
          <a:prstGeom prst="rect">
            <a:avLst/>
          </a:prstGeom>
          <a:noFill/>
        </p:spPr>
      </p:pic>
      <p:pic>
        <p:nvPicPr>
          <p:cNvPr id="8" name="Picture 2" descr="C:\Users\ДМИТРИЙ\Desktop\027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a:xfrm>
            <a:off x="2339752" y="5373216"/>
            <a:ext cx="3415458" cy="1211937"/>
          </a:xfrm>
          <a:prstGeom prst="rect">
            <a:avLst/>
          </a:prstGeom>
          <a:noFill/>
        </p:spPr>
      </p:pic>
      <p:pic>
        <p:nvPicPr>
          <p:cNvPr id="9" name="Рисунок 8" descr="https://ds03.infourok.ru/uploads/ex/00e5/0005f454-9441e1e3/img6.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39752" y="2765782"/>
            <a:ext cx="2333625" cy="1750060"/>
          </a:xfrm>
          <a:prstGeom prst="rect">
            <a:avLst/>
          </a:prstGeom>
          <a:noFill/>
          <a:ln>
            <a:noFill/>
          </a:ln>
        </p:spPr>
      </p:pic>
      <p:pic>
        <p:nvPicPr>
          <p:cNvPr id="10" name="Рисунок 9" descr="https://im0-tub-ru.yandex.net/i?id=5652e44581d91a426e9cf0060cc1a136-l&amp;n=13"/>
          <p:cNvPicPr/>
          <p:nvPr/>
        </p:nvPicPr>
        <p:blipFill>
          <a:blip r:embed="rId9">
            <a:extLst>
              <a:ext uri="{28A0092B-C50C-407E-A947-70E740481C1C}">
                <a14:useLocalDpi xmlns:a14="http://schemas.microsoft.com/office/drawing/2010/main" val="0"/>
              </a:ext>
            </a:extLst>
          </a:blip>
          <a:srcRect/>
          <a:stretch>
            <a:fillRect/>
          </a:stretch>
        </p:blipFill>
        <p:spPr bwMode="auto">
          <a:xfrm>
            <a:off x="7596336" y="1381522"/>
            <a:ext cx="1169035" cy="1733550"/>
          </a:xfrm>
          <a:prstGeom prst="rect">
            <a:avLst/>
          </a:prstGeom>
          <a:noFill/>
          <a:ln>
            <a:noFill/>
          </a:ln>
        </p:spPr>
      </p:pic>
      <p:pic>
        <p:nvPicPr>
          <p:cNvPr id="11" name="Рисунок 10" descr="http://jupiters.narod.ru/atlantida/at-123.jpg"/>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50007" y="3290354"/>
            <a:ext cx="2200275" cy="1525270"/>
          </a:xfrm>
          <a:prstGeom prst="rect">
            <a:avLst/>
          </a:prstGeom>
          <a:noFill/>
          <a:ln>
            <a:noFill/>
          </a:ln>
        </p:spPr>
      </p:pic>
      <p:pic>
        <p:nvPicPr>
          <p:cNvPr id="12" name="Рисунок 11" descr="http://imnewbieschool.com/forum/language/egyptian-cat-goddess-bast-i16.jpeg"/>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957184" y="5096654"/>
            <a:ext cx="1495425" cy="1495425"/>
          </a:xfrm>
          <a:prstGeom prst="rect">
            <a:avLst/>
          </a:prstGeom>
          <a:noFill/>
          <a:ln>
            <a:noFill/>
          </a:ln>
        </p:spPr>
      </p:pic>
    </p:spTree>
    <p:extLst>
      <p:ext uri="{BB962C8B-B14F-4D97-AF65-F5344CB8AC3E}">
        <p14:creationId xmlns:p14="http://schemas.microsoft.com/office/powerpoint/2010/main" val="7243029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85" y="0"/>
            <a:ext cx="9144000" cy="6858000"/>
          </a:xfrm>
          <a:prstGeom prst="rect">
            <a:avLst/>
          </a:prstGeom>
        </p:spPr>
      </p:pic>
      <p:sp>
        <p:nvSpPr>
          <p:cNvPr id="3" name="TextBox 2"/>
          <p:cNvSpPr txBox="1"/>
          <p:nvPr/>
        </p:nvSpPr>
        <p:spPr>
          <a:xfrm>
            <a:off x="539552" y="260648"/>
            <a:ext cx="7992888" cy="646331"/>
          </a:xfrm>
          <a:prstGeom prst="rect">
            <a:avLst/>
          </a:prstGeom>
          <a:noFill/>
        </p:spPr>
        <p:txBody>
          <a:bodyPr wrap="square" rtlCol="0">
            <a:spAutoFit/>
          </a:bodyPr>
          <a:lstStyle/>
          <a:p>
            <a:r>
              <a:rPr lang="ru-RU" b="1" dirty="0" smtClean="0"/>
              <a:t>Задание 7,8 Исторический деятель-Ваш земляк и его вклад в развитие региона, населенного пункта</a:t>
            </a:r>
            <a:endParaRPr lang="ru-RU" b="1" dirty="0"/>
          </a:p>
        </p:txBody>
      </p:sp>
      <p:sp>
        <p:nvSpPr>
          <p:cNvPr id="4" name="TextBox 3"/>
          <p:cNvSpPr txBox="1"/>
          <p:nvPr/>
        </p:nvSpPr>
        <p:spPr>
          <a:xfrm>
            <a:off x="539552" y="906979"/>
            <a:ext cx="9433048" cy="646331"/>
          </a:xfrm>
          <a:prstGeom prst="rect">
            <a:avLst/>
          </a:prstGeom>
          <a:noFill/>
        </p:spPr>
        <p:txBody>
          <a:bodyPr wrap="square" rtlCol="0">
            <a:spAutoFit/>
          </a:bodyPr>
          <a:lstStyle/>
          <a:p>
            <a:r>
              <a:rPr lang="ru-RU" dirty="0" smtClean="0">
                <a:solidFill>
                  <a:srgbClr val="FF0000"/>
                </a:solidFill>
              </a:rPr>
              <a:t>Правильно назвать деятеля- 1 балл</a:t>
            </a:r>
          </a:p>
          <a:p>
            <a:r>
              <a:rPr lang="ru-RU" dirty="0" smtClean="0">
                <a:solidFill>
                  <a:srgbClr val="FF0000"/>
                </a:solidFill>
              </a:rPr>
              <a:t>Правильно указать вклад-2 балла</a:t>
            </a:r>
            <a:endParaRPr lang="ru-RU" dirty="0">
              <a:solidFill>
                <a:srgbClr val="FF0000"/>
              </a:solidFill>
            </a:endParaRPr>
          </a:p>
        </p:txBody>
      </p:sp>
      <p:sp>
        <p:nvSpPr>
          <p:cNvPr id="6" name="TextBox 5"/>
          <p:cNvSpPr txBox="1"/>
          <p:nvPr/>
        </p:nvSpPr>
        <p:spPr>
          <a:xfrm>
            <a:off x="539552" y="1678299"/>
            <a:ext cx="7848872" cy="4247317"/>
          </a:xfrm>
          <a:prstGeom prst="rect">
            <a:avLst/>
          </a:prstGeom>
          <a:noFill/>
        </p:spPr>
        <p:txBody>
          <a:bodyPr wrap="square" rtlCol="0">
            <a:spAutoFit/>
          </a:bodyPr>
          <a:lstStyle/>
          <a:p>
            <a:r>
              <a:rPr lang="ru-RU" b="1" dirty="0" err="1"/>
              <a:t>Никола́й</a:t>
            </a:r>
            <a:r>
              <a:rPr lang="ru-RU" b="1" dirty="0"/>
              <a:t> </a:t>
            </a:r>
            <a:r>
              <a:rPr lang="ru-RU" b="1" dirty="0" err="1"/>
              <a:t>Миха́йлович</a:t>
            </a:r>
            <a:r>
              <a:rPr lang="ru-RU" b="1" dirty="0"/>
              <a:t> </a:t>
            </a:r>
            <a:r>
              <a:rPr lang="ru-RU" b="1" dirty="0" err="1"/>
              <a:t>Карамзи́н</a:t>
            </a:r>
            <a:r>
              <a:rPr lang="ru-RU" b="1" dirty="0"/>
              <a:t> </a:t>
            </a:r>
            <a:r>
              <a:rPr lang="ru-RU" dirty="0" smtClean="0"/>
              <a:t> Родился в </a:t>
            </a:r>
            <a:r>
              <a:rPr lang="ru-RU" dirty="0"/>
              <a:t> </a:t>
            </a:r>
            <a:r>
              <a:rPr lang="ru-RU" dirty="0" smtClean="0">
                <a:hlinkClick r:id="rId3" tooltip="1766 год"/>
              </a:rPr>
              <a:t>1766</a:t>
            </a:r>
            <a:r>
              <a:rPr lang="ru-RU" dirty="0" smtClean="0"/>
              <a:t>г. В с. </a:t>
            </a:r>
            <a:r>
              <a:rPr lang="ru-RU" dirty="0"/>
              <a:t> </a:t>
            </a:r>
            <a:r>
              <a:rPr lang="ru-RU" dirty="0" smtClean="0">
                <a:hlinkClick r:id="rId4" tooltip="Карамзинка (Ульяновская область)"/>
              </a:rPr>
              <a:t>Знаменское</a:t>
            </a:r>
            <a:r>
              <a:rPr lang="ru-RU" dirty="0"/>
              <a:t> </a:t>
            </a:r>
            <a:r>
              <a:rPr lang="ru-RU" dirty="0" smtClean="0"/>
              <a:t>Симбирской  губернии</a:t>
            </a:r>
            <a:r>
              <a:rPr lang="ru-RU" dirty="0"/>
              <a:t> — историк, крупнейший русский </a:t>
            </a:r>
            <a:r>
              <a:rPr lang="ru-RU" dirty="0" smtClean="0"/>
              <a:t>литератор. </a:t>
            </a:r>
            <a:r>
              <a:rPr lang="ru-RU" dirty="0"/>
              <a:t>Создатель «</a:t>
            </a:r>
            <a:r>
              <a:rPr lang="ru-RU" dirty="0">
                <a:hlinkClick r:id="rId5" tooltip="История государства Российского"/>
              </a:rPr>
              <a:t>Истории государства Российского</a:t>
            </a:r>
            <a:r>
              <a:rPr lang="ru-RU" dirty="0" smtClean="0"/>
              <a:t>»</a:t>
            </a:r>
            <a:r>
              <a:rPr lang="ru-RU" dirty="0"/>
              <a:t> — одного из первых обобщающих трудов по истории </a:t>
            </a:r>
            <a:r>
              <a:rPr lang="ru-RU" dirty="0">
                <a:hlinkClick r:id="rId6" tooltip="Россия"/>
              </a:rPr>
              <a:t>России</a:t>
            </a:r>
            <a:r>
              <a:rPr lang="ru-RU" dirty="0"/>
              <a:t>. </a:t>
            </a:r>
            <a:endParaRPr lang="ru-RU" dirty="0" smtClean="0"/>
          </a:p>
          <a:p>
            <a:r>
              <a:rPr lang="ru-RU" dirty="0" smtClean="0"/>
              <a:t>Карамзин </a:t>
            </a:r>
            <a:r>
              <a:rPr lang="ru-RU" dirty="0"/>
              <a:t>вошёл в историю как реформатор русского языка. </a:t>
            </a:r>
            <a:r>
              <a:rPr lang="ru-RU" dirty="0" smtClean="0"/>
              <a:t>Умер в </a:t>
            </a:r>
            <a:r>
              <a:rPr lang="ru-RU" dirty="0"/>
              <a:t> </a:t>
            </a:r>
            <a:r>
              <a:rPr lang="ru-RU" dirty="0" smtClean="0">
                <a:hlinkClick r:id="rId7" tooltip="1826 год"/>
              </a:rPr>
              <a:t>1826</a:t>
            </a:r>
            <a:r>
              <a:rPr lang="ru-RU" dirty="0" smtClean="0"/>
              <a:t> году, похоронен в </a:t>
            </a:r>
            <a:r>
              <a:rPr lang="ru-RU" dirty="0"/>
              <a:t> </a:t>
            </a:r>
            <a:r>
              <a:rPr lang="ru-RU" dirty="0" smtClean="0">
                <a:hlinkClick r:id="rId8" tooltip="Санкт-Петербург"/>
              </a:rPr>
              <a:t>Санкт-Петербург</a:t>
            </a:r>
            <a:r>
              <a:rPr lang="ru-RU" dirty="0" smtClean="0"/>
              <a:t>е</a:t>
            </a:r>
          </a:p>
          <a:p>
            <a:endParaRPr lang="ru-RU" dirty="0"/>
          </a:p>
          <a:p>
            <a:r>
              <a:rPr lang="ru-RU" b="1" dirty="0" err="1"/>
              <a:t>Влади́мир</a:t>
            </a:r>
            <a:r>
              <a:rPr lang="ru-RU" b="1" dirty="0"/>
              <a:t> </a:t>
            </a:r>
            <a:r>
              <a:rPr lang="ru-RU" b="1" dirty="0" err="1"/>
              <a:t>Ильи́ч</a:t>
            </a:r>
            <a:r>
              <a:rPr lang="ru-RU" b="1" dirty="0"/>
              <a:t> </a:t>
            </a:r>
            <a:r>
              <a:rPr lang="ru-RU" b="1" dirty="0" err="1"/>
              <a:t>Улья́нов</a:t>
            </a:r>
            <a:r>
              <a:rPr lang="ru-RU" dirty="0"/>
              <a:t> (</a:t>
            </a:r>
            <a:r>
              <a:rPr lang="ru-RU" dirty="0" err="1" smtClean="0"/>
              <a:t>основнойпсевдоним</a:t>
            </a:r>
            <a:r>
              <a:rPr lang="ru-RU" dirty="0"/>
              <a:t> </a:t>
            </a:r>
            <a:r>
              <a:rPr lang="ru-RU" b="1" dirty="0" err="1" smtClean="0"/>
              <a:t>Ле́нин</a:t>
            </a:r>
            <a:r>
              <a:rPr lang="ru-RU" dirty="0" smtClean="0"/>
              <a:t>) Родился </a:t>
            </a:r>
            <a:r>
              <a:rPr lang="ru-RU" dirty="0" smtClean="0">
                <a:hlinkClick r:id="rId9" tooltip="22 апреля"/>
              </a:rPr>
              <a:t>22</a:t>
            </a:r>
            <a:r>
              <a:rPr lang="ru-RU" dirty="0"/>
              <a:t> апреля </a:t>
            </a:r>
            <a:r>
              <a:rPr lang="ru-RU" dirty="0" smtClean="0">
                <a:hlinkClick r:id="rId10" tooltip="1870 год"/>
              </a:rPr>
              <a:t>1870</a:t>
            </a:r>
            <a:r>
              <a:rPr lang="ru-RU" dirty="0" smtClean="0"/>
              <a:t>г. </a:t>
            </a:r>
            <a:r>
              <a:rPr lang="ru-RU" dirty="0" smtClean="0">
                <a:hlinkClick r:id="rId11" tooltip="Ульяновск"/>
              </a:rPr>
              <a:t>В</a:t>
            </a:r>
            <a:r>
              <a:rPr lang="ru-RU" dirty="0" smtClean="0"/>
              <a:t> </a:t>
            </a:r>
            <a:r>
              <a:rPr lang="ru-RU" dirty="0" err="1" smtClean="0"/>
              <a:t>г.</a:t>
            </a:r>
            <a:r>
              <a:rPr lang="ru-RU" dirty="0" err="1" smtClean="0">
                <a:hlinkClick r:id="rId11" tooltip="Ульяновск"/>
              </a:rPr>
              <a:t>Симбирск</a:t>
            </a:r>
            <a:r>
              <a:rPr lang="ru-RU" dirty="0" err="1" smtClean="0"/>
              <a:t>е</a:t>
            </a:r>
            <a:r>
              <a:rPr lang="ru-RU" dirty="0"/>
              <a:t> — </a:t>
            </a:r>
            <a:r>
              <a:rPr lang="ru-RU" dirty="0" smtClean="0">
                <a:hlinkClick r:id="rId12" tooltip="Российская империя"/>
              </a:rPr>
              <a:t>российский</a:t>
            </a:r>
            <a:r>
              <a:rPr lang="ru-RU" dirty="0"/>
              <a:t> </a:t>
            </a:r>
            <a:r>
              <a:rPr lang="ru-RU" dirty="0">
                <a:hlinkClick r:id="rId13" tooltip="Революция"/>
              </a:rPr>
              <a:t>революционер</a:t>
            </a:r>
            <a:r>
              <a:rPr lang="ru-RU" dirty="0"/>
              <a:t>, крупный теоретик </a:t>
            </a:r>
            <a:r>
              <a:rPr lang="ru-RU" dirty="0">
                <a:hlinkClick r:id="rId14" tooltip="Марксизм"/>
              </a:rPr>
              <a:t>марксизма</a:t>
            </a:r>
            <a:r>
              <a:rPr lang="ru-RU" dirty="0"/>
              <a:t>, </a:t>
            </a:r>
            <a:r>
              <a:rPr lang="ru-RU" dirty="0">
                <a:hlinkClick r:id="rId15" tooltip="СССР"/>
              </a:rPr>
              <a:t>советский</a:t>
            </a:r>
            <a:r>
              <a:rPr lang="ru-RU" dirty="0"/>
              <a:t> политический и государственный деятель, создатель </a:t>
            </a:r>
            <a:r>
              <a:rPr lang="ru-RU" dirty="0">
                <a:hlinkClick r:id="rId16" tooltip="Российская социал-демократическая рабочая партия (большевиков)"/>
              </a:rPr>
              <a:t>Российской социал-демократической рабочей партии (большевиков)</a:t>
            </a:r>
            <a:r>
              <a:rPr lang="ru-RU" dirty="0"/>
              <a:t>, главный организатор и руководитель </a:t>
            </a:r>
            <a:r>
              <a:rPr lang="ru-RU" dirty="0">
                <a:hlinkClick r:id="rId17" tooltip="Октябрьская революция"/>
              </a:rPr>
              <a:t>Октябрьской революции 1917 года</a:t>
            </a:r>
            <a:r>
              <a:rPr lang="ru-RU" dirty="0"/>
              <a:t> в России, первый председатель </a:t>
            </a:r>
            <a:r>
              <a:rPr lang="ru-RU" dirty="0">
                <a:hlinkClick r:id="rId18" tooltip="Совет Народных Комиссаров РСФСР"/>
              </a:rPr>
              <a:t>Совета Народных Комиссаров (правительства)</a:t>
            </a:r>
            <a:r>
              <a:rPr lang="ru-RU" dirty="0"/>
              <a:t> </a:t>
            </a:r>
            <a:r>
              <a:rPr lang="ru-RU" dirty="0">
                <a:hlinkClick r:id="rId19" tooltip="РСФСР"/>
              </a:rPr>
              <a:t>РСФСР</a:t>
            </a:r>
            <a:r>
              <a:rPr lang="ru-RU" dirty="0"/>
              <a:t>, создатель первого в мировой истории </a:t>
            </a:r>
            <a:r>
              <a:rPr lang="ru-RU" dirty="0">
                <a:hlinkClick r:id="rId20" tooltip="Социализм"/>
              </a:rPr>
              <a:t>социалистического</a:t>
            </a:r>
            <a:r>
              <a:rPr lang="ru-RU" dirty="0"/>
              <a:t> государства</a:t>
            </a:r>
            <a:r>
              <a:rPr lang="ru-RU" dirty="0" smtClean="0"/>
              <a:t>.</a:t>
            </a:r>
            <a:r>
              <a:rPr lang="ru-RU" dirty="0">
                <a:hlinkClick r:id="rId21" tooltip="21 января"/>
              </a:rPr>
              <a:t> </a:t>
            </a:r>
            <a:r>
              <a:rPr lang="ru-RU" dirty="0" smtClean="0">
                <a:hlinkClick r:id="rId21" tooltip="21 января"/>
              </a:rPr>
              <a:t>Умер 21 </a:t>
            </a:r>
            <a:r>
              <a:rPr lang="ru-RU" dirty="0">
                <a:hlinkClick r:id="rId21" tooltip="21 января"/>
              </a:rPr>
              <a:t>января</a:t>
            </a:r>
            <a:r>
              <a:rPr lang="ru-RU" dirty="0"/>
              <a:t> </a:t>
            </a:r>
            <a:r>
              <a:rPr lang="ru-RU" dirty="0" smtClean="0">
                <a:hlinkClick r:id="rId22" tooltip="1924 год"/>
              </a:rPr>
              <a:t>1924</a:t>
            </a:r>
            <a:r>
              <a:rPr lang="ru-RU" dirty="0" smtClean="0"/>
              <a:t>года,</a:t>
            </a:r>
            <a:r>
              <a:rPr lang="ru-RU" dirty="0"/>
              <a:t> </a:t>
            </a:r>
          </a:p>
        </p:txBody>
      </p:sp>
    </p:spTree>
    <p:extLst>
      <p:ext uri="{BB962C8B-B14F-4D97-AF65-F5344CB8AC3E}">
        <p14:creationId xmlns:p14="http://schemas.microsoft.com/office/powerpoint/2010/main" val="41556711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85" y="0"/>
            <a:ext cx="9144000" cy="6858000"/>
          </a:xfrm>
          <a:prstGeom prst="rect">
            <a:avLst/>
          </a:prstGeom>
        </p:spPr>
      </p:pic>
      <p:sp>
        <p:nvSpPr>
          <p:cNvPr id="3" name="Прямоугольник 2"/>
          <p:cNvSpPr/>
          <p:nvPr/>
        </p:nvSpPr>
        <p:spPr>
          <a:xfrm>
            <a:off x="251520" y="260648"/>
            <a:ext cx="8568952" cy="5632311"/>
          </a:xfrm>
          <a:prstGeom prst="rect">
            <a:avLst/>
          </a:prstGeom>
        </p:spPr>
        <p:txBody>
          <a:bodyPr wrap="square">
            <a:spAutoFit/>
          </a:bodyPr>
          <a:lstStyle/>
          <a:p>
            <a:r>
              <a:rPr lang="ru-RU" b="1" dirty="0"/>
              <a:t>1916 год – закончено строительство железнодорожного моста через </a:t>
            </a:r>
            <a:r>
              <a:rPr lang="ru-RU" b="1" dirty="0" err="1"/>
              <a:t>Волгу.</a:t>
            </a:r>
            <a:r>
              <a:rPr lang="ru-RU" dirty="0" err="1"/>
              <a:t>Долгожданный</a:t>
            </a:r>
            <a:r>
              <a:rPr lang="ru-RU" dirty="0"/>
              <a:t> мост, получивший название Императорский, стал важной вехой в развитии города. Помимо увеличения грузопотока, именно мосту город оказался обязан развитию Заволжья. В этот же год вблизи сел Канава и Нижняя Часовня был заложен патронный завод – первое крупное промышленное предприятие в Симбирске. Именно благодаря заводу появился первый в городе рабочий район, а в дальнейшем была спасена от затопления Нижняя Терраса. Кроме того, запуск в строй моста послужил развитию будущего Железнодорожного района Ульяновска</a:t>
            </a:r>
            <a:r>
              <a:rPr lang="ru-RU" dirty="0" smtClean="0"/>
              <a:t>.</a:t>
            </a:r>
          </a:p>
          <a:p>
            <a:endParaRPr lang="ru-RU" dirty="0"/>
          </a:p>
          <a:p>
            <a:r>
              <a:rPr lang="ru-RU" b="1" dirty="0"/>
              <a:t>1955 год – начало заполнения Куйбышевского водохранилища. </a:t>
            </a:r>
            <a:r>
              <a:rPr lang="ru-RU" dirty="0"/>
              <a:t>Затопление прямо или косвенно повлияло на большинство поволжских городов, не стал исключением и Ульяновск. Благодаря патронному заводу, городу удалось избежать затопления целых районов. Тем не менее, заволжские с/х слободки Канава, Королевка и Нижняя Часовня были переведены на места, где до этого были их поля. Так возникла Верхняя Терраса – район, который уже можно было относить к городскому типу заселения. Полностью изменилась и правобережная подгорная часть города, но для обычного мещанина главным стало даже не это, а кардинально изменившийся вид с Венца и исключение из ежегодной “культурной программы” поездок на острова и наблюдения за ледоходом.</a:t>
            </a:r>
          </a:p>
        </p:txBody>
      </p:sp>
    </p:spTree>
    <p:extLst>
      <p:ext uri="{BB962C8B-B14F-4D97-AF65-F5344CB8AC3E}">
        <p14:creationId xmlns:p14="http://schemas.microsoft.com/office/powerpoint/2010/main" val="32768156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85" y="0"/>
            <a:ext cx="9144000" cy="6858000"/>
          </a:xfrm>
          <a:prstGeom prst="rect">
            <a:avLst/>
          </a:prstGeom>
        </p:spPr>
      </p:pic>
      <p:sp>
        <p:nvSpPr>
          <p:cNvPr id="3" name="Прямоугольник 2"/>
          <p:cNvSpPr/>
          <p:nvPr/>
        </p:nvSpPr>
        <p:spPr>
          <a:xfrm>
            <a:off x="539552" y="332656"/>
            <a:ext cx="8136904" cy="1477328"/>
          </a:xfrm>
          <a:prstGeom prst="rect">
            <a:avLst/>
          </a:prstGeom>
        </p:spPr>
        <p:txBody>
          <a:bodyPr wrap="square">
            <a:spAutoFit/>
          </a:bodyPr>
          <a:lstStyle/>
          <a:p>
            <a:r>
              <a:rPr lang="ru-RU" b="1" dirty="0" smtClean="0"/>
              <a:t>1976 </a:t>
            </a:r>
            <a:r>
              <a:rPr lang="ru-RU" b="1" dirty="0"/>
              <a:t>год – создание Ульяновского авиационно-промышленного комплекса им. </a:t>
            </a:r>
            <a:r>
              <a:rPr lang="ru-RU" b="1" dirty="0" smtClean="0"/>
              <a:t>Устинова. </a:t>
            </a:r>
            <a:r>
              <a:rPr lang="ru-RU" dirty="0" smtClean="0"/>
              <a:t>Одновременно </a:t>
            </a:r>
            <a:r>
              <a:rPr lang="ru-RU" dirty="0"/>
              <a:t>с закладкой завода начались и работы по возведению жилого массива. Так на месте бывших полей заволжских слободчан появился Новый город. На сегодняшний день в районе проживает приблизительно треть всего населения Ульяновска.</a:t>
            </a:r>
          </a:p>
        </p:txBody>
      </p:sp>
    </p:spTree>
    <p:extLst>
      <p:ext uri="{BB962C8B-B14F-4D97-AF65-F5344CB8AC3E}">
        <p14:creationId xmlns:p14="http://schemas.microsoft.com/office/powerpoint/2010/main" val="31082649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17" y="22270"/>
            <a:ext cx="9144000" cy="6858000"/>
          </a:xfrm>
          <a:prstGeom prst="rect">
            <a:avLst/>
          </a:prstGeom>
        </p:spPr>
      </p:pic>
      <p:sp>
        <p:nvSpPr>
          <p:cNvPr id="3" name="TextBox 2"/>
          <p:cNvSpPr txBox="1"/>
          <p:nvPr/>
        </p:nvSpPr>
        <p:spPr>
          <a:xfrm>
            <a:off x="107504" y="188640"/>
            <a:ext cx="8424936" cy="461665"/>
          </a:xfrm>
          <a:prstGeom prst="rect">
            <a:avLst/>
          </a:prstGeom>
          <a:noFill/>
        </p:spPr>
        <p:txBody>
          <a:bodyPr wrap="square" rtlCol="0">
            <a:spAutoFit/>
          </a:bodyPr>
          <a:lstStyle/>
          <a:p>
            <a:r>
              <a:rPr lang="ru-RU" b="1" dirty="0" smtClean="0">
                <a:solidFill>
                  <a:srgbClr val="FF0000"/>
                </a:solidFill>
              </a:rPr>
              <a:t>           </a:t>
            </a:r>
            <a:r>
              <a:rPr lang="ru-RU" sz="2400" b="1" dirty="0" smtClean="0">
                <a:solidFill>
                  <a:srgbClr val="FF0000"/>
                </a:solidFill>
              </a:rPr>
              <a:t>Вавилонское царство, Шумерские города-государства</a:t>
            </a:r>
            <a:endParaRPr lang="ru-RU" sz="1400" b="1" dirty="0">
              <a:solidFill>
                <a:srgbClr val="FF0000"/>
              </a:solidFill>
            </a:endParaRPr>
          </a:p>
        </p:txBody>
      </p:sp>
      <p:pic>
        <p:nvPicPr>
          <p:cNvPr id="4" name="Picture 2" descr="C:\Users\ДМИТРИЙ\Desktop\hammurabi-lawmakers-570x55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12068" y="804961"/>
            <a:ext cx="2963788" cy="2906376"/>
          </a:xfrm>
          <a:prstGeom prst="rect">
            <a:avLst/>
          </a:prstGeom>
          <a:noFill/>
        </p:spPr>
      </p:pic>
      <p:pic>
        <p:nvPicPr>
          <p:cNvPr id="5" name="Picture 5" descr="img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6167" y="833573"/>
            <a:ext cx="2185045" cy="2045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i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7716" y="773415"/>
            <a:ext cx="2765946" cy="198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Рисунок 6" descr="http://mtdata.ru/u23/photo6BAC/20936777501-0/original.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2068" y="3861048"/>
            <a:ext cx="1739652" cy="2880320"/>
          </a:xfrm>
          <a:prstGeom prst="rect">
            <a:avLst/>
          </a:prstGeom>
          <a:noFill/>
          <a:ln>
            <a:noFill/>
          </a:ln>
        </p:spPr>
      </p:pic>
      <p:pic>
        <p:nvPicPr>
          <p:cNvPr id="8" name="Рисунок 7" descr="http://husain-off.ru/hg7n/images1/drm5-113.gif"/>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95736" y="3826412"/>
            <a:ext cx="895350" cy="1765300"/>
          </a:xfrm>
          <a:prstGeom prst="rect">
            <a:avLst/>
          </a:prstGeom>
          <a:noFill/>
          <a:ln>
            <a:noFill/>
          </a:ln>
        </p:spPr>
      </p:pic>
      <p:pic>
        <p:nvPicPr>
          <p:cNvPr id="9" name="Рисунок 8" descr="https://www.wikireading.ru/img/326990_7_Untitled22.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6167" y="2854087"/>
            <a:ext cx="2476500" cy="1714500"/>
          </a:xfrm>
          <a:prstGeom prst="rect">
            <a:avLst/>
          </a:prstGeom>
          <a:noFill/>
          <a:ln>
            <a:noFill/>
          </a:ln>
        </p:spPr>
      </p:pic>
      <p:pic>
        <p:nvPicPr>
          <p:cNvPr id="10" name="Рисунок 9" descr="http://www.husain-off.ru/hg7n/images1/drm5-115.gif"/>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275856" y="4941168"/>
            <a:ext cx="532130" cy="1657350"/>
          </a:xfrm>
          <a:prstGeom prst="rect">
            <a:avLst/>
          </a:prstGeom>
          <a:noFill/>
          <a:ln>
            <a:noFill/>
          </a:ln>
        </p:spPr>
      </p:pic>
      <p:pic>
        <p:nvPicPr>
          <p:cNvPr id="11" name="Рисунок 10" descr="http://allnews7day.ru/wp-content/uploads/2012/12/Visyachie-sadyi-Vavilona-10.jpg"/>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53747" y="2878822"/>
            <a:ext cx="2381250" cy="1831340"/>
          </a:xfrm>
          <a:prstGeom prst="rect">
            <a:avLst/>
          </a:prstGeom>
          <a:noFill/>
          <a:ln>
            <a:noFill/>
          </a:ln>
        </p:spPr>
      </p:pic>
      <p:pic>
        <p:nvPicPr>
          <p:cNvPr id="12" name="Рисунок 11" descr="https://image.jimcdn.com/app/cms/image/transf/dimension=320x10000:format=gif/path/sacf893239b7dfc1c/image/id69788a5e6f12f81/version/1471409233/image.gif"/>
          <p:cNvPicPr/>
          <p:nvPr/>
        </p:nvPicPr>
        <p:blipFill>
          <a:blip r:embed="rId11">
            <a:extLst>
              <a:ext uri="{28A0092B-C50C-407E-A947-70E740481C1C}">
                <a14:useLocalDpi xmlns:a14="http://schemas.microsoft.com/office/drawing/2010/main" val="0"/>
              </a:ext>
            </a:extLst>
          </a:blip>
          <a:srcRect/>
          <a:stretch>
            <a:fillRect/>
          </a:stretch>
        </p:blipFill>
        <p:spPr bwMode="auto">
          <a:xfrm>
            <a:off x="4058141" y="4941168"/>
            <a:ext cx="1679575" cy="1164590"/>
          </a:xfrm>
          <a:prstGeom prst="rect">
            <a:avLst/>
          </a:prstGeom>
          <a:noFill/>
          <a:ln>
            <a:noFill/>
          </a:ln>
        </p:spPr>
      </p:pic>
      <p:pic>
        <p:nvPicPr>
          <p:cNvPr id="13" name="Рисунок 12" descr="http://www.colors.life/upload/blogs/c5/6a/c56a6c7c8b27a11d719f570937a46c42_RSZ_690.jpg"/>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153747" y="4968790"/>
            <a:ext cx="2085975" cy="1602105"/>
          </a:xfrm>
          <a:prstGeom prst="rect">
            <a:avLst/>
          </a:prstGeom>
          <a:noFill/>
          <a:ln>
            <a:noFill/>
          </a:ln>
        </p:spPr>
      </p:pic>
    </p:spTree>
    <p:extLst>
      <p:ext uri="{BB962C8B-B14F-4D97-AF65-F5344CB8AC3E}">
        <p14:creationId xmlns:p14="http://schemas.microsoft.com/office/powerpoint/2010/main" val="1698805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17" y="22270"/>
            <a:ext cx="9144000" cy="6858000"/>
          </a:xfrm>
          <a:prstGeom prst="rect">
            <a:avLst/>
          </a:prstGeom>
        </p:spPr>
      </p:pic>
      <p:sp>
        <p:nvSpPr>
          <p:cNvPr id="3" name="TextBox 2"/>
          <p:cNvSpPr txBox="1"/>
          <p:nvPr/>
        </p:nvSpPr>
        <p:spPr>
          <a:xfrm>
            <a:off x="2483768" y="188640"/>
            <a:ext cx="6048672" cy="584775"/>
          </a:xfrm>
          <a:prstGeom prst="rect">
            <a:avLst/>
          </a:prstGeom>
          <a:noFill/>
        </p:spPr>
        <p:txBody>
          <a:bodyPr wrap="square" rtlCol="0">
            <a:spAutoFit/>
          </a:bodyPr>
          <a:lstStyle/>
          <a:p>
            <a:r>
              <a:rPr lang="ru-RU" b="1" dirty="0" smtClean="0">
                <a:solidFill>
                  <a:srgbClr val="FF0000"/>
                </a:solidFill>
              </a:rPr>
              <a:t>           </a:t>
            </a:r>
            <a:r>
              <a:rPr lang="ru-RU" sz="3200" b="1" dirty="0" smtClean="0">
                <a:solidFill>
                  <a:srgbClr val="FF0000"/>
                </a:solidFill>
              </a:rPr>
              <a:t>Древняя Палестина</a:t>
            </a:r>
            <a:endParaRPr lang="ru-RU" b="1" dirty="0">
              <a:solidFill>
                <a:srgbClr val="FF0000"/>
              </a:solidFill>
            </a:endParaRPr>
          </a:p>
        </p:txBody>
      </p:sp>
      <p:pic>
        <p:nvPicPr>
          <p:cNvPr id="4" name="Picture 5" descr="i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500" y="773415"/>
            <a:ext cx="4176917" cy="303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b_c896e978263dee5082b3b42e8f07802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1549816"/>
            <a:ext cx="3384549" cy="225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ДМИТРИЙ\Desktop\5794c3112bb5c.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2483768" y="3451270"/>
            <a:ext cx="2790056" cy="3317978"/>
          </a:xfrm>
          <a:prstGeom prst="rect">
            <a:avLst/>
          </a:prstGeom>
          <a:noFill/>
        </p:spPr>
      </p:pic>
    </p:spTree>
    <p:extLst>
      <p:ext uri="{BB962C8B-B14F-4D97-AF65-F5344CB8AC3E}">
        <p14:creationId xmlns:p14="http://schemas.microsoft.com/office/powerpoint/2010/main" val="578879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Box 2"/>
          <p:cNvSpPr txBox="1"/>
          <p:nvPr/>
        </p:nvSpPr>
        <p:spPr>
          <a:xfrm>
            <a:off x="2699792" y="188640"/>
            <a:ext cx="6048672" cy="584775"/>
          </a:xfrm>
          <a:prstGeom prst="rect">
            <a:avLst/>
          </a:prstGeom>
          <a:noFill/>
        </p:spPr>
        <p:txBody>
          <a:bodyPr wrap="square" rtlCol="0">
            <a:spAutoFit/>
          </a:bodyPr>
          <a:lstStyle/>
          <a:p>
            <a:r>
              <a:rPr lang="ru-RU" b="1" dirty="0" smtClean="0">
                <a:solidFill>
                  <a:srgbClr val="FF0000"/>
                </a:solidFill>
              </a:rPr>
              <a:t>           </a:t>
            </a:r>
            <a:r>
              <a:rPr lang="ru-RU" sz="3200" b="1" dirty="0" smtClean="0">
                <a:solidFill>
                  <a:srgbClr val="FF0000"/>
                </a:solidFill>
              </a:rPr>
              <a:t>Финикия</a:t>
            </a:r>
            <a:endParaRPr lang="ru-RU" b="1" dirty="0">
              <a:solidFill>
                <a:srgbClr val="FF0000"/>
              </a:solidFill>
            </a:endParaRPr>
          </a:p>
        </p:txBody>
      </p:sp>
      <p:pic>
        <p:nvPicPr>
          <p:cNvPr id="5" name="Picture 2" descr="C:\Users\ДМИТРИЙ\Desktop\i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827585" y="743715"/>
            <a:ext cx="1643062" cy="2325687"/>
          </a:xfrm>
          <a:prstGeom prst="rect">
            <a:avLst/>
          </a:prstGeom>
          <a:noFill/>
        </p:spPr>
      </p:pic>
      <p:pic>
        <p:nvPicPr>
          <p:cNvPr id="6" name="Picture 4" descr="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436" y="743715"/>
            <a:ext cx="2464495" cy="261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Рисунок 6" descr="http://ic.pics.livejournal.com/bolivar_s/27643295/352448/352448_original.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9014" y="743714"/>
            <a:ext cx="2885393" cy="1605165"/>
          </a:xfrm>
          <a:prstGeom prst="rect">
            <a:avLst/>
          </a:prstGeom>
          <a:noFill/>
          <a:ln>
            <a:noFill/>
          </a:ln>
        </p:spPr>
      </p:pic>
      <p:pic>
        <p:nvPicPr>
          <p:cNvPr id="8" name="Рисунок 7" descr="http://www.alboin.ru/images/chronicles/269/pic1.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584" y="3153456"/>
            <a:ext cx="2160239" cy="3515903"/>
          </a:xfrm>
          <a:prstGeom prst="rect">
            <a:avLst/>
          </a:prstGeom>
          <a:noFill/>
          <a:ln>
            <a:noFill/>
          </a:ln>
        </p:spPr>
      </p:pic>
      <p:pic>
        <p:nvPicPr>
          <p:cNvPr id="9" name="Рисунок 8" descr="http://alexfokin.ru/img/panel/finikship.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01710" y="2605269"/>
            <a:ext cx="2057400" cy="1443355"/>
          </a:xfrm>
          <a:prstGeom prst="rect">
            <a:avLst/>
          </a:prstGeom>
          <a:noFill/>
          <a:ln>
            <a:noFill/>
          </a:ln>
        </p:spPr>
      </p:pic>
      <p:pic>
        <p:nvPicPr>
          <p:cNvPr id="10" name="Рисунок 9" descr="http://images.myshared.ru/7/808966/slide_17.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03844" y="3429001"/>
            <a:ext cx="3312372" cy="3240358"/>
          </a:xfrm>
          <a:prstGeom prst="rect">
            <a:avLst/>
          </a:prstGeom>
          <a:noFill/>
          <a:ln>
            <a:noFill/>
          </a:ln>
        </p:spPr>
      </p:pic>
      <p:pic>
        <p:nvPicPr>
          <p:cNvPr id="11" name="Рисунок 10" descr="http://cf.ppt-online.org/files/slide/q/qM357j0VaSvDEHnm8sYuIfFLzpie4PgcQZTAdw/slide-21.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20414" y="4291011"/>
            <a:ext cx="2416081" cy="2378347"/>
          </a:xfrm>
          <a:prstGeom prst="rect">
            <a:avLst/>
          </a:prstGeom>
          <a:noFill/>
          <a:ln>
            <a:noFill/>
          </a:ln>
        </p:spPr>
      </p:pic>
    </p:spTree>
    <p:extLst>
      <p:ext uri="{BB962C8B-B14F-4D97-AF65-F5344CB8AC3E}">
        <p14:creationId xmlns:p14="http://schemas.microsoft.com/office/powerpoint/2010/main" val="2078787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Box 2"/>
          <p:cNvSpPr txBox="1"/>
          <p:nvPr/>
        </p:nvSpPr>
        <p:spPr>
          <a:xfrm>
            <a:off x="2051720" y="211024"/>
            <a:ext cx="7344816" cy="584775"/>
          </a:xfrm>
          <a:prstGeom prst="rect">
            <a:avLst/>
          </a:prstGeom>
          <a:noFill/>
        </p:spPr>
        <p:txBody>
          <a:bodyPr wrap="square" rtlCol="0">
            <a:spAutoFit/>
          </a:bodyPr>
          <a:lstStyle/>
          <a:p>
            <a:r>
              <a:rPr lang="ru-RU" b="1" dirty="0" smtClean="0">
                <a:solidFill>
                  <a:srgbClr val="FF0000"/>
                </a:solidFill>
              </a:rPr>
              <a:t>           </a:t>
            </a:r>
            <a:r>
              <a:rPr lang="ru-RU" sz="3200" b="1" dirty="0" smtClean="0">
                <a:solidFill>
                  <a:srgbClr val="FF0000"/>
                </a:solidFill>
              </a:rPr>
              <a:t>Персидская держава</a:t>
            </a:r>
            <a:endParaRPr lang="ru-RU" b="1" dirty="0">
              <a:solidFill>
                <a:srgbClr val="FF0000"/>
              </a:solidFill>
            </a:endParaRPr>
          </a:p>
        </p:txBody>
      </p:sp>
      <p:pic>
        <p:nvPicPr>
          <p:cNvPr id="4" name="Picture 2" descr="C:\Users\ДМИТРИЙ\Desktop\immortal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39552" y="813489"/>
            <a:ext cx="4783613" cy="3839647"/>
          </a:xfrm>
          <a:prstGeom prst="rect">
            <a:avLst/>
          </a:prstGeom>
          <a:noFill/>
        </p:spPr>
      </p:pic>
      <p:pic>
        <p:nvPicPr>
          <p:cNvPr id="5" name="Picture 4" descr="i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2996952"/>
            <a:ext cx="4896718" cy="366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1179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891"/>
            <a:ext cx="9144000" cy="6858000"/>
          </a:xfrm>
          <a:prstGeom prst="rect">
            <a:avLst/>
          </a:prstGeom>
        </p:spPr>
      </p:pic>
      <p:sp>
        <p:nvSpPr>
          <p:cNvPr id="3" name="TextBox 2"/>
          <p:cNvSpPr txBox="1"/>
          <p:nvPr/>
        </p:nvSpPr>
        <p:spPr>
          <a:xfrm>
            <a:off x="2051720" y="200375"/>
            <a:ext cx="7344816" cy="584775"/>
          </a:xfrm>
          <a:prstGeom prst="rect">
            <a:avLst/>
          </a:prstGeom>
          <a:noFill/>
        </p:spPr>
        <p:txBody>
          <a:bodyPr wrap="square" rtlCol="0">
            <a:spAutoFit/>
          </a:bodyPr>
          <a:lstStyle/>
          <a:p>
            <a:r>
              <a:rPr lang="ru-RU" b="1" dirty="0" smtClean="0">
                <a:solidFill>
                  <a:srgbClr val="FF0000"/>
                </a:solidFill>
              </a:rPr>
              <a:t>           </a:t>
            </a:r>
            <a:r>
              <a:rPr lang="ru-RU" sz="3200" b="1" dirty="0" smtClean="0">
                <a:solidFill>
                  <a:srgbClr val="FF0000"/>
                </a:solidFill>
              </a:rPr>
              <a:t>Ассирийская  держава</a:t>
            </a:r>
            <a:endParaRPr lang="ru-RU" b="1" dirty="0">
              <a:solidFill>
                <a:srgbClr val="FF0000"/>
              </a:solidFill>
            </a:endParaRPr>
          </a:p>
        </p:txBody>
      </p:sp>
      <p:pic>
        <p:nvPicPr>
          <p:cNvPr id="4" name="Picture 2" descr="C:\Users\ДМИТРИЙ\Desktop\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95537" y="938213"/>
            <a:ext cx="3240360" cy="3228016"/>
          </a:xfrm>
          <a:prstGeom prst="rect">
            <a:avLst/>
          </a:prstGeom>
          <a:noFill/>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3436" y="3212975"/>
            <a:ext cx="5325691" cy="3429745"/>
          </a:xfrm>
          <a:prstGeom prst="rect">
            <a:avLst/>
          </a:prstGeom>
        </p:spPr>
      </p:pic>
    </p:spTree>
    <p:extLst>
      <p:ext uri="{BB962C8B-B14F-4D97-AF65-F5344CB8AC3E}">
        <p14:creationId xmlns:p14="http://schemas.microsoft.com/office/powerpoint/2010/main" val="184148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891"/>
            <a:ext cx="9144000" cy="6858000"/>
          </a:xfrm>
          <a:prstGeom prst="rect">
            <a:avLst/>
          </a:prstGeom>
        </p:spPr>
      </p:pic>
      <p:sp>
        <p:nvSpPr>
          <p:cNvPr id="3" name="TextBox 2"/>
          <p:cNvSpPr txBox="1"/>
          <p:nvPr/>
        </p:nvSpPr>
        <p:spPr>
          <a:xfrm>
            <a:off x="2051720" y="200375"/>
            <a:ext cx="7344816" cy="584775"/>
          </a:xfrm>
          <a:prstGeom prst="rect">
            <a:avLst/>
          </a:prstGeom>
          <a:noFill/>
        </p:spPr>
        <p:txBody>
          <a:bodyPr wrap="square" rtlCol="0">
            <a:spAutoFit/>
          </a:bodyPr>
          <a:lstStyle/>
          <a:p>
            <a:r>
              <a:rPr lang="ru-RU" b="1" dirty="0" smtClean="0">
                <a:solidFill>
                  <a:srgbClr val="FF0000"/>
                </a:solidFill>
              </a:rPr>
              <a:t>           </a:t>
            </a:r>
            <a:r>
              <a:rPr lang="ru-RU" sz="3200" b="1" dirty="0" smtClean="0">
                <a:solidFill>
                  <a:srgbClr val="FF0000"/>
                </a:solidFill>
              </a:rPr>
              <a:t>Древняя Индия</a:t>
            </a:r>
            <a:endParaRPr lang="ru-RU" b="1" dirty="0">
              <a:solidFill>
                <a:srgbClr val="FF0000"/>
              </a:solidFill>
            </a:endParaRPr>
          </a:p>
        </p:txBody>
      </p:sp>
      <p:pic>
        <p:nvPicPr>
          <p:cNvPr id="4" name="Picture 2" descr="C:\Users\ДМИТРИЙ\Desktop\0b2b26b710c35ba897c66e4e3135a95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67544" y="785150"/>
            <a:ext cx="3345005" cy="2427826"/>
          </a:xfrm>
          <a:prstGeom prst="rect">
            <a:avLst/>
          </a:prstGeom>
          <a:noFill/>
        </p:spPr>
      </p:pic>
      <p:pic>
        <p:nvPicPr>
          <p:cNvPr id="5" name="Picture 2" descr="C:\Users\ДМИТРИЙ\Desktop\gTe5xBgR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3923928" y="770195"/>
            <a:ext cx="1678781" cy="2389981"/>
          </a:xfrm>
          <a:prstGeom prst="rect">
            <a:avLst/>
          </a:prstGeom>
          <a:noFill/>
        </p:spPr>
      </p:pic>
      <p:pic>
        <p:nvPicPr>
          <p:cNvPr id="6" name="Picture 2" descr="C:\Users\ДМИТРИЙ\Desktop\brahma_musee_guimet_2597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5724129" y="765825"/>
            <a:ext cx="1839260" cy="2394351"/>
          </a:xfrm>
          <a:prstGeom prst="rect">
            <a:avLst/>
          </a:prstGeom>
          <a:noFill/>
        </p:spPr>
      </p:pic>
      <p:pic>
        <p:nvPicPr>
          <p:cNvPr id="7" name="Picture 4" descr="i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7763" y="3284984"/>
            <a:ext cx="2629009" cy="287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Рисунок 8" descr="http://history.rin.ru/images/tree/small/88-1.jpg"/>
          <p:cNvPicPr/>
          <p:nvPr/>
        </p:nvPicPr>
        <p:blipFill>
          <a:blip r:embed="rId7">
            <a:extLst>
              <a:ext uri="{28A0092B-C50C-407E-A947-70E740481C1C}">
                <a14:useLocalDpi xmlns:a14="http://schemas.microsoft.com/office/drawing/2010/main" val="0"/>
              </a:ext>
            </a:extLst>
          </a:blip>
          <a:srcRect/>
          <a:stretch>
            <a:fillRect/>
          </a:stretch>
        </p:blipFill>
        <p:spPr bwMode="auto">
          <a:xfrm>
            <a:off x="3115493" y="3295212"/>
            <a:ext cx="2487216" cy="2947455"/>
          </a:xfrm>
          <a:prstGeom prst="rect">
            <a:avLst/>
          </a:prstGeom>
          <a:noFill/>
          <a:ln>
            <a:noFill/>
          </a:ln>
        </p:spPr>
      </p:pic>
      <p:pic>
        <p:nvPicPr>
          <p:cNvPr id="10" name="Рисунок 9" descr="http://gallery.forum-grad.ru/files/4/1/2/8/0/tamil015.jpg"/>
          <p:cNvPicPr/>
          <p:nvPr/>
        </p:nvPicPr>
        <p:blipFill>
          <a:blip r:embed="rId8">
            <a:extLst>
              <a:ext uri="{28A0092B-C50C-407E-A947-70E740481C1C}">
                <a14:useLocalDpi xmlns:a14="http://schemas.microsoft.com/office/drawing/2010/main" val="0"/>
              </a:ext>
            </a:extLst>
          </a:blip>
          <a:srcRect/>
          <a:stretch>
            <a:fillRect/>
          </a:stretch>
        </p:blipFill>
        <p:spPr bwMode="auto">
          <a:xfrm>
            <a:off x="5712652" y="4094905"/>
            <a:ext cx="2752725" cy="2066925"/>
          </a:xfrm>
          <a:prstGeom prst="rect">
            <a:avLst/>
          </a:prstGeom>
          <a:noFill/>
          <a:ln>
            <a:noFill/>
          </a:ln>
        </p:spPr>
      </p:pic>
    </p:spTree>
    <p:extLst>
      <p:ext uri="{BB962C8B-B14F-4D97-AF65-F5344CB8AC3E}">
        <p14:creationId xmlns:p14="http://schemas.microsoft.com/office/powerpoint/2010/main" val="123772605"/>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288</TotalTime>
  <Words>1193</Words>
  <Application>Microsoft Office PowerPoint</Application>
  <PresentationFormat>Экран (4:3)</PresentationFormat>
  <Paragraphs>188</Paragraphs>
  <Slides>32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Татьяна</dc:creator>
  <cp:lastModifiedBy>User</cp:lastModifiedBy>
  <cp:revision>21</cp:revision>
  <dcterms:created xsi:type="dcterms:W3CDTF">2018-04-17T11:59:20Z</dcterms:created>
  <dcterms:modified xsi:type="dcterms:W3CDTF">2022-10-02T15:35:44Z</dcterms:modified>
</cp:coreProperties>
</file>