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6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69" userDrawn="1">
          <p15:clr>
            <a:srgbClr val="A4A3A4"/>
          </p15:clr>
        </p15:guide>
        <p15:guide id="2" pos="76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312" y="126"/>
      </p:cViewPr>
      <p:guideLst>
        <p:guide orient="horz" pos="4269"/>
        <p:guide pos="765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F241F-F20A-432B-87EF-C9094D02833D}" type="datetimeFigureOut">
              <a:rPr lang="ru-RU" smtClean="0"/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05065-F049-4C20-A3B2-A2A17CD54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024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F241F-F20A-432B-87EF-C9094D02833D}" type="datetimeFigureOut">
              <a:rPr lang="ru-RU" smtClean="0"/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05065-F049-4C20-A3B2-A2A17CD54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594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F241F-F20A-432B-87EF-C9094D02833D}" type="datetimeFigureOut">
              <a:rPr lang="ru-RU" smtClean="0"/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05065-F049-4C20-A3B2-A2A17CD54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517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F241F-F20A-432B-87EF-C9094D02833D}" type="datetimeFigureOut">
              <a:rPr lang="ru-RU" smtClean="0"/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05065-F049-4C20-A3B2-A2A17CD54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67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F241F-F20A-432B-87EF-C9094D02833D}" type="datetimeFigureOut">
              <a:rPr lang="ru-RU" smtClean="0"/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05065-F049-4C20-A3B2-A2A17CD54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910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F241F-F20A-432B-87EF-C9094D02833D}" type="datetimeFigureOut">
              <a:rPr lang="ru-RU" smtClean="0"/>
              <a:t>04.05.2020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05065-F049-4C20-A3B2-A2A17CD54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024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F241F-F20A-432B-87EF-C9094D02833D}" type="datetimeFigureOut">
              <a:rPr lang="ru-RU" smtClean="0"/>
              <a:t>04.05.2020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05065-F049-4C20-A3B2-A2A17CD54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537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F241F-F20A-432B-87EF-C9094D02833D}" type="datetimeFigureOut">
              <a:rPr lang="ru-RU" smtClean="0"/>
              <a:t>04.05.2020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05065-F049-4C20-A3B2-A2A17CD54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750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F241F-F20A-432B-87EF-C9094D02833D}" type="datetimeFigureOut">
              <a:rPr lang="ru-RU" smtClean="0"/>
              <a:t>04.05.2020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05065-F049-4C20-A3B2-A2A17CD54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490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F241F-F20A-432B-87EF-C9094D02833D}" type="datetimeFigureOut">
              <a:rPr lang="ru-RU" smtClean="0"/>
              <a:t>04.05.2020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05065-F049-4C20-A3B2-A2A17CD54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046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F241F-F20A-432B-87EF-C9094D02833D}" type="datetimeFigureOut">
              <a:rPr lang="ru-RU" smtClean="0"/>
              <a:t>04.05.2020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05065-F049-4C20-A3B2-A2A17CD54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494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7F241F-F20A-432B-87EF-C9094D02833D}" type="datetimeFigureOut">
              <a:rPr lang="ru-RU" smtClean="0"/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05065-F049-4C20-A3B2-A2A17CD54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05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like.net/uploads/posts/2019-09/1568530174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55776"/>
            <a:ext cx="12301728" cy="811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205201"/>
          </a:xfrm>
        </p:spPr>
        <p:txBody>
          <a:bodyPr>
            <a:normAutofit fontScale="90000"/>
          </a:bodyPr>
          <a:lstStyle/>
          <a:p>
            <a:r>
              <a:rPr lang="ru-RU" sz="8800" smtClean="0">
                <a:solidFill>
                  <a:srgbClr val="FF0000"/>
                </a:solidFill>
              </a:rPr>
              <a:t>Времена года-Лето</a:t>
            </a:r>
            <a:endParaRPr lang="ru-RU" sz="88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45672" y="2410691"/>
            <a:ext cx="8922327" cy="2847109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Учим ребенка  говорить правильно</a:t>
            </a:r>
          </a:p>
          <a:p>
            <a:endParaRPr lang="ru-RU" sz="6000" b="1" dirty="0" smtClean="0">
              <a:solidFill>
                <a:srgbClr val="FF0000"/>
              </a:solidFill>
            </a:endParaRPr>
          </a:p>
          <a:p>
            <a:r>
              <a:rPr lang="ru-RU" sz="4400" b="1" dirty="0" smtClean="0">
                <a:solidFill>
                  <a:srgbClr val="002060"/>
                </a:solidFill>
              </a:rPr>
              <a:t>Я занимаюсь сам!</a:t>
            </a:r>
          </a:p>
          <a:p>
            <a:r>
              <a:rPr lang="ru-RU" sz="4400" b="1" dirty="0" smtClean="0">
                <a:solidFill>
                  <a:srgbClr val="002060"/>
                </a:solidFill>
              </a:rPr>
              <a:t>И с мамой!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5829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8754"/>
            <a:ext cx="12192000" cy="69767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Проверим себя!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0175" y="1690688"/>
            <a:ext cx="2030144" cy="18716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0215" y="3222473"/>
            <a:ext cx="2523963" cy="12680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8246" y="1690688"/>
            <a:ext cx="2962913" cy="20057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0639" y="3533730"/>
            <a:ext cx="3206774" cy="24934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8668" y="5118713"/>
            <a:ext cx="1066892" cy="8047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07995" y="5521084"/>
            <a:ext cx="1066892" cy="80474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76256" y="4535083"/>
            <a:ext cx="1066892" cy="80474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22679" y="1888825"/>
            <a:ext cx="1066892" cy="80474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68411" y="3562322"/>
            <a:ext cx="2164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СОЛН-ЦЕ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2518" y="5118713"/>
            <a:ext cx="8075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89465" y="4631377"/>
            <a:ext cx="1745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ТРА-ВА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35730" y="5521084"/>
            <a:ext cx="5954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04562" y="4631377"/>
            <a:ext cx="665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27668" y="3800104"/>
            <a:ext cx="2101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РА-ДУ-ГА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343408" y="1995055"/>
            <a:ext cx="558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1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440883" y="2968831"/>
            <a:ext cx="1615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ДОЖДЬ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9963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629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Назови цветы. Подумай, какой цветок лишний и почему ?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3132" y="1690688"/>
            <a:ext cx="2340792" cy="435133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5962" y="2520251"/>
            <a:ext cx="4035825" cy="33342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6608" y="2455182"/>
            <a:ext cx="3399354" cy="3399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9204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Проверим себя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2860" y="-347395"/>
            <a:ext cx="2340215" cy="43513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4912" y="1381662"/>
            <a:ext cx="4035902" cy="33348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1598" y="365125"/>
            <a:ext cx="3401863" cy="33957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3080" y="3797518"/>
            <a:ext cx="3371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Ландыш –радую летом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15096" y="4868883"/>
            <a:ext cx="3705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Ромашка- радую летом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44592" y="3396343"/>
            <a:ext cx="33211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Подснежник – радую ранней весной.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Лишний –я !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8598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9744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Какое слово самое длинное</a:t>
            </a:r>
            <a:r>
              <a:rPr lang="ru-RU" b="1" dirty="0" smtClean="0">
                <a:solidFill>
                  <a:schemeClr val="bg1"/>
                </a:solidFill>
              </a:rPr>
              <a:t>?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( в каждой строчке)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dirty="0" smtClean="0">
                <a:solidFill>
                  <a:srgbClr val="C00000"/>
                </a:solidFill>
              </a:rPr>
              <a:t>1. Зной</a:t>
            </a:r>
            <a:r>
              <a:rPr lang="ru-RU" sz="4000" dirty="0">
                <a:solidFill>
                  <a:srgbClr val="C00000"/>
                </a:solidFill>
              </a:rPr>
              <a:t>, жара, деревня. </a:t>
            </a:r>
            <a:endParaRPr lang="ru-RU" sz="4000" dirty="0" smtClean="0">
              <a:solidFill>
                <a:srgbClr val="C00000"/>
              </a:solidFill>
            </a:endParaRPr>
          </a:p>
          <a:p>
            <a:endParaRPr lang="ru-RU" sz="40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4000" dirty="0" smtClean="0">
                <a:solidFill>
                  <a:srgbClr val="C00000"/>
                </a:solidFill>
              </a:rPr>
              <a:t>2. Душно</a:t>
            </a:r>
            <a:r>
              <a:rPr lang="ru-RU" sz="4000" dirty="0">
                <a:solidFill>
                  <a:srgbClr val="C00000"/>
                </a:solidFill>
              </a:rPr>
              <a:t>, каникулы, жар. </a:t>
            </a:r>
            <a:endParaRPr lang="ru-RU" sz="4000" dirty="0" smtClean="0">
              <a:solidFill>
                <a:srgbClr val="C00000"/>
              </a:solidFill>
            </a:endParaRPr>
          </a:p>
          <a:p>
            <a:endParaRPr lang="ru-RU" sz="40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4000" dirty="0" smtClean="0">
                <a:solidFill>
                  <a:srgbClr val="C00000"/>
                </a:solidFill>
              </a:rPr>
              <a:t>3. Июль</a:t>
            </a:r>
            <a:r>
              <a:rPr lang="ru-RU" sz="4000" dirty="0">
                <a:solidFill>
                  <a:srgbClr val="C00000"/>
                </a:solidFill>
              </a:rPr>
              <a:t>, духота, деревенский.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04384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9744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Проверим себя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dirty="0" smtClean="0">
                <a:solidFill>
                  <a:srgbClr val="C00000"/>
                </a:solidFill>
              </a:rPr>
              <a:t>1. Зной</a:t>
            </a:r>
            <a:r>
              <a:rPr lang="ru-RU" sz="4000" dirty="0">
                <a:solidFill>
                  <a:srgbClr val="C00000"/>
                </a:solidFill>
              </a:rPr>
              <a:t>, </a:t>
            </a:r>
            <a:r>
              <a:rPr lang="ru-RU" sz="4000" dirty="0" smtClean="0">
                <a:solidFill>
                  <a:srgbClr val="C00000"/>
                </a:solidFill>
              </a:rPr>
              <a:t>   жара</a:t>
            </a:r>
            <a:r>
              <a:rPr lang="ru-RU" sz="4000" dirty="0">
                <a:solidFill>
                  <a:srgbClr val="C00000"/>
                </a:solidFill>
              </a:rPr>
              <a:t>, </a:t>
            </a:r>
            <a:r>
              <a:rPr lang="ru-RU" sz="4000" dirty="0" smtClean="0">
                <a:solidFill>
                  <a:srgbClr val="C00000"/>
                </a:solidFill>
              </a:rPr>
              <a:t>   </a:t>
            </a:r>
            <a:r>
              <a:rPr lang="ru-RU" sz="4000" dirty="0" smtClean="0">
                <a:solidFill>
                  <a:srgbClr val="7030A0"/>
                </a:solidFill>
              </a:rPr>
              <a:t>деревня</a:t>
            </a:r>
            <a:r>
              <a:rPr lang="ru-RU" sz="4000" dirty="0">
                <a:solidFill>
                  <a:srgbClr val="C00000"/>
                </a:solidFill>
              </a:rPr>
              <a:t>. </a:t>
            </a:r>
            <a:endParaRPr lang="ru-RU" sz="40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sz="40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4000" dirty="0" smtClean="0">
                <a:solidFill>
                  <a:srgbClr val="C00000"/>
                </a:solidFill>
              </a:rPr>
              <a:t>2. Душно</a:t>
            </a:r>
            <a:r>
              <a:rPr lang="ru-RU" sz="4000" dirty="0">
                <a:solidFill>
                  <a:srgbClr val="C00000"/>
                </a:solidFill>
              </a:rPr>
              <a:t>, </a:t>
            </a:r>
            <a:r>
              <a:rPr lang="ru-RU" sz="4000" dirty="0" smtClean="0">
                <a:solidFill>
                  <a:srgbClr val="C00000"/>
                </a:solidFill>
              </a:rPr>
              <a:t>   </a:t>
            </a:r>
            <a:r>
              <a:rPr lang="ru-RU" sz="4000" dirty="0" smtClean="0">
                <a:solidFill>
                  <a:srgbClr val="7030A0"/>
                </a:solidFill>
              </a:rPr>
              <a:t>каникулы</a:t>
            </a:r>
            <a:r>
              <a:rPr lang="ru-RU" sz="4000" dirty="0">
                <a:solidFill>
                  <a:srgbClr val="C00000"/>
                </a:solidFill>
              </a:rPr>
              <a:t>, </a:t>
            </a:r>
            <a:r>
              <a:rPr lang="ru-RU" sz="4000" dirty="0" smtClean="0">
                <a:solidFill>
                  <a:srgbClr val="C00000"/>
                </a:solidFill>
              </a:rPr>
              <a:t>   жар</a:t>
            </a:r>
            <a:r>
              <a:rPr lang="ru-RU" sz="4000" dirty="0">
                <a:solidFill>
                  <a:srgbClr val="C00000"/>
                </a:solidFill>
              </a:rPr>
              <a:t>. </a:t>
            </a:r>
          </a:p>
          <a:p>
            <a:pPr marL="0" indent="0">
              <a:buNone/>
            </a:pPr>
            <a:endParaRPr lang="ru-RU" sz="40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4000" dirty="0" smtClean="0">
                <a:solidFill>
                  <a:srgbClr val="C00000"/>
                </a:solidFill>
              </a:rPr>
              <a:t>3. Июль,     </a:t>
            </a:r>
            <a:r>
              <a:rPr lang="ru-RU" sz="4000" dirty="0">
                <a:solidFill>
                  <a:srgbClr val="C00000"/>
                </a:solidFill>
              </a:rPr>
              <a:t>духота</a:t>
            </a:r>
            <a:r>
              <a:rPr lang="ru-RU" sz="4000" dirty="0" smtClean="0">
                <a:solidFill>
                  <a:srgbClr val="C00000"/>
                </a:solidFill>
              </a:rPr>
              <a:t>,     </a:t>
            </a:r>
            <a:r>
              <a:rPr lang="ru-RU" sz="4000" dirty="0">
                <a:solidFill>
                  <a:srgbClr val="7030A0"/>
                </a:solidFill>
              </a:rPr>
              <a:t>деревенский</a:t>
            </a:r>
            <a:r>
              <a:rPr lang="ru-RU" sz="4000" dirty="0">
                <a:solidFill>
                  <a:srgbClr val="C00000"/>
                </a:solidFill>
              </a:rPr>
              <a:t>.</a:t>
            </a:r>
          </a:p>
          <a:p>
            <a:endParaRPr lang="ru-RU" dirty="0"/>
          </a:p>
        </p:txBody>
      </p:sp>
      <p:sp>
        <p:nvSpPr>
          <p:cNvPr id="5" name="Минус 4"/>
          <p:cNvSpPr/>
          <p:nvPr/>
        </p:nvSpPr>
        <p:spPr>
          <a:xfrm>
            <a:off x="1307275" y="2529444"/>
            <a:ext cx="1311234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Минус 5"/>
          <p:cNvSpPr/>
          <p:nvPr/>
        </p:nvSpPr>
        <p:spPr>
          <a:xfrm>
            <a:off x="3087584" y="2506585"/>
            <a:ext cx="1187533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Минус 6"/>
          <p:cNvSpPr/>
          <p:nvPr/>
        </p:nvSpPr>
        <p:spPr>
          <a:xfrm>
            <a:off x="4429496" y="2507476"/>
            <a:ext cx="2434441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Минус 7"/>
          <p:cNvSpPr/>
          <p:nvPr/>
        </p:nvSpPr>
        <p:spPr>
          <a:xfrm>
            <a:off x="1151907" y="3800104"/>
            <a:ext cx="1935678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2597" y="3845823"/>
            <a:ext cx="2017629" cy="45719"/>
          </a:xfrm>
          <a:prstGeom prst="rect">
            <a:avLst/>
          </a:prstGeom>
        </p:spPr>
      </p:pic>
      <p:sp>
        <p:nvSpPr>
          <p:cNvPr id="10" name="Минус 9"/>
          <p:cNvSpPr/>
          <p:nvPr/>
        </p:nvSpPr>
        <p:spPr>
          <a:xfrm>
            <a:off x="6055238" y="3800104"/>
            <a:ext cx="1022456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Минус 10"/>
          <p:cNvSpPr/>
          <p:nvPr/>
        </p:nvSpPr>
        <p:spPr>
          <a:xfrm>
            <a:off x="1307275" y="5092732"/>
            <a:ext cx="1435925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Минус 11"/>
          <p:cNvSpPr/>
          <p:nvPr/>
        </p:nvSpPr>
        <p:spPr>
          <a:xfrm>
            <a:off x="3004457" y="5102825"/>
            <a:ext cx="1923803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Минус 12"/>
          <p:cNvSpPr/>
          <p:nvPr/>
        </p:nvSpPr>
        <p:spPr>
          <a:xfrm>
            <a:off x="4928260" y="5092732"/>
            <a:ext cx="3687287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6385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9744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Скажи ласково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400" dirty="0">
                <a:solidFill>
                  <a:srgbClr val="C00000"/>
                </a:solidFill>
              </a:rPr>
              <a:t>Река — речка. 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C00000"/>
                </a:solidFill>
              </a:rPr>
              <a:t>Деревня—... 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C00000"/>
                </a:solidFill>
              </a:rPr>
              <a:t>Дождь — ... 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C00000"/>
                </a:solidFill>
              </a:rPr>
              <a:t>Озеро—... 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C00000"/>
                </a:solidFill>
              </a:rPr>
              <a:t>Солнце—...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34563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8" y="-58214"/>
            <a:ext cx="12144904" cy="69744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Проверим себя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dirty="0">
                <a:solidFill>
                  <a:srgbClr val="C00000"/>
                </a:solidFill>
              </a:rPr>
              <a:t>Река — </a:t>
            </a:r>
            <a:r>
              <a:rPr lang="ru-RU" sz="3600" dirty="0" err="1" smtClean="0">
                <a:solidFill>
                  <a:srgbClr val="C00000"/>
                </a:solidFill>
              </a:rPr>
              <a:t>реченька,речушка</a:t>
            </a:r>
            <a:endParaRPr lang="ru-RU" sz="36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Деревня—деревушка, деревенька</a:t>
            </a:r>
            <a:endParaRPr lang="ru-RU" sz="36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3600" dirty="0">
                <a:solidFill>
                  <a:srgbClr val="C00000"/>
                </a:solidFill>
              </a:rPr>
              <a:t>Дождь — </a:t>
            </a:r>
            <a:r>
              <a:rPr lang="ru-RU" sz="3600" dirty="0" smtClean="0">
                <a:solidFill>
                  <a:srgbClr val="C00000"/>
                </a:solidFill>
              </a:rPr>
              <a:t>дождичек</a:t>
            </a:r>
            <a:endParaRPr lang="ru-RU" sz="36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Озеро—озерцо</a:t>
            </a:r>
            <a:endParaRPr lang="ru-RU" sz="36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Солнце—солнышко</a:t>
            </a:r>
            <a:endParaRPr lang="ru-RU" sz="3600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59762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61263"/>
            <a:ext cx="12193057" cy="69805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556" y="2103436"/>
            <a:ext cx="3983182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Проведи пальчиком по контуру рисунка.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Постарайся нарисовать рисунок по образцу.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913" t="-695" r="913" b="7939"/>
          <a:stretch/>
        </p:blipFill>
        <p:spPr>
          <a:xfrm>
            <a:off x="4120738" y="122140"/>
            <a:ext cx="7664303" cy="633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463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97442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8829" y="0"/>
            <a:ext cx="10515600" cy="14757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    Молодец!         До новых встреч!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201" y="1063916"/>
            <a:ext cx="4406802" cy="48948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631" y="1206038"/>
            <a:ext cx="5787918" cy="434093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42560" y="5766816"/>
            <a:ext cx="4803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Отличного лета!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660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5677"/>
            <a:ext cx="12192000" cy="68426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1478B3"/>
              </a:clrFrom>
              <a:clrTo>
                <a:srgbClr val="1478B3">
                  <a:alpha val="0"/>
                </a:srgbClr>
              </a:clrTo>
            </a:clrChange>
          </a:blip>
          <a:srcRect t="7013" r="31009" b="15844"/>
          <a:stretch/>
        </p:blipFill>
        <p:spPr>
          <a:xfrm>
            <a:off x="90056" y="2210032"/>
            <a:ext cx="2083130" cy="2351315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904" r="27611"/>
          <a:stretch/>
        </p:blipFill>
        <p:spPr>
          <a:xfrm>
            <a:off x="2548250" y="3979454"/>
            <a:ext cx="1781299" cy="21756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5636" y="2455454"/>
            <a:ext cx="3257550" cy="304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9273" y="3107123"/>
            <a:ext cx="4067175" cy="304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97527" y="285008"/>
            <a:ext cx="93577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Назови предметы. Определи первый звук в каждом слове. Составь по первым звукам новое слово. А если ты уже умеешь писать, то напиши его</a:t>
            </a:r>
            <a:r>
              <a:rPr lang="ru-RU" sz="2800" b="1" dirty="0" smtClean="0">
                <a:solidFill>
                  <a:schemeClr val="bg1"/>
                </a:solidFill>
              </a:rPr>
              <a:t>.</a:t>
            </a:r>
          </a:p>
          <a:p>
            <a:pPr algn="ctr"/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76405" y="5640779"/>
            <a:ext cx="688769" cy="6293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911439" y="5640779"/>
            <a:ext cx="712519" cy="6293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110847" y="5640779"/>
            <a:ext cx="688769" cy="6293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227127" y="5640779"/>
            <a:ext cx="685733" cy="6293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7241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629"/>
            <a:ext cx="1227734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Проверим себя!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690688"/>
            <a:ext cx="2078916" cy="23471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2110" y="3357989"/>
            <a:ext cx="1780186" cy="21764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7290" y="2055813"/>
            <a:ext cx="3261643" cy="30482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l="7072" t="16969" b="17972"/>
          <a:stretch/>
        </p:blipFill>
        <p:spPr>
          <a:xfrm>
            <a:off x="8847116" y="1947553"/>
            <a:ext cx="3778825" cy="198318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12519" y="1068779"/>
            <a:ext cx="2204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ЛУНА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65714" y="2339439"/>
            <a:ext cx="1721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ЕНОТ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58940" y="1430288"/>
            <a:ext cx="14606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ТОРТ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678390" y="1361166"/>
            <a:ext cx="1425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ОКУНЬ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6695" y="5469202"/>
            <a:ext cx="701101" cy="64623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98693" y="5460317"/>
            <a:ext cx="701101" cy="64623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70691" y="5460317"/>
            <a:ext cx="701101" cy="64623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42689" y="5445472"/>
            <a:ext cx="701101" cy="64623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617971" y="5428820"/>
            <a:ext cx="7011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Л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23795" y="5428820"/>
            <a:ext cx="5713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Е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31598" y="5445472"/>
            <a:ext cx="433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Т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510399" y="5322263"/>
            <a:ext cx="4905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о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889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5003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Для каких летних работ необходим этот инвентарь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82743" y="1100540"/>
            <a:ext cx="3064822" cy="422941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Произнеси названия предметов. Определи, мягкий или твёрдый  звук: в первой паре звук «С», а во второй-звук «Л»</a:t>
            </a:r>
          </a:p>
          <a:p>
            <a:pPr marL="0" indent="0" algn="ctr">
              <a:buNone/>
            </a:pPr>
            <a:r>
              <a:rPr lang="ru-RU" dirty="0" smtClean="0"/>
              <a:t>Если звук мягкий, закрась квадратик  под картинкой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зеленым </a:t>
            </a:r>
            <a:r>
              <a:rPr lang="ru-RU" dirty="0" smtClean="0"/>
              <a:t>цветом, если звук твёрдый-</a:t>
            </a:r>
            <a:r>
              <a:rPr lang="ru-RU" b="1" dirty="0" smtClean="0">
                <a:solidFill>
                  <a:srgbClr val="002060"/>
                </a:solidFill>
              </a:rPr>
              <a:t>синим</a:t>
            </a:r>
            <a:r>
              <a:rPr lang="ru-RU" dirty="0" smtClean="0"/>
              <a:t> цветом.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 rot="4604575">
            <a:off x="246802" y="1776296"/>
            <a:ext cx="2435492" cy="24354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3275" y="3565566"/>
            <a:ext cx="2319348" cy="23193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4701163">
            <a:off x="3854366" y="2471968"/>
            <a:ext cx="4103106" cy="30773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9343" r="10518" b="9343"/>
          <a:stretch/>
        </p:blipFill>
        <p:spPr>
          <a:xfrm>
            <a:off x="6705898" y="3635382"/>
            <a:ext cx="1895445" cy="1972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9511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7972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Проверим себя!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44384" y="1335816"/>
            <a:ext cx="2396450" cy="1953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8833" y="3289465"/>
            <a:ext cx="2316681" cy="231668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2514" y="1768273"/>
            <a:ext cx="1413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</a:rPr>
              <a:t>С</a:t>
            </a:r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r>
              <a:rPr lang="ru-RU" sz="3600" b="1" dirty="0" smtClean="0">
                <a:solidFill>
                  <a:srgbClr val="C00000"/>
                </a:solidFill>
              </a:rPr>
              <a:t>РП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8187" y="4817923"/>
            <a:ext cx="1567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КО</a:t>
            </a:r>
            <a:r>
              <a:rPr lang="ru-RU" sz="3600" b="1" dirty="0" smtClean="0">
                <a:solidFill>
                  <a:srgbClr val="002060"/>
                </a:solidFill>
              </a:rPr>
              <a:t>С</a:t>
            </a:r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24825" r="26092"/>
          <a:stretch/>
        </p:blipFill>
        <p:spPr>
          <a:xfrm>
            <a:off x="5284519" y="1462481"/>
            <a:ext cx="1888177" cy="464555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644734" y="3785258"/>
            <a:ext cx="1583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ВИ</a:t>
            </a:r>
            <a:r>
              <a:rPr lang="ru-RU" sz="3600" b="1" dirty="0" smtClean="0">
                <a:solidFill>
                  <a:srgbClr val="002060"/>
                </a:solidFill>
              </a:rPr>
              <a:t>Л</a:t>
            </a:r>
            <a:r>
              <a:rPr lang="ru-RU" sz="3600" b="1" dirty="0" smtClean="0">
                <a:solidFill>
                  <a:srgbClr val="FF0000"/>
                </a:solidFill>
              </a:rPr>
              <a:t>Ы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1680" y="3830285"/>
            <a:ext cx="1896020" cy="197527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019199" y="3965232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ГРАБ</a:t>
            </a:r>
            <a:r>
              <a:rPr lang="ru-RU" sz="3600" b="1" dirty="0" smtClean="0">
                <a:solidFill>
                  <a:srgbClr val="00B050"/>
                </a:solidFill>
              </a:rPr>
              <a:t>Л</a:t>
            </a:r>
            <a:r>
              <a:rPr lang="ru-RU" sz="3600" b="1" dirty="0" smtClean="0">
                <a:solidFill>
                  <a:srgbClr val="FF0000"/>
                </a:solidFill>
              </a:rPr>
              <a:t>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40834" y="5676634"/>
            <a:ext cx="6210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Инвентарь нужен ДЛЯ СЕНОКОСА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571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628"/>
            <a:ext cx="12192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9610" t="6350" r="4219" b="12596"/>
          <a:stretch/>
        </p:blipFill>
        <p:spPr>
          <a:xfrm>
            <a:off x="190005" y="329540"/>
            <a:ext cx="3703341" cy="26125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205839" y="2942112"/>
            <a:ext cx="456408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Серп - старинное сельскохозяйственное орудие, использовавшееся для жатвы, а именно для бережного срезания стеблей зерновых, льна и прочих </a:t>
            </a:r>
            <a:r>
              <a:rPr lang="ru-RU" dirty="0" err="1">
                <a:solidFill>
                  <a:srgbClr val="C00000"/>
                </a:solidFill>
              </a:rPr>
              <a:t>сельхозкультур</a:t>
            </a:r>
            <a:r>
              <a:rPr lang="ru-RU" dirty="0">
                <a:solidFill>
                  <a:srgbClr val="C00000"/>
                </a:solidFill>
              </a:rPr>
              <a:t>, кроме травы для сена, </a:t>
            </a:r>
            <a:r>
              <a:rPr lang="ru-RU" dirty="0" err="1">
                <a:solidFill>
                  <a:srgbClr val="C00000"/>
                </a:solidFill>
              </a:rPr>
              <a:t>которвую</a:t>
            </a:r>
            <a:r>
              <a:rPr lang="ru-RU" dirty="0">
                <a:solidFill>
                  <a:srgbClr val="C00000"/>
                </a:solidFill>
              </a:rPr>
              <a:t> косили косой.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002" y="4513498"/>
            <a:ext cx="42632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Жатва</a:t>
            </a:r>
            <a:r>
              <a:rPr lang="ru-RU" dirty="0">
                <a:solidFill>
                  <a:srgbClr val="C00000"/>
                </a:solidFill>
              </a:rPr>
              <a:t> — время уборки преимущественно хлебных растений (пшеницы, ржи, овса, ячменя и др.).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20586" t="10364" r="20678" b="8597"/>
          <a:stretch/>
        </p:blipFill>
        <p:spPr>
          <a:xfrm>
            <a:off x="4099186" y="415355"/>
            <a:ext cx="2803456" cy="257865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215740" y="3359336"/>
            <a:ext cx="282049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Коса́ — сельскохозяйственный ручной носимый инструмент для скашивания травы (на сено, на корм скоту, для выравнивания газонов и т. п.).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466720" y="2967335"/>
            <a:ext cx="202166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>
                <a:solidFill>
                  <a:srgbClr val="C00000"/>
                </a:solidFill>
              </a:rPr>
              <a:t>Ви́лы</a:t>
            </a:r>
            <a:r>
              <a:rPr lang="ru-RU" dirty="0">
                <a:solidFill>
                  <a:srgbClr val="C00000"/>
                </a:solidFill>
              </a:rPr>
              <a:t> — сельскохозяйственный переносной ручной инструмент, используемый крестьянами в сельском хозяйстве для погрузки и выгрузки сена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6238" y="483161"/>
            <a:ext cx="2815553" cy="244303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10139" y="326953"/>
            <a:ext cx="2281861" cy="300704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0052462" y="3359336"/>
            <a:ext cx="21187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Сельскохозяйственное орудие - насаженная на длинную рукоять колодка с зубьями для сгребания сена, для рыхления земли.</a:t>
            </a:r>
          </a:p>
        </p:txBody>
      </p:sp>
    </p:spTree>
    <p:extLst>
      <p:ext uri="{BB962C8B-B14F-4D97-AF65-F5344CB8AC3E}">
        <p14:creationId xmlns:p14="http://schemas.microsoft.com/office/powerpoint/2010/main" val="2203732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5003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3567545" cy="559628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Срезать сочную траву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Вам помогу,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И заплетете вы меня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Легко ,друзья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015" t="9625" r="5551"/>
          <a:stretch/>
        </p:blipFill>
        <p:spPr>
          <a:xfrm>
            <a:off x="6069281" y="1781297"/>
            <a:ext cx="5284519" cy="393252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902407" y="988022"/>
            <a:ext cx="33273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многозначное слово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88931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5003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807521" y="1690688"/>
            <a:ext cx="7837714" cy="5893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Утром умоюсь свежей росою,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Солнцу навстречу бутон свой раскрою,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тонок и нежен мой аромат,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Я-королева цветов, говорят.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730" t="42374" r="18404"/>
          <a:stretch/>
        </p:blipFill>
        <p:spPr>
          <a:xfrm>
            <a:off x="8122722" y="2909454"/>
            <a:ext cx="1995056" cy="25074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2248" y="4031947"/>
            <a:ext cx="49282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Дорисуй цветок.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Повтори скороговорку: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«В саду рос куст роз»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846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629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Назови, что здесь нарисовано. Сосчитай, сколько слогов в каждом слове. Напиши а квадратике соответствующую цифру.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690" y="1873127"/>
            <a:ext cx="2030001" cy="18676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5FDDD"/>
              </a:clrFrom>
              <a:clrTo>
                <a:srgbClr val="F5FDDD">
                  <a:alpha val="0"/>
                </a:srgbClr>
              </a:clrTo>
            </a:clrChange>
          </a:blip>
          <a:srcRect t="47029"/>
          <a:stretch/>
        </p:blipFill>
        <p:spPr>
          <a:xfrm>
            <a:off x="2511320" y="3393374"/>
            <a:ext cx="2523818" cy="12706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76894" y="3906982"/>
            <a:ext cx="1056903" cy="7956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4985" y="4938462"/>
            <a:ext cx="1066892" cy="8047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81296" y="2091439"/>
            <a:ext cx="2963204" cy="20046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3416" y="4624797"/>
            <a:ext cx="1066892" cy="80474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8929" y="1602574"/>
            <a:ext cx="3205937" cy="249350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98928" y="4528788"/>
            <a:ext cx="1066892" cy="80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2455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404</Words>
  <Application>Microsoft Office PowerPoint</Application>
  <PresentationFormat>Широкоэкранный</PresentationFormat>
  <Paragraphs>78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Тема Office</vt:lpstr>
      <vt:lpstr>Времена года-Лето</vt:lpstr>
      <vt:lpstr>Презентация PowerPoint</vt:lpstr>
      <vt:lpstr>Проверим себя!</vt:lpstr>
      <vt:lpstr>Для каких летних работ необходим этот инвентарь</vt:lpstr>
      <vt:lpstr>Проверим себя!</vt:lpstr>
      <vt:lpstr>Презентация PowerPoint</vt:lpstr>
      <vt:lpstr>Срезать сочную траву Вам помогу,  И заплетете вы меня  Легко ,друзья</vt:lpstr>
      <vt:lpstr>Утром умоюсь свежей росою, Солнцу навстречу бутон свой раскрою, тонок и нежен мой аромат, Я-королева цветов, говорят.</vt:lpstr>
      <vt:lpstr>Назови, что здесь нарисовано. Сосчитай, сколько слогов в каждом слове. Напиши а квадратике соответствующую цифру.</vt:lpstr>
      <vt:lpstr>Проверим себя!</vt:lpstr>
      <vt:lpstr>Назови цветы. Подумай, какой цветок лишний и почему ?</vt:lpstr>
      <vt:lpstr>Проверим себя</vt:lpstr>
      <vt:lpstr>Какое слово самое длинное? ( в каждой строчке)</vt:lpstr>
      <vt:lpstr>Проверим себя</vt:lpstr>
      <vt:lpstr>Скажи ласково</vt:lpstr>
      <vt:lpstr>Проверим себя</vt:lpstr>
      <vt:lpstr>Проведи пальчиком по контуру рисунка. Постарайся нарисовать рисунок по образцу.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Времена года</dc:title>
  <dc:creator>admin</dc:creator>
  <cp:lastModifiedBy>admin</cp:lastModifiedBy>
  <cp:revision>20</cp:revision>
  <dcterms:created xsi:type="dcterms:W3CDTF">2020-05-03T08:44:19Z</dcterms:created>
  <dcterms:modified xsi:type="dcterms:W3CDTF">2020-05-04T15:06:34Z</dcterms:modified>
</cp:coreProperties>
</file>