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9C2265-902D-4AC5-A20A-ED5EBF3F2C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2BDF2F9-8F47-475E-AF7E-4657C0D51E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7AB9B3-9E3F-4409-8B9A-F211F2C07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1061EF-1741-40D6-BB76-5BEC7FB36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7E856B-0D8F-4B29-A103-8942F27A9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65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2D0291-F781-4CB0-BB13-54F3DD515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313E842-469F-4172-922E-4DF74F081D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115F93-F481-4676-A698-FF098FF52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831E85-C009-4AC7-912F-DD72A9FA3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2B35DD-951D-4B12-A75A-C26117708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521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E5A097B-C1E9-47D5-93C3-7F26064038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99DF04-8CA9-48A0-A0A4-2E09B2EB91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822614-2DB3-4091-BB55-BA3FD7DC2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739D77-7CB0-429B-9377-7ABE74A74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3E2222-3EB7-41B9-B294-3B0AE1F19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057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2DFB4E-734F-4336-A0DB-89E3DC79D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499A6C-ACB0-48B2-8CF5-DA456911F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1F34F8-1136-4DB2-8AE6-D2484C5E9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616135-BD0F-4368-B536-671A253B3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C0F4D4-DE17-4A77-9E14-96D7CDCAB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047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03431D-EAC9-4FEF-8F20-16465C391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07AF06-EE1D-4B3E-8EAC-4365FA737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DD5AAB-6DC1-4E6E-AEC1-D71C67BC1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F3B329-B5AF-40F9-8AD4-5A6353E4D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626D19-E90F-4C22-9D5A-2C97B36CD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44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870C3D-B3E9-4812-9793-1C4F3DB52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6B3A61-C5BF-4732-94A2-F397DBB292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28CA25F-289E-41CE-8943-D58E342008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07DA07-576C-43EA-B81D-B41B1586F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5BD261-ADB8-44A3-B2FD-E175AF2B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5E2599-545E-4B79-AAED-055393DD8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3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95B3AB-7207-4053-821F-C547FA216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ADD415-9E14-47D8-843F-9CC3001B3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9516CCD-0EFA-46AA-BBED-B5A982B67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078EC89-9E4D-4880-AFE0-B9E72D7CF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394A58F-F10F-4531-A72C-433397C022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764C6DC-F10E-46B6-B0B8-4EAAA633A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069F7F8-289C-4112-B121-AD150060F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9674810-5417-4EBE-96A6-1757A817D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040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BBFEA-26C9-4BBF-851A-2342179FB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6DE41A-018B-4AFF-B3C1-F101B2C5C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6AAA2A6-528C-4372-97A0-DB2F1AAC3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06C0A1D-0469-4A1A-BA58-3312610C0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31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354C5EB-FB05-4D9C-9892-146BB2A48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78CCEB0-CB96-4C22-9DCC-A7B581FEA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437D664-2163-4AF3-8496-A62ACE4B8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770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B3E758-FF3C-4F93-8938-CB96BDB1B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20E133-D612-4BF6-A696-06B6B4B89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D9DC66E-9DA7-4312-A2C1-44DD32C001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BA0781-3E6D-4832-9B8B-AABE57A3D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973CC8-86C2-4EC3-A5F4-485AE531C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56D07E-6C05-4E6F-BE02-A88C27881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61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4C065E-F571-46E6-9A2E-CA814E8B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B1D05F6-6BDE-49CD-92C3-F84A192967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5E23923-B4D6-427A-875C-9EB48A18A5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BCA7A51-3F36-4383-8D6E-47388CAFE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209EF4-D97E-4292-A1A2-C009C761C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7135508-38B9-4A4C-8A1D-DA5A73E93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040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EE8B5D-7D99-4DB6-8102-9710A0385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28BED7-B281-4156-9868-637005ECC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19FB62-59C4-4373-95BC-82422E7239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99158-BE54-486C-8E7D-0CCB0FF034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B31D1D-659A-469E-A159-EFFB580BED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8D261D-871C-4B6D-827E-EB737CEAE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2FDEF-2C78-49B4-AA60-38D584799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80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919835-3A48-42CC-BE88-5985A0331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EA762E8-78F0-420A-8D21-1C03069908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95C9377-6C3B-4AF1-8195-472C8A7CF58C}"/>
              </a:ext>
            </a:extLst>
          </p:cNvPr>
          <p:cNvSpPr txBox="1">
            <a:spLocks/>
          </p:cNvSpPr>
          <p:nvPr/>
        </p:nvSpPr>
        <p:spPr>
          <a:xfrm>
            <a:off x="1676400" y="12747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Правописание безударных гласных в корне слова</a:t>
            </a:r>
            <a:br>
              <a:rPr lang="ru-RU" dirty="0"/>
            </a:br>
            <a:r>
              <a:rPr lang="ru-RU" dirty="0"/>
              <a:t>(2 урок)</a:t>
            </a:r>
          </a:p>
        </p:txBody>
      </p:sp>
    </p:spTree>
    <p:extLst>
      <p:ext uri="{BB962C8B-B14F-4D97-AF65-F5344CB8AC3E}">
        <p14:creationId xmlns:p14="http://schemas.microsoft.com/office/powerpoint/2010/main" val="2352458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455A31-94EC-4EEC-83BE-5436AD03F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67DC70-D065-4C07-9C48-F24115ED0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Словарная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5BEA36-311E-469D-8711-8CB5B8F29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Я</a:t>
            </a:r>
            <a:r>
              <a:rPr lang="ru-RU" sz="4000" dirty="0"/>
              <a:t>нвар</a:t>
            </a:r>
            <a:r>
              <a:rPr lang="ru-RU" sz="4000" dirty="0">
                <a:solidFill>
                  <a:srgbClr val="FF0000"/>
                </a:solidFill>
              </a:rPr>
              <a:t>ь</a:t>
            </a:r>
            <a:r>
              <a:rPr lang="ru-RU" sz="4000" dirty="0"/>
              <a:t>, ф</a:t>
            </a:r>
            <a:r>
              <a:rPr lang="ru-RU" sz="4000" dirty="0">
                <a:solidFill>
                  <a:srgbClr val="FF0000"/>
                </a:solidFill>
              </a:rPr>
              <a:t>е</a:t>
            </a:r>
            <a:r>
              <a:rPr lang="ru-RU" sz="4000" dirty="0"/>
              <a:t>врал</a:t>
            </a:r>
            <a:r>
              <a:rPr lang="ru-RU" sz="4000" dirty="0">
                <a:solidFill>
                  <a:srgbClr val="FF0000"/>
                </a:solidFill>
              </a:rPr>
              <a:t>ь</a:t>
            </a:r>
            <a:r>
              <a:rPr lang="ru-RU" sz="4000" dirty="0"/>
              <a:t>, март, </a:t>
            </a:r>
            <a:r>
              <a:rPr lang="ru-RU" sz="4000" dirty="0">
                <a:solidFill>
                  <a:srgbClr val="FF0000"/>
                </a:solidFill>
              </a:rPr>
              <a:t>а</a:t>
            </a:r>
            <a:r>
              <a:rPr lang="ru-RU" sz="4000" dirty="0"/>
              <a:t>прел</a:t>
            </a:r>
            <a:r>
              <a:rPr lang="ru-RU" sz="4000" dirty="0">
                <a:solidFill>
                  <a:srgbClr val="FF0000"/>
                </a:solidFill>
              </a:rPr>
              <a:t>ь</a:t>
            </a:r>
            <a:r>
              <a:rPr lang="ru-RU" sz="4000" dirty="0"/>
              <a:t>, май, июн</a:t>
            </a:r>
            <a:r>
              <a:rPr lang="ru-RU" sz="4000" dirty="0">
                <a:solidFill>
                  <a:srgbClr val="FF0000"/>
                </a:solidFill>
              </a:rPr>
              <a:t>ь</a:t>
            </a:r>
            <a:r>
              <a:rPr lang="ru-RU" sz="4000" dirty="0"/>
              <a:t>, июл</a:t>
            </a:r>
            <a:r>
              <a:rPr lang="ru-RU" sz="4000" dirty="0">
                <a:solidFill>
                  <a:srgbClr val="FF0000"/>
                </a:solidFill>
              </a:rPr>
              <a:t>ь</a:t>
            </a:r>
            <a:r>
              <a:rPr lang="ru-RU" sz="4000" dirty="0"/>
              <a:t>, август, с</a:t>
            </a:r>
            <a:r>
              <a:rPr lang="ru-RU" sz="4000" dirty="0">
                <a:solidFill>
                  <a:srgbClr val="FF0000"/>
                </a:solidFill>
              </a:rPr>
              <a:t>е</a:t>
            </a:r>
            <a:r>
              <a:rPr lang="ru-RU" sz="4000" dirty="0"/>
              <a:t>нтя</a:t>
            </a:r>
            <a:r>
              <a:rPr lang="ru-RU" sz="4000" dirty="0">
                <a:solidFill>
                  <a:srgbClr val="FF0000"/>
                </a:solidFill>
              </a:rPr>
              <a:t>брь</a:t>
            </a:r>
            <a:r>
              <a:rPr lang="ru-RU" sz="4000" dirty="0"/>
              <a:t>, </a:t>
            </a:r>
            <a:r>
              <a:rPr lang="ru-RU" sz="4000" dirty="0">
                <a:solidFill>
                  <a:srgbClr val="FF0000"/>
                </a:solidFill>
              </a:rPr>
              <a:t>о</a:t>
            </a:r>
            <a:r>
              <a:rPr lang="ru-RU" sz="4000" dirty="0"/>
              <a:t>ктя</a:t>
            </a:r>
            <a:r>
              <a:rPr lang="ru-RU" sz="4000" dirty="0">
                <a:solidFill>
                  <a:srgbClr val="FF0000"/>
                </a:solidFill>
              </a:rPr>
              <a:t>брь</a:t>
            </a:r>
            <a:r>
              <a:rPr lang="ru-RU" sz="4000" dirty="0"/>
              <a:t>, н</a:t>
            </a:r>
            <a:r>
              <a:rPr lang="ru-RU" sz="4000" dirty="0">
                <a:solidFill>
                  <a:srgbClr val="FF0000"/>
                </a:solidFill>
              </a:rPr>
              <a:t>о</a:t>
            </a:r>
            <a:r>
              <a:rPr lang="ru-RU" sz="4000" dirty="0"/>
              <a:t>я</a:t>
            </a:r>
            <a:r>
              <a:rPr lang="ru-RU" sz="4000" dirty="0">
                <a:solidFill>
                  <a:srgbClr val="FF0000"/>
                </a:solidFill>
              </a:rPr>
              <a:t>брь</a:t>
            </a:r>
            <a:r>
              <a:rPr lang="ru-RU" sz="4000" dirty="0"/>
              <a:t>, д</a:t>
            </a:r>
            <a:r>
              <a:rPr lang="ru-RU" sz="4000" dirty="0">
                <a:solidFill>
                  <a:srgbClr val="FF0000"/>
                </a:solidFill>
              </a:rPr>
              <a:t>е</a:t>
            </a:r>
            <a:r>
              <a:rPr lang="ru-RU" sz="4000" dirty="0"/>
              <a:t>ка</a:t>
            </a:r>
            <a:r>
              <a:rPr lang="ru-RU" sz="4000" dirty="0">
                <a:solidFill>
                  <a:srgbClr val="FF0000"/>
                </a:solidFill>
              </a:rPr>
              <a:t>брь</a:t>
            </a:r>
            <a:r>
              <a:rPr lang="ru-RU" sz="4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8486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455A31-94EC-4EEC-83BE-5436AD03F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67DC70-D065-4C07-9C48-F24115ED0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Упр. 1.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5BEA36-311E-469D-8711-8CB5B8F29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За в…</a:t>
            </a:r>
            <a:r>
              <a:rPr lang="ru-RU" sz="4000" dirty="0" err="1"/>
              <a:t>сной</a:t>
            </a:r>
            <a:r>
              <a:rPr lang="ru-RU" sz="4000" dirty="0"/>
              <a:t>, </a:t>
            </a:r>
            <a:r>
              <a:rPr lang="ru-RU" sz="4000" dirty="0" err="1"/>
              <a:t>кр</a:t>
            </a:r>
            <a:r>
              <a:rPr lang="ru-RU" sz="4000" dirty="0"/>
              <a:t>…сой природы,</a:t>
            </a:r>
          </a:p>
          <a:p>
            <a:pPr marL="0" indent="0">
              <a:buNone/>
            </a:pPr>
            <a:r>
              <a:rPr lang="ru-RU" sz="4000" dirty="0"/>
              <a:t>Лето знойное пройдёт – </a:t>
            </a:r>
          </a:p>
          <a:p>
            <a:pPr marL="0" indent="0">
              <a:buNone/>
            </a:pPr>
            <a:r>
              <a:rPr lang="ru-RU" sz="4000" dirty="0"/>
              <a:t>И туман и непогоды,</a:t>
            </a:r>
          </a:p>
          <a:p>
            <a:pPr marL="0" indent="0">
              <a:buNone/>
            </a:pPr>
            <a:r>
              <a:rPr lang="ru-RU" sz="4000" dirty="0"/>
              <a:t>Ос…</a:t>
            </a:r>
            <a:r>
              <a:rPr lang="ru-RU" sz="4000" dirty="0" err="1"/>
              <a:t>нь</a:t>
            </a:r>
            <a:r>
              <a:rPr lang="ru-RU" sz="4000" dirty="0"/>
              <a:t> поздняя н…</a:t>
            </a:r>
            <a:r>
              <a:rPr lang="ru-RU" sz="4000" dirty="0" err="1"/>
              <a:t>сёт</a:t>
            </a:r>
            <a:r>
              <a:rPr lang="ru-RU" sz="4000" dirty="0"/>
              <a:t>…</a:t>
            </a:r>
          </a:p>
          <a:p>
            <a:pPr marL="0" indent="0" algn="r">
              <a:buNone/>
            </a:pPr>
            <a:r>
              <a:rPr lang="ru-RU" sz="4000" dirty="0"/>
              <a:t>А.С. Пушкин</a:t>
            </a:r>
          </a:p>
          <a:p>
            <a:pPr marL="0" indent="0" algn="r">
              <a:buNone/>
            </a:pP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E52378F-CB66-45CA-8E29-C05F88A2E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741" y="1522367"/>
            <a:ext cx="859611" cy="106689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19353DA-F3AA-48FA-B28F-5EA87092D4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823" y="3604681"/>
            <a:ext cx="859611" cy="106689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9C20992-D85B-4785-9BBB-0BD38F667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238" y="3604681"/>
            <a:ext cx="859611" cy="106689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D69F4F0-FE8B-47EF-8F9A-DF6357FE14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3831" y="1522367"/>
            <a:ext cx="853514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79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455A31-94EC-4EEC-83BE-5436AD03F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67DC70-D065-4C07-9C48-F24115ED0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Упр. 2. </a:t>
            </a:r>
            <a:br>
              <a:rPr lang="ru-RU" dirty="0"/>
            </a:br>
            <a:r>
              <a:rPr lang="ru-RU" dirty="0"/>
              <a:t>Измените слова так, чтобы они обозначали один предмет.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5BEA36-311E-469D-8711-8CB5B8F29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3175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Д…жди -              х…</a:t>
            </a:r>
            <a:r>
              <a:rPr lang="ru-RU" sz="4000" dirty="0" err="1"/>
              <a:t>лода</a:t>
            </a:r>
            <a:r>
              <a:rPr lang="ru-RU" sz="4000" dirty="0"/>
              <a:t> -              л…</a:t>
            </a:r>
            <a:r>
              <a:rPr lang="ru-RU" sz="4000" dirty="0" err="1"/>
              <a:t>сты</a:t>
            </a:r>
            <a:r>
              <a:rPr lang="ru-RU" sz="4000" dirty="0"/>
              <a:t> -          </a:t>
            </a:r>
          </a:p>
          <a:p>
            <a:pPr marL="0" indent="0">
              <a:buNone/>
            </a:pPr>
            <a:r>
              <a:rPr lang="ru-RU" sz="4000" dirty="0" err="1"/>
              <a:t>кл</a:t>
            </a:r>
            <a:r>
              <a:rPr lang="ru-RU" sz="4000" dirty="0"/>
              <a:t>…</a:t>
            </a:r>
            <a:r>
              <a:rPr lang="ru-RU" sz="4000" dirty="0" err="1"/>
              <a:t>сты</a:t>
            </a:r>
            <a:r>
              <a:rPr lang="ru-RU" sz="4000" dirty="0"/>
              <a:t> -            </a:t>
            </a:r>
            <a:r>
              <a:rPr lang="ru-RU" sz="4000" dirty="0" err="1"/>
              <a:t>гр</a:t>
            </a:r>
            <a:r>
              <a:rPr lang="ru-RU" sz="4000" dirty="0"/>
              <a:t>…</a:t>
            </a:r>
            <a:r>
              <a:rPr lang="ru-RU" sz="4000" dirty="0" err="1"/>
              <a:t>чи</a:t>
            </a:r>
            <a:r>
              <a:rPr lang="ru-RU" sz="4000" dirty="0"/>
              <a:t> -          </a:t>
            </a:r>
            <a:r>
              <a:rPr lang="ru-RU" sz="4000" dirty="0" err="1"/>
              <a:t>пл</a:t>
            </a:r>
            <a:r>
              <a:rPr lang="ru-RU" sz="4000" dirty="0"/>
              <a:t>…ты -           </a:t>
            </a:r>
            <a:r>
              <a:rPr lang="ru-RU" sz="4000" dirty="0" err="1"/>
              <a:t>сл</a:t>
            </a:r>
            <a:r>
              <a:rPr lang="ru-RU" sz="4000" dirty="0"/>
              <a:t>…</a:t>
            </a:r>
            <a:r>
              <a:rPr lang="ru-RU" sz="4000" dirty="0" err="1"/>
              <a:t>ва</a:t>
            </a:r>
            <a:r>
              <a:rPr lang="ru-RU" sz="4000" dirty="0"/>
              <a:t> -               </a:t>
            </a:r>
          </a:p>
          <a:p>
            <a:pPr marL="0" indent="0">
              <a:buNone/>
            </a:pPr>
            <a:r>
              <a:rPr lang="ru-RU" sz="4000" dirty="0"/>
              <a:t>            б…</a:t>
            </a:r>
            <a:r>
              <a:rPr lang="ru-RU" sz="4000" dirty="0" err="1"/>
              <a:t>бры</a:t>
            </a:r>
            <a:r>
              <a:rPr lang="ru-RU" sz="4000" dirty="0"/>
              <a:t> -                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dirty="0"/>
              <a:t> 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944D6B0-A88B-4F0A-A687-B2FF4B77816C}"/>
              </a:ext>
            </a:extLst>
          </p:cNvPr>
          <p:cNvSpPr txBox="1">
            <a:spLocks/>
          </p:cNvSpPr>
          <p:nvPr/>
        </p:nvSpPr>
        <p:spPr>
          <a:xfrm>
            <a:off x="2621903" y="1478577"/>
            <a:ext cx="19392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дождь,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242CA98-B24A-4E68-88A2-CD1F25FFB6DF}"/>
              </a:ext>
            </a:extLst>
          </p:cNvPr>
          <p:cNvSpPr txBox="1">
            <a:spLocks/>
          </p:cNvSpPr>
          <p:nvPr/>
        </p:nvSpPr>
        <p:spPr>
          <a:xfrm>
            <a:off x="6095999" y="1478511"/>
            <a:ext cx="19392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холод,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33933378-00A0-45FE-A884-82C911E54B66}"/>
              </a:ext>
            </a:extLst>
          </p:cNvPr>
          <p:cNvSpPr txBox="1">
            <a:spLocks/>
          </p:cNvSpPr>
          <p:nvPr/>
        </p:nvSpPr>
        <p:spPr>
          <a:xfrm>
            <a:off x="9414588" y="1469115"/>
            <a:ext cx="135293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лист,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AA801A8E-1607-4952-A86A-4C4B6918EB10}"/>
              </a:ext>
            </a:extLst>
          </p:cNvPr>
          <p:cNvSpPr txBox="1">
            <a:spLocks/>
          </p:cNvSpPr>
          <p:nvPr/>
        </p:nvSpPr>
        <p:spPr>
          <a:xfrm>
            <a:off x="2732315" y="2141292"/>
            <a:ext cx="14291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клёст,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2A727813-696C-4981-9833-E8ECA948E3C6}"/>
              </a:ext>
            </a:extLst>
          </p:cNvPr>
          <p:cNvSpPr txBox="1">
            <a:spLocks/>
          </p:cNvSpPr>
          <p:nvPr/>
        </p:nvSpPr>
        <p:spPr>
          <a:xfrm>
            <a:off x="5545493" y="2141292"/>
            <a:ext cx="14291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грач,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712B7E21-A56B-4593-9835-346C83F4F7E2}"/>
              </a:ext>
            </a:extLst>
          </p:cNvPr>
          <p:cNvSpPr txBox="1">
            <a:spLocks/>
          </p:cNvSpPr>
          <p:nvPr/>
        </p:nvSpPr>
        <p:spPr>
          <a:xfrm>
            <a:off x="8444982" y="2141292"/>
            <a:ext cx="14291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плот,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B51F6465-97E6-401D-BAB0-2584DFA1E90F}"/>
              </a:ext>
            </a:extLst>
          </p:cNvPr>
          <p:cNvSpPr txBox="1">
            <a:spLocks/>
          </p:cNvSpPr>
          <p:nvPr/>
        </p:nvSpPr>
        <p:spPr>
          <a:xfrm>
            <a:off x="624375" y="2804073"/>
            <a:ext cx="178059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слово,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9ED562CB-2669-4A6B-AA1D-BA5EBA759106}"/>
              </a:ext>
            </a:extLst>
          </p:cNvPr>
          <p:cNvSpPr txBox="1">
            <a:spLocks/>
          </p:cNvSpPr>
          <p:nvPr/>
        </p:nvSpPr>
        <p:spPr>
          <a:xfrm>
            <a:off x="3953846" y="2833564"/>
            <a:ext cx="15916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бобр.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9E86265-1275-4696-B6D9-3DA4377A9E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341" r="26167"/>
          <a:stretch/>
        </p:blipFill>
        <p:spPr>
          <a:xfrm>
            <a:off x="4607382" y="1564752"/>
            <a:ext cx="428428" cy="106689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BA35631-D6D0-4B1C-98C7-73F8149840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1757" y="1598450"/>
            <a:ext cx="426757" cy="106689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56F641DD-16CE-489C-B4CE-DA8E2E80E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8682" y="2300118"/>
            <a:ext cx="426757" cy="106689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818FF13-0F1A-42B9-B19D-245C39A8C7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5281" y="2270627"/>
            <a:ext cx="426757" cy="106689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862CBD6B-E4B2-4C23-B7F8-5A9C6FDE1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9766" y="2933408"/>
            <a:ext cx="426757" cy="1066892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E6C325E-3DB9-4018-895E-CEFD4394A5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7159" y="1598450"/>
            <a:ext cx="329213" cy="1066892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B9A9867-B234-4539-AC9B-D647645E208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6195" r="23188"/>
          <a:stretch/>
        </p:blipFill>
        <p:spPr>
          <a:xfrm>
            <a:off x="1485709" y="2258663"/>
            <a:ext cx="328516" cy="1066892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2E0859AD-0FF9-423C-ABCB-D153D67B991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0980" t="-352" r="21140" b="352"/>
          <a:stretch/>
        </p:blipFill>
        <p:spPr>
          <a:xfrm>
            <a:off x="4578128" y="2262222"/>
            <a:ext cx="404148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36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455A31-94EC-4EEC-83BE-5436AD03F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67DC70-D065-4C07-9C48-F24115ED0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Упр. 3. </a:t>
            </a:r>
            <a:br>
              <a:rPr lang="ru-RU" dirty="0"/>
            </a:br>
            <a:r>
              <a:rPr lang="ru-RU" dirty="0"/>
              <a:t>Измените слова так, чтобы они обозначали много предметов.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5BEA36-311E-469D-8711-8CB5B8F29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err="1"/>
              <a:t>Св</a:t>
            </a:r>
            <a:r>
              <a:rPr lang="ru-RU" sz="4000" dirty="0"/>
              <a:t>…</a:t>
            </a:r>
            <a:r>
              <a:rPr lang="ru-RU" sz="4000" dirty="0" err="1"/>
              <a:t>ча</a:t>
            </a:r>
            <a:r>
              <a:rPr lang="ru-RU" sz="4000" dirty="0"/>
              <a:t> -              </a:t>
            </a:r>
            <a:r>
              <a:rPr lang="ru-RU" sz="4000" dirty="0" err="1"/>
              <a:t>бр</a:t>
            </a:r>
            <a:r>
              <a:rPr lang="ru-RU" sz="4000" dirty="0"/>
              <a:t>…</a:t>
            </a:r>
            <a:r>
              <a:rPr lang="ru-RU" sz="4000" dirty="0" err="1"/>
              <a:t>вно</a:t>
            </a:r>
            <a:r>
              <a:rPr lang="ru-RU" sz="4000" dirty="0"/>
              <a:t> -                </a:t>
            </a:r>
            <a:r>
              <a:rPr lang="ru-RU" sz="4000" dirty="0" err="1"/>
              <a:t>ст</a:t>
            </a:r>
            <a:r>
              <a:rPr lang="ru-RU" sz="4000" dirty="0"/>
              <a:t>…</a:t>
            </a:r>
            <a:r>
              <a:rPr lang="ru-RU" sz="4000" dirty="0" err="1"/>
              <a:t>кло</a:t>
            </a:r>
            <a:r>
              <a:rPr lang="ru-RU" sz="4000" dirty="0"/>
              <a:t> –</a:t>
            </a:r>
          </a:p>
          <a:p>
            <a:pPr marL="0" indent="0">
              <a:buNone/>
            </a:pPr>
            <a:r>
              <a:rPr lang="ru-RU" sz="4000" dirty="0"/>
              <a:t>             з…мля -              ч…</a:t>
            </a:r>
            <a:r>
              <a:rPr lang="ru-RU" sz="4000" dirty="0" err="1"/>
              <a:t>сло</a:t>
            </a:r>
            <a:r>
              <a:rPr lang="ru-RU" sz="4000" dirty="0"/>
              <a:t> -              </a:t>
            </a:r>
            <a:r>
              <a:rPr lang="ru-RU" sz="4000" dirty="0" err="1"/>
              <a:t>оз</a:t>
            </a:r>
            <a:r>
              <a:rPr lang="ru-RU" sz="4000" dirty="0"/>
              <a:t>…</a:t>
            </a:r>
            <a:r>
              <a:rPr lang="ru-RU" sz="4000" dirty="0" err="1"/>
              <a:t>ро</a:t>
            </a:r>
            <a:r>
              <a:rPr lang="ru-RU" sz="4000" dirty="0"/>
              <a:t> –</a:t>
            </a:r>
          </a:p>
          <a:p>
            <a:pPr marL="0" indent="0">
              <a:buNone/>
            </a:pPr>
            <a:r>
              <a:rPr lang="ru-RU" sz="4000" dirty="0"/>
              <a:t>            </a:t>
            </a:r>
            <a:r>
              <a:rPr lang="ru-RU" sz="4000" dirty="0" err="1"/>
              <a:t>гн</a:t>
            </a:r>
            <a:r>
              <a:rPr lang="ru-RU" sz="4000" dirty="0"/>
              <a:t>…</a:t>
            </a:r>
            <a:r>
              <a:rPr lang="ru-RU" sz="4000" dirty="0" err="1"/>
              <a:t>здо</a:t>
            </a:r>
            <a:r>
              <a:rPr lang="ru-RU" sz="4000" dirty="0"/>
              <a:t> -               </a:t>
            </a:r>
            <a:r>
              <a:rPr lang="ru-RU" sz="4000" dirty="0" err="1"/>
              <a:t>тр</a:t>
            </a:r>
            <a:r>
              <a:rPr lang="ru-RU" sz="4000" dirty="0"/>
              <a:t>…па -  </a:t>
            </a:r>
          </a:p>
          <a:p>
            <a:pPr marL="0" indent="0">
              <a:buNone/>
            </a:pPr>
            <a:r>
              <a:rPr lang="ru-RU" sz="4000" dirty="0"/>
              <a:t>    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7A5BC3C-5EB4-4F67-83B8-63CA3B61556E}"/>
              </a:ext>
            </a:extLst>
          </p:cNvPr>
          <p:cNvSpPr txBox="1">
            <a:spLocks/>
          </p:cNvSpPr>
          <p:nvPr/>
        </p:nvSpPr>
        <p:spPr>
          <a:xfrm>
            <a:off x="2621903" y="1478577"/>
            <a:ext cx="15768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свечи,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D7A10AD-8055-439C-A4E0-7B329590ADE7}"/>
              </a:ext>
            </a:extLst>
          </p:cNvPr>
          <p:cNvSpPr txBox="1">
            <a:spLocks/>
          </p:cNvSpPr>
          <p:nvPr/>
        </p:nvSpPr>
        <p:spPr>
          <a:xfrm>
            <a:off x="5926496" y="1464872"/>
            <a:ext cx="19392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 брёвна,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B2AA44D4-4AA6-4F12-B1AE-06EDED448483}"/>
              </a:ext>
            </a:extLst>
          </p:cNvPr>
          <p:cNvSpPr txBox="1">
            <a:spLocks/>
          </p:cNvSpPr>
          <p:nvPr/>
        </p:nvSpPr>
        <p:spPr>
          <a:xfrm>
            <a:off x="630599" y="2141358"/>
            <a:ext cx="19392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стёкла,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7640AB0-E4B1-4E21-A46E-9D7F3415FBA6}"/>
              </a:ext>
            </a:extLst>
          </p:cNvPr>
          <p:cNvSpPr txBox="1">
            <a:spLocks/>
          </p:cNvSpPr>
          <p:nvPr/>
        </p:nvSpPr>
        <p:spPr>
          <a:xfrm>
            <a:off x="3968623" y="2141357"/>
            <a:ext cx="19392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земли,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A4FDF2CE-B7DD-4599-BB44-F76D7AF96DF0}"/>
              </a:ext>
            </a:extLst>
          </p:cNvPr>
          <p:cNvSpPr txBox="1">
            <a:spLocks/>
          </p:cNvSpPr>
          <p:nvPr/>
        </p:nvSpPr>
        <p:spPr>
          <a:xfrm>
            <a:off x="7120035" y="2141357"/>
            <a:ext cx="19392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числа,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1471D7DC-3FCD-423C-ACD7-8B418ABBA2B7}"/>
              </a:ext>
            </a:extLst>
          </p:cNvPr>
          <p:cNvSpPr txBox="1">
            <a:spLocks/>
          </p:cNvSpPr>
          <p:nvPr/>
        </p:nvSpPr>
        <p:spPr>
          <a:xfrm>
            <a:off x="578891" y="2810559"/>
            <a:ext cx="19392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озёра,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B09BA54-A6B0-4694-B9D3-DEBA66F4F3B0}"/>
              </a:ext>
            </a:extLst>
          </p:cNvPr>
          <p:cNvSpPr txBox="1">
            <a:spLocks/>
          </p:cNvSpPr>
          <p:nvPr/>
        </p:nvSpPr>
        <p:spPr>
          <a:xfrm>
            <a:off x="4030246" y="2833597"/>
            <a:ext cx="19392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гнёзда,</a:t>
            </a: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8E6E7706-EF62-429C-B240-EAF9A751F30F}"/>
              </a:ext>
            </a:extLst>
          </p:cNvPr>
          <p:cNvSpPr txBox="1">
            <a:spLocks/>
          </p:cNvSpPr>
          <p:nvPr/>
        </p:nvSpPr>
        <p:spPr>
          <a:xfrm>
            <a:off x="7327636" y="2833596"/>
            <a:ext cx="19392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/>
              <a:t>тропы.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F95FD78-E7A6-4E23-AA9F-B16C9B8E16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502" r="18696"/>
          <a:stretch/>
        </p:blipFill>
        <p:spPr>
          <a:xfrm>
            <a:off x="1428364" y="1540444"/>
            <a:ext cx="427074" cy="106689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C2CD376-DAE6-424A-85F1-2EB5FD8EE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261" y="1540443"/>
            <a:ext cx="426757" cy="106689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91F355F-CEFD-41F3-9581-B7748D71EB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7242" y="1540443"/>
            <a:ext cx="426757" cy="106689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C4EB0D6-7516-4B69-80E3-A65C1F2643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5741" y="2256989"/>
            <a:ext cx="426757" cy="106689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29308D6-4746-465C-A048-FEDDBC59D3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0049" y="2256989"/>
            <a:ext cx="426757" cy="106689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BED6BC1-B294-4BFA-9E07-8E9E959CBF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632" y="2925372"/>
            <a:ext cx="426757" cy="1066892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7879D7C5-6B8E-4748-BEA6-D167B0CBE7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805" r="26711"/>
          <a:stretch/>
        </p:blipFill>
        <p:spPr>
          <a:xfrm>
            <a:off x="5934848" y="2270692"/>
            <a:ext cx="337399" cy="106689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4C86C95B-B406-4AE2-A57E-29B7002CD6E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051" r="23476"/>
          <a:stretch/>
        </p:blipFill>
        <p:spPr>
          <a:xfrm>
            <a:off x="6326964" y="2962931"/>
            <a:ext cx="354367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2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455A31-94EC-4EEC-83BE-5436AD03F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67DC70-D065-4C07-9C48-F24115ED0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Упр. 4.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5BEA36-311E-469D-8711-8CB5B8F29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8963"/>
            <a:ext cx="10515600" cy="4908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dirty="0"/>
              <a:t>	Сегодня тёплый денёк. Сеня и Люся идут к реке. Там из земли бьют ключи. 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i="1" u="sng" dirty="0"/>
              <a:t>Задание:</a:t>
            </a:r>
          </a:p>
          <a:p>
            <a:pPr marL="742950" indent="-742950">
              <a:buAutoNum type="arabicPeriod"/>
            </a:pPr>
            <a:r>
              <a:rPr lang="ru-RU" sz="4000" dirty="0"/>
              <a:t>Во втором предложении подчеркнуть буквы, указывающие на мягкость предшествующих согласных звуков.</a:t>
            </a:r>
          </a:p>
          <a:p>
            <a:pPr marL="742950" indent="-742950">
              <a:buAutoNum type="arabicPeriod"/>
            </a:pPr>
            <a:r>
              <a:rPr lang="ru-RU" sz="4000" dirty="0"/>
              <a:t>Поставить ударение над словами 3 предложения.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E77353DF-EB13-4694-B8BD-DE5509945E23}"/>
              </a:ext>
            </a:extLst>
          </p:cNvPr>
          <p:cNvCxnSpPr>
            <a:cxnSpLocks/>
          </p:cNvCxnSpPr>
          <p:nvPr/>
        </p:nvCxnSpPr>
        <p:spPr>
          <a:xfrm>
            <a:off x="6764694" y="1690688"/>
            <a:ext cx="2457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8981D639-49AC-4B64-BF78-5BBD7488BB1D}"/>
              </a:ext>
            </a:extLst>
          </p:cNvPr>
          <p:cNvCxnSpPr>
            <a:cxnSpLocks/>
          </p:cNvCxnSpPr>
          <p:nvPr/>
        </p:nvCxnSpPr>
        <p:spPr>
          <a:xfrm>
            <a:off x="7280988" y="1690688"/>
            <a:ext cx="2457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8D371984-2E36-4A8E-8487-F0389F8F96B2}"/>
              </a:ext>
            </a:extLst>
          </p:cNvPr>
          <p:cNvCxnSpPr>
            <a:cxnSpLocks/>
          </p:cNvCxnSpPr>
          <p:nvPr/>
        </p:nvCxnSpPr>
        <p:spPr>
          <a:xfrm>
            <a:off x="8279363" y="1690688"/>
            <a:ext cx="2457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0CA5F900-53AA-4453-A057-E22A58428FA4}"/>
              </a:ext>
            </a:extLst>
          </p:cNvPr>
          <p:cNvCxnSpPr>
            <a:cxnSpLocks/>
          </p:cNvCxnSpPr>
          <p:nvPr/>
        </p:nvCxnSpPr>
        <p:spPr>
          <a:xfrm>
            <a:off x="8783216" y="1690688"/>
            <a:ext cx="2457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7D97CF2-A8D5-4F3E-94FF-3A29F4218BB0}"/>
              </a:ext>
            </a:extLst>
          </p:cNvPr>
          <p:cNvCxnSpPr>
            <a:cxnSpLocks/>
          </p:cNvCxnSpPr>
          <p:nvPr/>
        </p:nvCxnSpPr>
        <p:spPr>
          <a:xfrm>
            <a:off x="1150777" y="2177142"/>
            <a:ext cx="2457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2A4FCA38-9548-48AD-8035-7187CBF0FD67}"/>
              </a:ext>
            </a:extLst>
          </p:cNvPr>
          <p:cNvCxnSpPr>
            <a:cxnSpLocks/>
          </p:cNvCxnSpPr>
          <p:nvPr/>
        </p:nvCxnSpPr>
        <p:spPr>
          <a:xfrm>
            <a:off x="1654629" y="2164701"/>
            <a:ext cx="2457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9A7064C5-9819-4BBC-9005-AFB7DDFA0BB2}"/>
              </a:ext>
            </a:extLst>
          </p:cNvPr>
          <p:cNvCxnSpPr/>
          <p:nvPr/>
        </p:nvCxnSpPr>
        <p:spPr>
          <a:xfrm flipV="1">
            <a:off x="4599991" y="1737033"/>
            <a:ext cx="177282" cy="1026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1AD0CDBD-52F0-44AA-8E44-DDC9BB30A007}"/>
              </a:ext>
            </a:extLst>
          </p:cNvPr>
          <p:cNvCxnSpPr/>
          <p:nvPr/>
        </p:nvCxnSpPr>
        <p:spPr>
          <a:xfrm flipV="1">
            <a:off x="7103706" y="1761589"/>
            <a:ext cx="177282" cy="1026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54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249</Words>
  <Application>Microsoft Office PowerPoint</Application>
  <PresentationFormat>Широкоэкранный</PresentationFormat>
  <Paragraphs>41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Словарная работа</vt:lpstr>
      <vt:lpstr>Упр. 1. </vt:lpstr>
      <vt:lpstr>Упр. 2.  Измените слова так, чтобы они обозначали один предмет.</vt:lpstr>
      <vt:lpstr>Упр. 3.  Измените слова так, чтобы они обозначали много предметов.</vt:lpstr>
      <vt:lpstr>Упр. 4.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10</cp:revision>
  <dcterms:created xsi:type="dcterms:W3CDTF">2022-02-03T12:01:21Z</dcterms:created>
  <dcterms:modified xsi:type="dcterms:W3CDTF">2022-02-03T12:54:36Z</dcterms:modified>
</cp:coreProperties>
</file>