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31"/>
  </p:notesMasterIdLst>
  <p:sldIdLst>
    <p:sldId id="292" r:id="rId2"/>
    <p:sldId id="268" r:id="rId3"/>
    <p:sldId id="269" r:id="rId4"/>
    <p:sldId id="270" r:id="rId5"/>
    <p:sldId id="271" r:id="rId6"/>
    <p:sldId id="272" r:id="rId7"/>
    <p:sldId id="289" r:id="rId8"/>
    <p:sldId id="290" r:id="rId9"/>
    <p:sldId id="291" r:id="rId10"/>
    <p:sldId id="273" r:id="rId11"/>
    <p:sldId id="274" r:id="rId12"/>
    <p:sldId id="275" r:id="rId13"/>
    <p:sldId id="260" r:id="rId14"/>
    <p:sldId id="263" r:id="rId15"/>
    <p:sldId id="262" r:id="rId16"/>
    <p:sldId id="276" r:id="rId17"/>
    <p:sldId id="277" r:id="rId18"/>
    <p:sldId id="278" r:id="rId19"/>
    <p:sldId id="279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66" r:id="rId29"/>
    <p:sldId id="267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4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1777C7-3487-45DD-92A0-456B7ADF6F8C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192630-F6E8-42E4-90AF-2B1ADB5224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257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483957-8519-4DFB-B2A5-F00FC5992F5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822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63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430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404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9194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08073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21424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9920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87791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216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012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94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715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5293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0066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951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9264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812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346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706" r:id="rId15"/>
    <p:sldLayoutId id="2147483707" r:id="rId16"/>
    <p:sldLayoutId id="2147483708" r:id="rId17"/>
    <p:sldLayoutId id="2147483709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B39D7D-74E9-D109-0604-7D751BFB78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«Правила поведения в школе»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E73208B-14F6-D552-867A-2481D31516B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Подготовила</a:t>
            </a:r>
            <a:r>
              <a:rPr lang="en-US" dirty="0"/>
              <a:t>: </a:t>
            </a:r>
            <a:r>
              <a:rPr lang="ru-RU" dirty="0" err="1"/>
              <a:t>Сырова</a:t>
            </a:r>
            <a:r>
              <a:rPr lang="ru-RU" dirty="0"/>
              <a:t> А.В.</a:t>
            </a:r>
          </a:p>
        </p:txBody>
      </p:sp>
    </p:spTree>
    <p:extLst>
      <p:ext uri="{BB962C8B-B14F-4D97-AF65-F5344CB8AC3E}">
        <p14:creationId xmlns:p14="http://schemas.microsoft.com/office/powerpoint/2010/main" val="2532694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Правило поведения </a:t>
            </a:r>
          </a:p>
        </p:txBody>
      </p:sp>
      <p:pic>
        <p:nvPicPr>
          <p:cNvPr id="10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98"/>
          <a:stretch>
            <a:fillRect/>
          </a:stretch>
        </p:blipFill>
        <p:spPr>
          <a:xfrm>
            <a:off x="539552" y="2131707"/>
            <a:ext cx="2880320" cy="31706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860032" y="1916832"/>
            <a:ext cx="370800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нужно вести себя</a:t>
            </a:r>
          </a:p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уроке?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3717032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уроке нужно внимательно слушать учителя,                                     не перебивать.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2441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Правило поведения </a:t>
            </a:r>
          </a:p>
        </p:txBody>
      </p:sp>
      <p:pic>
        <p:nvPicPr>
          <p:cNvPr id="6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2" r="41837"/>
          <a:stretch>
            <a:fillRect/>
          </a:stretch>
        </p:blipFill>
        <p:spPr>
          <a:xfrm>
            <a:off x="539552" y="2850034"/>
            <a:ext cx="2483768" cy="314867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369478" y="1772816"/>
            <a:ext cx="471173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нужно вести себя,</a:t>
            </a:r>
          </a:p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когда хочешь ответить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3573016"/>
            <a:ext cx="5580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ты хочешь ответить,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 выкрикивай ,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 ПОДНИМИ РУКУ.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132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Правило поведения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996580" y="1772816"/>
            <a:ext cx="361470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нужно вести</a:t>
            </a:r>
          </a:p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себя на перемене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4293096"/>
            <a:ext cx="87484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Выходить на ПЕРЕМЕНУ можно только после разрешения учителя.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коридоре НЕЛЬЗЯ БЕГАТЬ,КРИЧАТЬ, ДРАТЬСЯ.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225897" y="1268760"/>
            <a:ext cx="1756083" cy="1728192"/>
            <a:chOff x="748" y="1026"/>
            <a:chExt cx="1950" cy="1860"/>
          </a:xfrm>
        </p:grpSpPr>
        <p:pic>
          <p:nvPicPr>
            <p:cNvPr id="13" name="Picture 7" descr="Копия семья000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9" y="1434"/>
              <a:ext cx="1739" cy="10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Oval 8"/>
            <p:cNvSpPr>
              <a:spLocks noChangeArrowheads="1"/>
            </p:cNvSpPr>
            <p:nvPr/>
          </p:nvSpPr>
          <p:spPr bwMode="auto">
            <a:xfrm>
              <a:off x="748" y="1026"/>
              <a:ext cx="1950" cy="1860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 flipH="1">
              <a:off x="1111" y="1207"/>
              <a:ext cx="1179" cy="1452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" name="Group 14"/>
          <p:cNvGrpSpPr>
            <a:grpSpLocks/>
          </p:cNvGrpSpPr>
          <p:nvPr/>
        </p:nvGrpSpPr>
        <p:grpSpPr bwMode="auto">
          <a:xfrm>
            <a:off x="7308303" y="1340768"/>
            <a:ext cx="1655465" cy="1553282"/>
            <a:chOff x="3107" y="1026"/>
            <a:chExt cx="1950" cy="1860"/>
          </a:xfrm>
        </p:grpSpPr>
        <p:pic>
          <p:nvPicPr>
            <p:cNvPr id="17" name="Picture 9" descr="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88" y="1344"/>
              <a:ext cx="1558" cy="1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Oval 10"/>
            <p:cNvSpPr>
              <a:spLocks noChangeArrowheads="1"/>
            </p:cNvSpPr>
            <p:nvPr/>
          </p:nvSpPr>
          <p:spPr bwMode="auto">
            <a:xfrm>
              <a:off x="3107" y="1026"/>
              <a:ext cx="1950" cy="1860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Line 12"/>
            <p:cNvSpPr>
              <a:spLocks noChangeShapeType="1"/>
            </p:cNvSpPr>
            <p:nvPr/>
          </p:nvSpPr>
          <p:spPr bwMode="auto">
            <a:xfrm flipH="1">
              <a:off x="3515" y="1253"/>
              <a:ext cx="1179" cy="1452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556920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0"/>
            <a:ext cx="63311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u="sng" dirty="0">
                <a:solidFill>
                  <a:srgbClr val="C00000"/>
                </a:solidFill>
              </a:rPr>
              <a:t>Правила поведения на переменах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51520" y="692696"/>
            <a:ext cx="802838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    Во время перемены учащиеся могут свободно перемещаться по школе, кроме т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ex 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мест, где им запрещено, находиться в целях безопасности (чердак, подвал, кухня, физическая и химическая лаборатории).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    Во время перемен учащимся запрещается толкать друг друга, бросаться предметами и применять физическую силу.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    Во время перемен учащимся запрещается выходить из школы без разрешения классного руководителя или дежурного администратора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   Категорически запрещено самовольно раскрывать окна, сидеть на подоконниках.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   Во время перемен учащиеся не должны бегать по лестницам, вблизи оконных проемов и в других местах, не приспособленных для игр</a:t>
            </a:r>
            <a:r>
              <a:rPr kumimoji="0" lang="ru-RU" sz="1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Ludmila\Desktop\правила поведения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2490" y="188640"/>
            <a:ext cx="1481510" cy="1456113"/>
          </a:xfrm>
          <a:prstGeom prst="rect">
            <a:avLst/>
          </a:prstGeom>
          <a:noFill/>
        </p:spPr>
      </p:pic>
      <p:pic>
        <p:nvPicPr>
          <p:cNvPr id="4099" name="Picture 3" descr="C:\Users\Ludmila\Desktop\правила поведения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5867400"/>
            <a:ext cx="2428875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09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332656"/>
            <a:ext cx="6725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u="sng" dirty="0">
                <a:solidFill>
                  <a:srgbClr val="C00000"/>
                </a:solidFill>
              </a:rPr>
              <a:t>Правила поведения на лестнице</a:t>
            </a: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93695" y="1412776"/>
            <a:ext cx="856895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1.нельзя играть на лестнице;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2.нельзя бегать по лестнице;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3.нельзя находиться на лестнице без необходимости;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4.один человек должен подниматься по лестнице с правой стороны;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5.один человек должен спускаться по лестнице с правой стороны ;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6.</a:t>
            </a:r>
            <a:r>
              <a:rPr lang="ru-RU" sz="2800" b="1" dirty="0">
                <a:solidFill>
                  <a:srgbClr val="00206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ласс вместе с учителем поднимается (спускается) по середине лестницы.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21506" name="Picture 2" descr="C:\Users\Ludmila\Desktop\правила поведения\images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6323" y="5157192"/>
            <a:ext cx="1186324" cy="15838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50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8640"/>
            <a:ext cx="64623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u="sng" dirty="0">
                <a:solidFill>
                  <a:srgbClr val="C00000"/>
                </a:solidFill>
              </a:rPr>
              <a:t>Правила поведения в столовой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267744" y="2085529"/>
            <a:ext cx="60121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051720" y="908720"/>
            <a:ext cx="644420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   Во время еды в столовой учащимся надлежит придерживаться хороших манер и вести себя пристойно.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   Учащиеся должны уважительно относиться к работникам столовой.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   Разговаривать во время еды следует не громко, чтобы не беспокоить тех, кто ест по соседству.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   Учащиеся убирают стол после принятия пищи, ставят на место стулья.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   Учащиеся бережно относятся к имуществу школьной столовой.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6.   Запрещается приходить в столовую в верхней одежде.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3" name="Picture 5" descr="C:\Users\Ludmila\Desktop\правила поведения\images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307867"/>
            <a:ext cx="1619672" cy="1488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5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Правило поведения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1556792"/>
            <a:ext cx="7668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нужно вести себя с младшими?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5517232"/>
            <a:ext cx="8748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Младшим нужно помогать, не обижай их.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7" descr="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5611" y="2852936"/>
            <a:ext cx="3024337" cy="1805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93961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7603" y="188640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Правило поведения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1196752"/>
            <a:ext cx="7560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нужно общаться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товарищами?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5013176"/>
            <a:ext cx="87484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товарищами надо общаться речью, спокойно и доброжелательно.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Ira\Desktop\43961-Kanikul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960"/>
          <a:stretch/>
        </p:blipFill>
        <p:spPr bwMode="auto">
          <a:xfrm>
            <a:off x="2123728" y="2708920"/>
            <a:ext cx="5184575" cy="148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21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Правило поведения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70266" y="2564904"/>
            <a:ext cx="567373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должен сделать мальчик,</a:t>
            </a:r>
          </a:p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рядом идёт девочка?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5013176"/>
            <a:ext cx="87484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Мальчик должен пропустить девочку вперёд.</a:t>
            </a:r>
            <a:endParaRPr lang="ru-RU" sz="105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,kbh"/>
          <p:cNvPicPr>
            <a:picLocks noChangeAspect="1" noChangeArrowheads="1"/>
          </p:cNvPicPr>
          <p:nvPr/>
        </p:nvPicPr>
        <p:blipFill>
          <a:blip r:embed="rId2" cstate="print"/>
          <a:srcRect l="67026" b="50279"/>
          <a:stretch>
            <a:fillRect/>
          </a:stretch>
        </p:blipFill>
        <p:spPr bwMode="auto">
          <a:xfrm>
            <a:off x="539553" y="1484784"/>
            <a:ext cx="1872208" cy="2114464"/>
          </a:xfrm>
          <a:prstGeom prst="rect">
            <a:avLst/>
          </a:prstGeom>
          <a:noFill/>
          <a:ln w="38100">
            <a:solidFill>
              <a:srgbClr val="5F5F5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2822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632848" cy="1080120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Правило поведения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34319" y="1772816"/>
            <a:ext cx="71314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Куда нужно выбрасывать мусор?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5013176"/>
            <a:ext cx="8748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Мусор нужно бросать в мусорную корзину. </a:t>
            </a:r>
            <a:endParaRPr lang="ru-RU" sz="105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511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2708920"/>
            <a:ext cx="86764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Этикет требует от человека вести себя вежливо, уважительно к окружающим людям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28587" y="1412776"/>
            <a:ext cx="800943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Этикет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это правила поведения  человека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среди людей</a:t>
            </a:r>
            <a:r>
              <a:rPr lang="ru-RU" sz="3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472651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&amp;Kcy;&amp;acy;&amp;rcy;&amp;tcy;&amp;icy;&amp;ncy;&amp;kcy;&amp;acy; 405 &amp;icy;&amp;zcy; 55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2079" y="0"/>
            <a:ext cx="105163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547664" y="1599919"/>
            <a:ext cx="7596336" cy="1007086"/>
          </a:xfrm>
          <a:prstGeom prst="rect">
            <a:avLst/>
          </a:prstGeom>
        </p:spPr>
        <p:txBody>
          <a:bodyPr wrap="square" lIns="82945" tIns="41473" rIns="82945" bIns="41473"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MS Gothic" charset="-128"/>
              </a:rPr>
              <a:t>Повторим.</a:t>
            </a:r>
          </a:p>
        </p:txBody>
      </p:sp>
    </p:spTree>
    <p:extLst>
      <p:ext uri="{BB962C8B-B14F-4D97-AF65-F5344CB8AC3E}">
        <p14:creationId xmlns:p14="http://schemas.microsoft.com/office/powerpoint/2010/main" val="41248442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988840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Если в дверях встретил взрослого, нужно пропустить его вперёд.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908720"/>
            <a:ext cx="83164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1.Со взрослыми и товарищами нужно здороваться.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996952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Обращаясь с просьбой к учителю или товарищами, нужно употреблять                                      « ВЕЖЛИВЫЕ» слова.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4437112"/>
            <a:ext cx="6912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На уроке внимательно слушай учителя, не перебивай.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5589240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Если хочешь ответить, не выкрикивай, а подними руку.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207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0"/>
            <a:ext cx="82809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Выходить на ПЕРЕМЕНУ можно только после разрешения учителя.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коридоре НЕЛЬЗЯ БЕГАТЬ,КРИЧАТЬ, ДРАТЬСЯ.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1988840"/>
            <a:ext cx="69127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7. Младшим нужно помогать, играть с ними.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3068960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8. С товарищами надо общаться речью, спокойно и доброжелательно.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252536" y="4221088"/>
            <a:ext cx="93965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9. Если рядом с мальчиком идёт девочка, он должен пропустить её вперёд.</a:t>
            </a:r>
            <a:endParaRPr lang="ru-RU" sz="32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5445224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10. Мусор нужно бросать в специальную корзину. 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524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&amp;Kcy;&amp;acy;&amp;rcy;&amp;tcy;&amp;icy;&amp;ncy;&amp;kcy;&amp;acy; 405 &amp;icy;&amp;zcy; 55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5163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67744" y="2276872"/>
            <a:ext cx="48699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Отгадайте загадки</a:t>
            </a:r>
            <a:endParaRPr kumimoji="0" lang="ru-RU" sz="4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0822995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972616" y="2420888"/>
            <a:ext cx="9396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уроке будь старательным,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Будь спокойным и ...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36096" y="2924944"/>
            <a:ext cx="33723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внимательным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4365104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Всё пиши, не отставая,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Слушай …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36096" y="4869160"/>
            <a:ext cx="29322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перебивая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74396" y="476672"/>
            <a:ext cx="445641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4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Добавь словечко</a:t>
            </a:r>
          </a:p>
        </p:txBody>
      </p:sp>
    </p:spTree>
    <p:extLst>
      <p:ext uri="{BB962C8B-B14F-4D97-AF65-F5344CB8AC3E}">
        <p14:creationId xmlns:p14="http://schemas.microsoft.com/office/powerpoint/2010/main" val="4263185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612576" y="836712"/>
            <a:ext cx="9396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Говорите чётко, внятно,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было всё ...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80112" y="1340768"/>
            <a:ext cx="19207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понятно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3105835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хочешь отвечать,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Надо руку …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36096" y="3573016"/>
            <a:ext cx="24341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поднимать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9514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612576" y="836712"/>
            <a:ext cx="9396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математике считают,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перемене ...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1340768"/>
            <a:ext cx="22522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отдыхают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3105835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друг стал отвечать,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спеши …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36096" y="3573016"/>
            <a:ext cx="25531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перебивать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65649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612576" y="836712"/>
            <a:ext cx="9396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Прийти я вовремя не смог –</a:t>
            </a:r>
            <a:b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Давно уж начался урок.</a:t>
            </a:r>
            <a:b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строгим сразу стал –</a:t>
            </a:r>
            <a:b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что меня он наказал?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3861048"/>
            <a:ext cx="24205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Опоздание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73106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404664"/>
            <a:ext cx="20649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u="sng" dirty="0">
                <a:solidFill>
                  <a:srgbClr val="C00000"/>
                </a:solidFill>
              </a:rPr>
              <a:t>Вывод:</a:t>
            </a:r>
            <a:r>
              <a:rPr lang="ru-RU" sz="4400" dirty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7056" y="1844824"/>
            <a:ext cx="79573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Все учащиеся должны соблюдать правила поведения в школе: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- в классе;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- на уроке;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- на перемене;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- на лестнице;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- в столовой.</a:t>
            </a:r>
          </a:p>
        </p:txBody>
      </p:sp>
      <p:pic>
        <p:nvPicPr>
          <p:cNvPr id="25605" name="Picture 5" descr="C:\Users\Ludmila\Desktop\правила поведения\article1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140968"/>
            <a:ext cx="3168352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1340768"/>
            <a:ext cx="7035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Правило поведения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3429000"/>
            <a:ext cx="4572000" cy="18774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встрече со взрослыми людьми всегда здоровайся первым, даже если они тебе незнакомы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5" descr="gud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04864"/>
            <a:ext cx="417889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475656" y="1412776"/>
            <a:ext cx="687245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нужно себя вести при встрече 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 взрослыми и товарищами?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842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Правило поведения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360383" y="2564904"/>
            <a:ext cx="461915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нужно сделать,</a:t>
            </a:r>
          </a:p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если в дверях встретил</a:t>
            </a:r>
          </a:p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взрослого?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5661248"/>
            <a:ext cx="87484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 дверях встретил взрослого, нужно пропустить его вперёд.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kv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4104456" cy="4009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1698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Правило поведения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74503" y="2564904"/>
            <a:ext cx="499091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нужно обращаться</a:t>
            </a:r>
          </a:p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 учителю и товарищам?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4365104"/>
            <a:ext cx="8748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Нужно употреблять « ВЕЖЛИВЫЕ» слова.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265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260648"/>
            <a:ext cx="7524328" cy="1143000"/>
          </a:xfrm>
        </p:spPr>
        <p:txBody>
          <a:bodyPr/>
          <a:lstStyle/>
          <a:p>
            <a:pPr eaLnBrk="1" hangingPunct="1">
              <a:buNone/>
            </a:pPr>
            <a:r>
              <a:rPr lang="ru-RU" sz="6500" b="1" dirty="0">
                <a:solidFill>
                  <a:srgbClr val="A50021"/>
                </a:solidFill>
                <a:effectLst/>
                <a:latin typeface="Monotype Corsiva" pitchFamily="66" charset="0"/>
              </a:rPr>
              <a:t>Словарь вежливых слов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 rot="1989314">
            <a:off x="539750" y="1557338"/>
            <a:ext cx="2447925" cy="754062"/>
            <a:chOff x="423" y="2840"/>
            <a:chExt cx="1542" cy="475"/>
          </a:xfrm>
        </p:grpSpPr>
        <p:sp>
          <p:nvSpPr>
            <p:cNvPr id="8227" name="Text Box 4"/>
            <p:cNvSpPr txBox="1">
              <a:spLocks noChangeArrowheads="1"/>
            </p:cNvSpPr>
            <p:nvPr/>
          </p:nvSpPr>
          <p:spPr bwMode="auto">
            <a:xfrm rot="-1245675">
              <a:off x="423" y="2932"/>
              <a:ext cx="1542" cy="383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None/>
              </a:pPr>
              <a:r>
                <a:rPr lang="ru-RU" sz="3200" b="1" dirty="0">
                  <a:solidFill>
                    <a:srgbClr val="FFFF00"/>
                  </a:solidFill>
                </a:rPr>
                <a:t>Спасибо!</a:t>
              </a:r>
            </a:p>
          </p:txBody>
        </p:sp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884" y="2840"/>
              <a:ext cx="318" cy="228"/>
              <a:chOff x="884" y="2840"/>
              <a:chExt cx="318" cy="228"/>
            </a:xfrm>
          </p:grpSpPr>
          <p:sp>
            <p:nvSpPr>
              <p:cNvPr id="8229" name="Oval 6"/>
              <p:cNvSpPr>
                <a:spLocks noChangeArrowheads="1"/>
              </p:cNvSpPr>
              <p:nvPr/>
            </p:nvSpPr>
            <p:spPr bwMode="auto">
              <a:xfrm>
                <a:off x="930" y="2840"/>
                <a:ext cx="90" cy="9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30" name="Line 7"/>
              <p:cNvSpPr>
                <a:spLocks noChangeShapeType="1"/>
              </p:cNvSpPr>
              <p:nvPr/>
            </p:nvSpPr>
            <p:spPr bwMode="auto">
              <a:xfrm flipH="1">
                <a:off x="884" y="2886"/>
                <a:ext cx="91" cy="18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1" name="Line 8"/>
              <p:cNvSpPr>
                <a:spLocks noChangeShapeType="1"/>
              </p:cNvSpPr>
              <p:nvPr/>
            </p:nvSpPr>
            <p:spPr bwMode="auto">
              <a:xfrm>
                <a:off x="975" y="2886"/>
                <a:ext cx="227" cy="4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" name="Group 13"/>
          <p:cNvGrpSpPr>
            <a:grpSpLocks/>
          </p:cNvGrpSpPr>
          <p:nvPr/>
        </p:nvGrpSpPr>
        <p:grpSpPr bwMode="auto">
          <a:xfrm rot="1303129">
            <a:off x="1258888" y="4868863"/>
            <a:ext cx="2447925" cy="1225550"/>
            <a:chOff x="478" y="2840"/>
            <a:chExt cx="1542" cy="772"/>
          </a:xfrm>
        </p:grpSpPr>
        <p:sp>
          <p:nvSpPr>
            <p:cNvPr id="8222" name="Text Box 14"/>
            <p:cNvSpPr txBox="1">
              <a:spLocks noChangeArrowheads="1"/>
            </p:cNvSpPr>
            <p:nvPr/>
          </p:nvSpPr>
          <p:spPr bwMode="auto">
            <a:xfrm rot="-1245675">
              <a:off x="478" y="2922"/>
              <a:ext cx="1542" cy="690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None/>
              </a:pPr>
              <a:r>
                <a:rPr lang="ru-RU" sz="3200" b="1" dirty="0">
                  <a:solidFill>
                    <a:srgbClr val="FFFF00"/>
                  </a:solidFill>
                </a:rPr>
                <a:t>Добрый день!</a:t>
              </a:r>
            </a:p>
          </p:txBody>
        </p:sp>
        <p:grpSp>
          <p:nvGrpSpPr>
            <p:cNvPr id="5" name="Group 15"/>
            <p:cNvGrpSpPr>
              <a:grpSpLocks/>
            </p:cNvGrpSpPr>
            <p:nvPr/>
          </p:nvGrpSpPr>
          <p:grpSpPr bwMode="auto">
            <a:xfrm>
              <a:off x="884" y="2840"/>
              <a:ext cx="318" cy="228"/>
              <a:chOff x="884" y="2840"/>
              <a:chExt cx="318" cy="228"/>
            </a:xfrm>
          </p:grpSpPr>
          <p:sp>
            <p:nvSpPr>
              <p:cNvPr id="8224" name="Oval 16"/>
              <p:cNvSpPr>
                <a:spLocks noChangeArrowheads="1"/>
              </p:cNvSpPr>
              <p:nvPr/>
            </p:nvSpPr>
            <p:spPr bwMode="auto">
              <a:xfrm>
                <a:off x="930" y="2840"/>
                <a:ext cx="90" cy="9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25" name="Line 17"/>
              <p:cNvSpPr>
                <a:spLocks noChangeShapeType="1"/>
              </p:cNvSpPr>
              <p:nvPr/>
            </p:nvSpPr>
            <p:spPr bwMode="auto">
              <a:xfrm flipH="1">
                <a:off x="884" y="2886"/>
                <a:ext cx="91" cy="18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6" name="Line 18"/>
              <p:cNvSpPr>
                <a:spLocks noChangeShapeType="1"/>
              </p:cNvSpPr>
              <p:nvPr/>
            </p:nvSpPr>
            <p:spPr bwMode="auto">
              <a:xfrm>
                <a:off x="975" y="2886"/>
                <a:ext cx="227" cy="4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684213" y="2565404"/>
            <a:ext cx="5122862" cy="825956"/>
            <a:chOff x="441" y="2840"/>
            <a:chExt cx="1542" cy="310"/>
          </a:xfrm>
        </p:grpSpPr>
        <p:sp>
          <p:nvSpPr>
            <p:cNvPr id="8217" name="Text Box 20"/>
            <p:cNvSpPr txBox="1">
              <a:spLocks noChangeArrowheads="1"/>
            </p:cNvSpPr>
            <p:nvPr/>
          </p:nvSpPr>
          <p:spPr bwMode="auto">
            <a:xfrm rot="20354325">
              <a:off x="441" y="2942"/>
              <a:ext cx="1542" cy="208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None/>
              </a:pPr>
              <a:r>
                <a:rPr lang="ru-RU" sz="3000" b="1" dirty="0">
                  <a:solidFill>
                    <a:srgbClr val="FFFF00"/>
                  </a:solidFill>
                </a:rPr>
                <a:t>Прости, пожалуйста!</a:t>
              </a:r>
            </a:p>
          </p:txBody>
        </p:sp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884" y="2840"/>
              <a:ext cx="318" cy="228"/>
              <a:chOff x="884" y="2840"/>
              <a:chExt cx="318" cy="228"/>
            </a:xfrm>
          </p:grpSpPr>
          <p:sp>
            <p:nvSpPr>
              <p:cNvPr id="8219" name="Oval 22"/>
              <p:cNvSpPr>
                <a:spLocks noChangeArrowheads="1"/>
              </p:cNvSpPr>
              <p:nvPr/>
            </p:nvSpPr>
            <p:spPr bwMode="auto">
              <a:xfrm>
                <a:off x="930" y="2840"/>
                <a:ext cx="90" cy="9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20" name="Line 23"/>
              <p:cNvSpPr>
                <a:spLocks noChangeShapeType="1"/>
              </p:cNvSpPr>
              <p:nvPr/>
            </p:nvSpPr>
            <p:spPr bwMode="auto">
              <a:xfrm flipH="1">
                <a:off x="884" y="2886"/>
                <a:ext cx="91" cy="18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1" name="Line 24"/>
              <p:cNvSpPr>
                <a:spLocks noChangeShapeType="1"/>
              </p:cNvSpPr>
              <p:nvPr/>
            </p:nvSpPr>
            <p:spPr bwMode="auto">
              <a:xfrm>
                <a:off x="975" y="2886"/>
                <a:ext cx="227" cy="4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8" name="Group 25"/>
          <p:cNvGrpSpPr>
            <a:grpSpLocks/>
          </p:cNvGrpSpPr>
          <p:nvPr/>
        </p:nvGrpSpPr>
        <p:grpSpPr bwMode="auto">
          <a:xfrm rot="2310791">
            <a:off x="5949052" y="1844438"/>
            <a:ext cx="3203575" cy="730538"/>
            <a:chOff x="422" y="2840"/>
            <a:chExt cx="1542" cy="412"/>
          </a:xfrm>
        </p:grpSpPr>
        <p:sp>
          <p:nvSpPr>
            <p:cNvPr id="8212" name="Text Box 26"/>
            <p:cNvSpPr txBox="1">
              <a:spLocks noChangeArrowheads="1"/>
            </p:cNvSpPr>
            <p:nvPr/>
          </p:nvSpPr>
          <p:spPr bwMode="auto">
            <a:xfrm rot="20354325">
              <a:off x="422" y="2940"/>
              <a:ext cx="1542" cy="312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None/>
              </a:pPr>
              <a:r>
                <a:rPr lang="ru-RU" sz="3000" b="1" dirty="0">
                  <a:solidFill>
                    <a:srgbClr val="FFFF00"/>
                  </a:solidFill>
                </a:rPr>
                <a:t>Здравствуйте!</a:t>
              </a:r>
            </a:p>
          </p:txBody>
        </p:sp>
        <p:grpSp>
          <p:nvGrpSpPr>
            <p:cNvPr id="9" name="Group 27"/>
            <p:cNvGrpSpPr>
              <a:grpSpLocks/>
            </p:cNvGrpSpPr>
            <p:nvPr/>
          </p:nvGrpSpPr>
          <p:grpSpPr bwMode="auto">
            <a:xfrm>
              <a:off x="884" y="2840"/>
              <a:ext cx="318" cy="228"/>
              <a:chOff x="884" y="2840"/>
              <a:chExt cx="318" cy="228"/>
            </a:xfrm>
          </p:grpSpPr>
          <p:sp>
            <p:nvSpPr>
              <p:cNvPr id="8214" name="Oval 28"/>
              <p:cNvSpPr>
                <a:spLocks noChangeArrowheads="1"/>
              </p:cNvSpPr>
              <p:nvPr/>
            </p:nvSpPr>
            <p:spPr bwMode="auto">
              <a:xfrm>
                <a:off x="930" y="2840"/>
                <a:ext cx="90" cy="9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15" name="Line 29"/>
              <p:cNvSpPr>
                <a:spLocks noChangeShapeType="1"/>
              </p:cNvSpPr>
              <p:nvPr/>
            </p:nvSpPr>
            <p:spPr bwMode="auto">
              <a:xfrm flipH="1">
                <a:off x="884" y="2886"/>
                <a:ext cx="91" cy="18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6" name="Line 30"/>
              <p:cNvSpPr>
                <a:spLocks noChangeShapeType="1"/>
              </p:cNvSpPr>
              <p:nvPr/>
            </p:nvSpPr>
            <p:spPr bwMode="auto">
              <a:xfrm>
                <a:off x="975" y="2886"/>
                <a:ext cx="227" cy="4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0" name="Group 44"/>
          <p:cNvGrpSpPr>
            <a:grpSpLocks/>
          </p:cNvGrpSpPr>
          <p:nvPr/>
        </p:nvGrpSpPr>
        <p:grpSpPr bwMode="auto">
          <a:xfrm>
            <a:off x="4362450" y="2997200"/>
            <a:ext cx="3433763" cy="947738"/>
            <a:chOff x="2748" y="1888"/>
            <a:chExt cx="2163" cy="597"/>
          </a:xfrm>
        </p:grpSpPr>
        <p:sp>
          <p:nvSpPr>
            <p:cNvPr id="8207" name="Text Box 32"/>
            <p:cNvSpPr txBox="1">
              <a:spLocks noChangeArrowheads="1"/>
            </p:cNvSpPr>
            <p:nvPr/>
          </p:nvSpPr>
          <p:spPr bwMode="auto">
            <a:xfrm rot="-201017">
              <a:off x="2748" y="2102"/>
              <a:ext cx="2163" cy="383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None/>
              </a:pPr>
              <a:r>
                <a:rPr lang="ru-RU" sz="3200" b="1" dirty="0">
                  <a:solidFill>
                    <a:srgbClr val="FFFF00"/>
                  </a:solidFill>
                </a:rPr>
                <a:t>До свидания!</a:t>
              </a:r>
            </a:p>
          </p:txBody>
        </p:sp>
        <p:grpSp>
          <p:nvGrpSpPr>
            <p:cNvPr id="11" name="Group 33"/>
            <p:cNvGrpSpPr>
              <a:grpSpLocks/>
            </p:cNvGrpSpPr>
            <p:nvPr/>
          </p:nvGrpSpPr>
          <p:grpSpPr bwMode="auto">
            <a:xfrm rot="1044658">
              <a:off x="3606" y="1888"/>
              <a:ext cx="508" cy="323"/>
              <a:chOff x="884" y="2840"/>
              <a:chExt cx="318" cy="228"/>
            </a:xfrm>
          </p:grpSpPr>
          <p:sp>
            <p:nvSpPr>
              <p:cNvPr id="8209" name="Oval 34"/>
              <p:cNvSpPr>
                <a:spLocks noChangeArrowheads="1"/>
              </p:cNvSpPr>
              <p:nvPr/>
            </p:nvSpPr>
            <p:spPr bwMode="auto">
              <a:xfrm>
                <a:off x="930" y="2840"/>
                <a:ext cx="90" cy="9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10" name="Line 35"/>
              <p:cNvSpPr>
                <a:spLocks noChangeShapeType="1"/>
              </p:cNvSpPr>
              <p:nvPr/>
            </p:nvSpPr>
            <p:spPr bwMode="auto">
              <a:xfrm flipH="1">
                <a:off x="884" y="2886"/>
                <a:ext cx="91" cy="18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1" name="Line 36"/>
              <p:cNvSpPr>
                <a:spLocks noChangeShapeType="1"/>
              </p:cNvSpPr>
              <p:nvPr/>
            </p:nvSpPr>
            <p:spPr bwMode="auto">
              <a:xfrm>
                <a:off x="975" y="2886"/>
                <a:ext cx="227" cy="4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2" name="Group 37"/>
          <p:cNvGrpSpPr>
            <a:grpSpLocks/>
          </p:cNvGrpSpPr>
          <p:nvPr/>
        </p:nvGrpSpPr>
        <p:grpSpPr bwMode="auto">
          <a:xfrm>
            <a:off x="4284663" y="5013325"/>
            <a:ext cx="2881312" cy="736600"/>
            <a:chOff x="492" y="2840"/>
            <a:chExt cx="1542" cy="866"/>
          </a:xfrm>
        </p:grpSpPr>
        <p:sp>
          <p:nvSpPr>
            <p:cNvPr id="8202" name="Text Box 38"/>
            <p:cNvSpPr txBox="1">
              <a:spLocks noChangeArrowheads="1"/>
            </p:cNvSpPr>
            <p:nvPr/>
          </p:nvSpPr>
          <p:spPr bwMode="auto">
            <a:xfrm rot="-1245675">
              <a:off x="492" y="2918"/>
              <a:ext cx="1542" cy="788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None/>
              </a:pPr>
              <a:r>
                <a:rPr lang="ru-RU" sz="3600" b="1" dirty="0">
                  <a:solidFill>
                    <a:srgbClr val="FFFF00"/>
                  </a:solidFill>
                </a:rPr>
                <a:t>Извините</a:t>
              </a:r>
            </a:p>
          </p:txBody>
        </p:sp>
        <p:grpSp>
          <p:nvGrpSpPr>
            <p:cNvPr id="13" name="Group 39"/>
            <p:cNvGrpSpPr>
              <a:grpSpLocks/>
            </p:cNvGrpSpPr>
            <p:nvPr/>
          </p:nvGrpSpPr>
          <p:grpSpPr bwMode="auto">
            <a:xfrm>
              <a:off x="884" y="2840"/>
              <a:ext cx="318" cy="228"/>
              <a:chOff x="884" y="2840"/>
              <a:chExt cx="318" cy="228"/>
            </a:xfrm>
          </p:grpSpPr>
          <p:sp>
            <p:nvSpPr>
              <p:cNvPr id="8204" name="Oval 40"/>
              <p:cNvSpPr>
                <a:spLocks noChangeArrowheads="1"/>
              </p:cNvSpPr>
              <p:nvPr/>
            </p:nvSpPr>
            <p:spPr bwMode="auto">
              <a:xfrm>
                <a:off x="930" y="2840"/>
                <a:ext cx="90" cy="9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05" name="Line 41"/>
              <p:cNvSpPr>
                <a:spLocks noChangeShapeType="1"/>
              </p:cNvSpPr>
              <p:nvPr/>
            </p:nvSpPr>
            <p:spPr bwMode="auto">
              <a:xfrm flipH="1">
                <a:off x="884" y="2886"/>
                <a:ext cx="91" cy="18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6" name="Line 42"/>
              <p:cNvSpPr>
                <a:spLocks noChangeShapeType="1"/>
              </p:cNvSpPr>
              <p:nvPr/>
            </p:nvSpPr>
            <p:spPr bwMode="auto">
              <a:xfrm>
                <a:off x="975" y="2886"/>
                <a:ext cx="227" cy="4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7876446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404664"/>
            <a:ext cx="52882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u="sng" dirty="0">
                <a:solidFill>
                  <a:srgbClr val="C00000"/>
                </a:solidFill>
              </a:rPr>
              <a:t>Правила поведения в классе</a:t>
            </a:r>
            <a:endParaRPr lang="ru-RU" sz="3200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1052736"/>
            <a:ext cx="705678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заходить в класс только с    разрешения учителя;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2. самостоятельно не открывать окна и не раскрывать шторы;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3. не играть в классе в подвижные игры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;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3356992"/>
            <a:ext cx="730830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kumimoji="0" lang="ru-RU" sz="1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разрешается жевать жевательную резинку, пользоваться плеерами и средствами мобильной связи на уроках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653136"/>
            <a:ext cx="6912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5. запрещается употреблять непристойные выражения и жесты</a:t>
            </a:r>
          </a:p>
        </p:txBody>
      </p:sp>
      <p:pic>
        <p:nvPicPr>
          <p:cNvPr id="3076" name="Picture 4" descr="C:\Users\Ludmila\Desktop\правила поведения\ucheniki_w450_h468-288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1995" y="4496824"/>
            <a:ext cx="2132005" cy="22208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59192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60648"/>
            <a:ext cx="55899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>
                <a:solidFill>
                  <a:srgbClr val="C00000"/>
                </a:solidFill>
              </a:rPr>
              <a:t>Правила поведения на уроках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51520" y="980728"/>
            <a:ext cx="738031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    Когда учитель входит в класс, учащиеся встают, приветствуют учителя. Подобным образом учащиеся приветствуют любого взрослого, вошедшего в класс во время занятий (кроме времени работы на компьютере).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    Каждый учитель определяет правила поведения учащихся на своих занятиях; эти правила не должны ущемлять достоинство ученика.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    Во время, урока нельзя шуметь, отвлекаться самому и отвлекать других товарищей от занятий посторонними разговорами, играми и другими, не относящимися к уроку делами, так как этим нарушаются права других на получение необходимых знаний.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7" name="Picture 5" descr="C:\Users\Ludmila\Desktop\правила поведения\загруженн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4788206"/>
            <a:ext cx="1979712" cy="20697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4438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55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332656"/>
            <a:ext cx="55899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>
                <a:solidFill>
                  <a:srgbClr val="C00000"/>
                </a:solidFill>
              </a:rPr>
              <a:t>Правила поведения на уроках</a:t>
            </a: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67544" y="1501912"/>
            <a:ext cx="54006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4.    На уроке учащиеся имеют право пользоваться школьным инвентарем, который они возвращают учителю после занятия. Относится к нему надо бережно и аккуратно.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5.   Если учащийся хочет задать вопрос учителю или ответить на вопрос учителя, он поднимает руку.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6.   Ученик вправе отстаивать свой взгляд и свои убеждения при обсуждении различных спорных и неоднозначных вопросов в корректной форме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</a:p>
        </p:txBody>
      </p:sp>
      <p:pic>
        <p:nvPicPr>
          <p:cNvPr id="24578" name="Picture 2" descr="C:\Users\Ludmila\Desktop\правила поведения\ucheniki_w450_h468-288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132856"/>
            <a:ext cx="2743200" cy="285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6012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57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125</TotalTime>
  <Words>1015</Words>
  <Application>Microsoft Office PowerPoint</Application>
  <PresentationFormat>Экран (4:3)</PresentationFormat>
  <Paragraphs>133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Arial</vt:lpstr>
      <vt:lpstr>Calibri</vt:lpstr>
      <vt:lpstr>Garamond</vt:lpstr>
      <vt:lpstr>Monotype Corsiva</vt:lpstr>
      <vt:lpstr>Times New Roman</vt:lpstr>
      <vt:lpstr>Wingdings</vt:lpstr>
      <vt:lpstr>Натуральные материалы</vt:lpstr>
      <vt:lpstr>«Правила поведения в школе»</vt:lpstr>
      <vt:lpstr>Презентация PowerPoint</vt:lpstr>
      <vt:lpstr>Правило поведения</vt:lpstr>
      <vt:lpstr>Правило поведения</vt:lpstr>
      <vt:lpstr>Правило поведения </vt:lpstr>
      <vt:lpstr>Словарь вежливых слов</vt:lpstr>
      <vt:lpstr>Презентация PowerPoint</vt:lpstr>
      <vt:lpstr>Презентация PowerPoint</vt:lpstr>
      <vt:lpstr>Презентация PowerPoint</vt:lpstr>
      <vt:lpstr>Правило поведения </vt:lpstr>
      <vt:lpstr>Правило поведения </vt:lpstr>
      <vt:lpstr>Правило поведения </vt:lpstr>
      <vt:lpstr>Презентация PowerPoint</vt:lpstr>
      <vt:lpstr>Презентация PowerPoint</vt:lpstr>
      <vt:lpstr>Презентация PowerPoint</vt:lpstr>
      <vt:lpstr>Правило поведения</vt:lpstr>
      <vt:lpstr>Правило поведения</vt:lpstr>
      <vt:lpstr>Правило поведения</vt:lpstr>
      <vt:lpstr>Правило поведения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Ludmila</dc:creator>
  <cp:lastModifiedBy>Александр Кабаков</cp:lastModifiedBy>
  <cp:revision>22</cp:revision>
  <dcterms:created xsi:type="dcterms:W3CDTF">2013-12-16T09:12:05Z</dcterms:created>
  <dcterms:modified xsi:type="dcterms:W3CDTF">2022-10-02T15:40:35Z</dcterms:modified>
</cp:coreProperties>
</file>