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3" r:id="rId6"/>
    <p:sldId id="264" r:id="rId7"/>
    <p:sldId id="265" r:id="rId8"/>
    <p:sldId id="266" r:id="rId9"/>
    <p:sldId id="275" r:id="rId10"/>
    <p:sldId id="309" r:id="rId11"/>
    <p:sldId id="310" r:id="rId12"/>
    <p:sldId id="311" r:id="rId13"/>
    <p:sldId id="312" r:id="rId14"/>
    <p:sldId id="313" r:id="rId15"/>
    <p:sldId id="259" r:id="rId16"/>
    <p:sldId id="324" r:id="rId17"/>
    <p:sldId id="321" r:id="rId18"/>
    <p:sldId id="300" r:id="rId19"/>
    <p:sldId id="302" r:id="rId20"/>
    <p:sldId id="322" r:id="rId21"/>
    <p:sldId id="32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19" r:id="rId39"/>
    <p:sldId id="306" r:id="rId40"/>
    <p:sldId id="301" r:id="rId41"/>
    <p:sldId id="305" r:id="rId42"/>
    <p:sldId id="304" r:id="rId43"/>
    <p:sldId id="308" r:id="rId44"/>
    <p:sldId id="327" r:id="rId45"/>
    <p:sldId id="315" r:id="rId46"/>
    <p:sldId id="316" r:id="rId47"/>
    <p:sldId id="317" r:id="rId48"/>
    <p:sldId id="318" r:id="rId49"/>
    <p:sldId id="320" r:id="rId50"/>
    <p:sldId id="326" r:id="rId51"/>
    <p:sldId id="307" r:id="rId52"/>
    <p:sldId id="328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5" autoAdjust="0"/>
  </p:normalViewPr>
  <p:slideViewPr>
    <p:cSldViewPr>
      <p:cViewPr varScale="1">
        <p:scale>
          <a:sx n="63" d="100"/>
          <a:sy n="63" d="100"/>
        </p:scale>
        <p:origin x="151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E6BF3-CE37-4E94-901D-D98733E130FB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731F7-2614-4354-A83A-1BDFF5E8AB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Мастер-класс для педагогов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«Нетрадиционные техники рисования»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Выполнила</a:t>
            </a:r>
            <a:br>
              <a:rPr lang="ru-RU" dirty="0" smtClean="0"/>
            </a:br>
            <a:r>
              <a:rPr lang="ru-RU" dirty="0" smtClean="0"/>
              <a:t> воспитатель МДОУ</a:t>
            </a:r>
            <a:br>
              <a:rPr lang="ru-RU" dirty="0" smtClean="0"/>
            </a:br>
            <a:r>
              <a:rPr lang="ru-RU" dirty="0" smtClean="0"/>
              <a:t> детский  сад №35</a:t>
            </a:r>
            <a:br>
              <a:rPr lang="ru-RU" dirty="0" smtClean="0"/>
            </a:br>
            <a:r>
              <a:rPr lang="ru-RU" dirty="0" smtClean="0"/>
              <a:t> Егорова Н.А. </a:t>
            </a:r>
            <a:br>
              <a:rPr lang="ru-RU" dirty="0" smtClean="0"/>
            </a:br>
            <a:r>
              <a:rPr lang="ru-RU" dirty="0" smtClean="0"/>
              <a:t>город  Ярославль</a:t>
            </a:r>
            <a:br>
              <a:rPr lang="ru-RU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2873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Нетрадиционная техника рисования ластиком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428736"/>
            <a:ext cx="9144000" cy="542926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3600" dirty="0" smtClean="0"/>
              <a:t>Что нам необходимо:</a:t>
            </a:r>
          </a:p>
          <a:p>
            <a:pPr marL="742950" indent="-742950">
              <a:buAutoNum type="arabicPeriod"/>
            </a:pPr>
            <a:r>
              <a:rPr lang="ru-RU" sz="3600" dirty="0" smtClean="0"/>
              <a:t>Лист белой бумаги.</a:t>
            </a:r>
          </a:p>
          <a:p>
            <a:pPr marL="742950" indent="-742950"/>
            <a:r>
              <a:rPr lang="ru-RU" sz="3600" dirty="0" smtClean="0"/>
              <a:t>2. Графитовый карандаш </a:t>
            </a:r>
            <a:r>
              <a:rPr lang="ru-RU" sz="3600" i="1" dirty="0" smtClean="0"/>
              <a:t>(простой)</a:t>
            </a:r>
            <a:r>
              <a:rPr lang="ru-RU" sz="3600" dirty="0" smtClean="0"/>
              <a:t>разной жесткости. Например, HB (средней жесткости, B(мягкий, 2В-8В </a:t>
            </a:r>
            <a:r>
              <a:rPr lang="ru-RU" sz="3600" i="1" dirty="0" smtClean="0"/>
              <a:t>(более мягкие)</a:t>
            </a:r>
          </a:p>
          <a:p>
            <a:pPr marL="742950" indent="-742950"/>
            <a:r>
              <a:rPr lang="ru-RU" sz="3600" i="1" dirty="0" smtClean="0"/>
              <a:t>3. </a:t>
            </a:r>
            <a:r>
              <a:rPr lang="ru-RU" sz="3600" dirty="0" smtClean="0"/>
              <a:t>Ластик.</a:t>
            </a:r>
          </a:p>
          <a:p>
            <a:pPr marL="742950" indent="-742950"/>
            <a:r>
              <a:rPr lang="ru-RU" sz="3600" dirty="0" smtClean="0"/>
              <a:t>4. Салфетки, ватный диск.</a:t>
            </a:r>
          </a:p>
          <a:p>
            <a:pPr marL="742950" indent="-742950">
              <a:buAutoNum type="arabicPeriod"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0024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Autofit/>
          </a:bodyPr>
          <a:lstStyle/>
          <a:p>
            <a:r>
              <a:rPr lang="ru-RU" sz="3200" dirty="0" smtClean="0"/>
              <a:t>Довольно сильно нажимая на графитовый </a:t>
            </a:r>
            <a:r>
              <a:rPr lang="ru-RU" sz="3200" i="1" dirty="0" smtClean="0"/>
              <a:t>(простой)</a:t>
            </a:r>
            <a:r>
              <a:rPr lang="ru-RU" sz="3200" dirty="0" smtClean="0"/>
              <a:t> карандаш, заштриховываем лист бумаги. Сделайте белую бумагу черной </a:t>
            </a:r>
            <a:r>
              <a:rPr lang="ru-RU" sz="3200" i="1" dirty="0" smtClean="0"/>
              <a:t>(темно серой)</a:t>
            </a:r>
            <a:r>
              <a:rPr lang="ru-RU" sz="3200" dirty="0" smtClean="0"/>
              <a:t>. Не оставляйте никаких пустых, белых точек. </a:t>
            </a:r>
            <a:endParaRPr lang="ru-RU" sz="32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8499503" cy="445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571611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200" dirty="0" smtClean="0"/>
              <a:t>Затем ластиком </a:t>
            </a:r>
            <a:r>
              <a:rPr lang="ru-RU" sz="3200" i="1" dirty="0" smtClean="0"/>
              <a:t>«рисуем»</a:t>
            </a:r>
            <a:r>
              <a:rPr lang="ru-RU" sz="3200" dirty="0" smtClean="0"/>
              <a:t> цветок и бутон. Острым краем ластика создаем светлые </a:t>
            </a:r>
            <a:r>
              <a:rPr lang="ru-RU" sz="3200" u="sng" dirty="0" smtClean="0"/>
              <a:t>линии</a:t>
            </a:r>
            <a:r>
              <a:rPr lang="ru-RU" sz="3200" dirty="0" smtClean="0"/>
              <a:t>: цветы одуванчика и стрекозу.</a:t>
            </a:r>
            <a:endParaRPr lang="ru-RU" sz="32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62596"/>
            <a:ext cx="2714644" cy="529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571612"/>
            <a:ext cx="321471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2188" y="1571612"/>
            <a:ext cx="3051812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55753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200" dirty="0" smtClean="0"/>
              <a:t>Намечаем контуры облаков. Плоской стороной ластика осветляем облака, чтобы показать блики. </a:t>
            </a:r>
            <a:endParaRPr lang="ru-RU" sz="3200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736735"/>
            <a:ext cx="3252791" cy="49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14488"/>
            <a:ext cx="3172721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14554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2800" dirty="0" smtClean="0"/>
              <a:t>Более мягким карандашом прорисовываем детали и ластиком дорисовываем листья. Если вы случайно сотрёте</a:t>
            </a:r>
            <a:br>
              <a:rPr lang="ru-RU" sz="2800" dirty="0" smtClean="0"/>
            </a:br>
            <a:r>
              <a:rPr lang="ru-RU" sz="2800" dirty="0" smtClean="0"/>
              <a:t>слишком много,</a:t>
            </a:r>
            <a:br>
              <a:rPr lang="ru-RU" sz="2800" dirty="0" smtClean="0"/>
            </a:br>
            <a:r>
              <a:rPr lang="ru-RU" sz="2800" dirty="0" smtClean="0"/>
              <a:t>то восстановите тон дополнительной штриховкой и нарисуйте заново</a:t>
            </a:r>
            <a:endParaRPr lang="ru-RU" sz="2800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3116"/>
            <a:ext cx="3500462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799" y="2143116"/>
            <a:ext cx="3371142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143116"/>
            <a:ext cx="3371142" cy="471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70080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Наша работа готова!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/>
              <a:t>Техника нетрадиционного рисования </a:t>
            </a:r>
            <a:r>
              <a:rPr lang="ru-RU" dirty="0" err="1" smtClean="0"/>
              <a:t>граттаж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err="1" smtClean="0"/>
              <a:t>Граттаж</a:t>
            </a:r>
            <a:r>
              <a:rPr lang="ru-RU" dirty="0" smtClean="0"/>
              <a:t>- это выведение изображений путем процарапывания острым предметом, например зубочисткой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100392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916832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Техника нетрадиционного рисования </a:t>
            </a:r>
            <a:r>
              <a:rPr lang="ru-RU" dirty="0" err="1" smtClean="0"/>
              <a:t>граттаж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16832"/>
            <a:ext cx="9144000" cy="494116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</a:rPr>
              <a:t>Нам понадобится: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Лист белой бумаги.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Восковые карандаши.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Гуашь черного цвета.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chemeClr val="tx1"/>
                </a:solidFill>
              </a:rPr>
              <a:t>Зубочистка</a:t>
            </a:r>
          </a:p>
          <a:p>
            <a:pPr marL="742950" indent="-742950" algn="ctr"/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02681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/>
              <a:t>Закрашиваем лист разноцветными цветными мелками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916832"/>
            <a:ext cx="7920880" cy="37219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916833"/>
            <a:ext cx="8280920" cy="455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7500"/>
          </a:bodyPr>
          <a:lstStyle/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Цель</a:t>
            </a:r>
            <a:r>
              <a:rPr lang="ru-RU" sz="3600" b="1" dirty="0"/>
              <a:t>: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Познакомить педагогов с использованием нетрадиционных техник рисования на занятиях по изобразительной деятельности для детей дошкольного возраста.</a:t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02681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Закрашиваем работу густой гуашью, не добавляя воду!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16832"/>
            <a:ext cx="8316416" cy="459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8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dirty="0" smtClean="0"/>
              <a:t>Когда гуашь высохнет, процарапываем зубочисткой изображение. Работа готова!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7848872" cy="4437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2873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Autofit/>
          </a:bodyPr>
          <a:lstStyle/>
          <a:p>
            <a:r>
              <a:rPr lang="ru-RU" sz="3200" b="1" dirty="0" smtClean="0"/>
              <a:t>Следующий этап, метод печатания мятой бумагой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57214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Нам понадобится: гуашь, кисти, газета, тарелочки с краской.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357430"/>
            <a:ext cx="636501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14311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4000" dirty="0" smtClean="0"/>
              <a:t>Начинаем заполнять фон с фиолетового</a:t>
            </a:r>
            <a:br>
              <a:rPr lang="ru-RU" sz="4000" dirty="0" smtClean="0"/>
            </a:br>
            <a:r>
              <a:rPr lang="ru-RU" sz="4000" dirty="0" smtClean="0"/>
              <a:t>Плавно переходим к синему с белым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143116"/>
            <a:ext cx="4572000" cy="329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286124"/>
            <a:ext cx="4429124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84315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И до середины листа светло - </a:t>
            </a:r>
            <a:r>
              <a:rPr lang="ru-RU" sz="3600" dirty="0" err="1" smtClean="0"/>
              <a:t>голубым</a:t>
            </a:r>
            <a:r>
              <a:rPr lang="ru-RU" sz="3600" dirty="0" smtClean="0"/>
              <a:t>. Небо получилось " от тёмного к светлому" - это первый закон воздушной перспективы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643050"/>
            <a:ext cx="771530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5743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Землю начинаем заполнять, начиная сразу от фона неба - светло - зелёным( в зелёный добавляем жёлтый)</a:t>
            </a:r>
            <a:r>
              <a:rPr lang="ru-RU" dirty="0" smtClean="0"/>
              <a:t> </a:t>
            </a:r>
            <a:r>
              <a:rPr lang="ru-RU" sz="3100" dirty="0" smtClean="0"/>
              <a:t>От светло - зелёного к тёмно - зелёному заполняем фон земли - ещё один закон : землю заполняем " от светлого к тёмному"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57430"/>
            <a:ext cx="45720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467100"/>
            <a:ext cx="4429124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5743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А теперь нам пригодятся кусочки газеты разных размеров и тарелочки с краской, для того, чтобы набирать её кусочком смятой газеты. Почему газеты?  Потому, что она мягче офисной или альбомной, и отпечатки получаются лучше. Кусочек газеты сминаем и набираем краски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500306"/>
            <a:ext cx="3571868" cy="285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007884"/>
            <a:ext cx="4905377" cy="355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84315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200" dirty="0" smtClean="0"/>
              <a:t>Дальше начинаем делать отпечатки. Краска должна быть как густая сметана</a:t>
            </a:r>
            <a:endParaRPr lang="ru-RU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643051"/>
            <a:ext cx="7010408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07154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Вот такие получаются облака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71546"/>
            <a:ext cx="8712968" cy="570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84315"/>
          </a:xfrm>
          <a:blipFill>
            <a:blip r:embed="rId2" cstate="print"/>
            <a:tile tx="0" ty="0" sx="100000" sy="100000" flip="none" algn="tl"/>
          </a:blipFill>
          <a:ln>
            <a:solidFill>
              <a:schemeClr val="tx1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 нижней части листа " печатаем" траву разным зелёным. Причём чем дальше, тем меньше и бледнее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50340"/>
            <a:ext cx="8715436" cy="4993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/>
              <a:t>Задачи: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• </a:t>
            </a:r>
            <a:r>
              <a:rPr lang="ru-RU" sz="4000" dirty="0" smtClean="0"/>
              <a:t>Научить </a:t>
            </a:r>
            <a:r>
              <a:rPr lang="ru-RU" sz="4000" dirty="0"/>
              <a:t>сочетать на практике несколько нетрадиционных методов в рисовании.</a:t>
            </a:r>
            <a:br>
              <a:rPr lang="ru-RU" sz="4000" dirty="0"/>
            </a:br>
            <a:r>
              <a:rPr lang="ru-RU" sz="4000" dirty="0"/>
              <a:t>• Развивать интерес различным нетрадиционным способам изображения предметов на бумаге; повысить уровень мастерства </a:t>
            </a:r>
            <a:r>
              <a:rPr lang="ru-RU" sz="4000"/>
              <a:t>педагогов</a:t>
            </a:r>
            <a:r>
              <a:rPr lang="ru-RU" sz="400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612901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3200" dirty="0" smtClean="0"/>
              <a:t>Печатаем дальний лес. Его бы надо побледнее. Один из законов воздушной перспективы</a:t>
            </a: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4"/>
            <a:ext cx="875020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612901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3200" dirty="0" smtClean="0"/>
              <a:t>Деревья, находящиеся вдали - меньше по размеру и выше от нижнего края листа. Стволы рисуем тонкой кисточкой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871543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470025"/>
          </a:xfrm>
          <a:blipFill>
            <a:blip r:embed="rId2" cstate="print"/>
            <a:tile tx="0" ty="0" sx="100000" sy="100000" flip="none" algn="tl"/>
          </a:blip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Листву " печатаем" кусочком газеты разными зелёными оттенками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871543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643074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3200" dirty="0" smtClean="0"/>
              <a:t>Тонкой кистью белым намечаем стволы берёз. Так как они вблизи, то больше по размерам и в нижней части листа</a:t>
            </a:r>
            <a:endParaRPr lang="ru-RU" sz="3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13804"/>
            <a:ext cx="8715436" cy="4829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dirty="0" smtClean="0"/>
              <a:t>Крупным планом: пятнышки и веточки выполняем белым с капелькой чёрного</a:t>
            </a:r>
            <a:endParaRPr lang="ru-RU" sz="3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07037"/>
            <a:ext cx="8715436" cy="493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98629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/>
              <a:t>" Печатаем" листву ярко зелёным, потому что первый план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928802"/>
            <a:ext cx="871543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857388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ru-RU" sz="3200" dirty="0" smtClean="0"/>
              <a:t>И, конечно же, рисуем цветы! Их не прорисовываем, а печатаем разными кусочками газетной бумаги. Внизу - ярче, чем дальше, тем побледнее. И наша картина готова!</a:t>
            </a:r>
            <a:endParaRPr lang="ru-RU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3116"/>
            <a:ext cx="871543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3600" dirty="0" smtClean="0"/>
              <a:t>Следующий метод – монотипия. Монотипия- это графическая техника. В переводе с греческого языка монотипия – один отпечаток. Рисунок наносится сначала на ровную и гладкую поверхность, а потом он отпечатывается на другую поверхность. И сколько бы отпечатков мы не делали, каждый раз это будет новый, неповторимый отпечаток.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85884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4000" dirty="0" smtClean="0"/>
              <a:t>Вот так многогранна и интересна техника монотипия.</a:t>
            </a:r>
            <a:endParaRPr lang="ru-RU" sz="40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214422"/>
            <a:ext cx="592935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32656"/>
            <a:ext cx="9144000" cy="652534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u="sng" dirty="0" smtClean="0"/>
              <a:t>Для работы нам понадобиться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1. 2 листа белой бумаги А4</a:t>
            </a:r>
          </a:p>
          <a:p>
            <a:r>
              <a:rPr lang="ru-RU" sz="3600" dirty="0" smtClean="0"/>
              <a:t>2. цветная гуашь</a:t>
            </a:r>
          </a:p>
          <a:p>
            <a:r>
              <a:rPr lang="ru-RU" sz="3600" dirty="0" smtClean="0"/>
              <a:t>3. пена для бритья </a:t>
            </a:r>
            <a:r>
              <a:rPr lang="ru-RU" sz="3600" i="1" dirty="0" smtClean="0"/>
              <a:t>(без запаха)</a:t>
            </a:r>
            <a:endParaRPr lang="ru-RU" sz="3600" dirty="0" smtClean="0"/>
          </a:p>
          <a:p>
            <a:r>
              <a:rPr lang="ru-RU" sz="3600" dirty="0" smtClean="0"/>
              <a:t>4. линейка</a:t>
            </a:r>
          </a:p>
          <a:p>
            <a:r>
              <a:rPr lang="ru-RU" sz="3600" dirty="0" smtClean="0"/>
              <a:t>5. кисточка</a:t>
            </a:r>
          </a:p>
          <a:p>
            <a:r>
              <a:rPr lang="ru-RU" sz="3600" dirty="0" smtClean="0"/>
              <a:t>6. одноразовая вилочка</a:t>
            </a:r>
          </a:p>
          <a:p>
            <a:r>
              <a:rPr lang="ru-RU" sz="3600" dirty="0" smtClean="0"/>
              <a:t>7. Ленточка</a:t>
            </a:r>
          </a:p>
          <a:p>
            <a:r>
              <a:rPr lang="ru-RU" sz="3600" dirty="0" smtClean="0"/>
              <a:t>8. </a:t>
            </a:r>
            <a:r>
              <a:rPr lang="ru-RU" sz="3600" dirty="0"/>
              <a:t>К</a:t>
            </a:r>
            <a:r>
              <a:rPr lang="ru-RU" sz="3600" dirty="0" smtClean="0"/>
              <a:t>лей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Актуальность </a:t>
            </a:r>
            <a:r>
              <a:rPr lang="ru-RU" sz="4000" dirty="0"/>
              <a:t>темы мастер-класса:</a:t>
            </a:r>
            <a:br>
              <a:rPr lang="ru-RU" sz="4000" dirty="0"/>
            </a:br>
            <a:r>
              <a:rPr lang="ru-RU" sz="4000" dirty="0"/>
              <a:t>• На занятиях по рисованию решаются задачи всестороннего развития детей, которое необходимо для успешного обучения в школе.</a:t>
            </a:r>
            <a:br>
              <a:rPr lang="ru-RU" sz="4000" dirty="0"/>
            </a:br>
            <a:r>
              <a:rPr lang="ru-RU" sz="4000" dirty="0"/>
              <a:t>• В процессе работы у детей формируются мыслительные операции, навыки работы в коллективе, умение согласовывать свои действия с действиями сверстников.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28737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Autofit/>
          </a:bodyPr>
          <a:lstStyle/>
          <a:p>
            <a:r>
              <a:rPr lang="ru-RU" sz="3200" dirty="0" smtClean="0"/>
              <a:t>Встряхните и нанесите небольшое количество пены для бритья на лист бумаги.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357298"/>
            <a:ext cx="871543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84315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/>
          <a:lstStyle/>
          <a:p>
            <a:r>
              <a:rPr lang="ru-RU" sz="3200" dirty="0" smtClean="0"/>
              <a:t>Равномерно распределите пену по всему листу линейкой.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96628"/>
            <a:ext cx="8715436" cy="4947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41439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200" dirty="0" smtClean="0"/>
              <a:t>Нанесите по краям гуашь и распределите ее вилочкой, проводя волнистые линии.</a:t>
            </a:r>
            <a:endParaRPr lang="ru-RU" sz="32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5" y="1571612"/>
            <a:ext cx="434367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93044"/>
            <a:ext cx="4286280" cy="497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214554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2400" dirty="0" smtClean="0"/>
              <a:t>Нанесём цветную гуашь в виде пятнышек. Берём цвета, какие больше нравятся. Примерно представляя, где и какие будут цветы. Наносим </a:t>
            </a:r>
            <a:r>
              <a:rPr lang="ru-RU" sz="2400" u="sng" dirty="0" smtClean="0"/>
              <a:t>рисунок</a:t>
            </a:r>
            <a:r>
              <a:rPr lang="ru-RU" sz="2400" dirty="0" smtClean="0"/>
              <a:t>: для изображения цветочков - берём кисть обратной стороной или зубочистку, ставим в центр капельки и, двигаясь по спирали от центра к краю, рисуем цветок-завитушку. Следите, чтобы цветы не сливались.</a:t>
            </a:r>
            <a:endParaRPr lang="ru-RU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67" y="2214554"/>
            <a:ext cx="392742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285992"/>
            <a:ext cx="442915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357297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Кисточкой рисуем стебельки и вазочку, вазочку зарисовываем вилкой</a:t>
            </a:r>
            <a:endParaRPr lang="ru-RU" sz="36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871543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55753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Положите сверху на пену лист бумаги и немного прогладьте поверхность.</a:t>
            </a:r>
            <a:endParaRPr lang="ru-RU" sz="36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1714488"/>
            <a:ext cx="8643998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42873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Аккуратно снимите верхний лист бумаги. </a:t>
            </a:r>
            <a:endParaRPr lang="ru-RU" sz="36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736"/>
            <a:ext cx="871543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785926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600" dirty="0" smtClean="0"/>
              <a:t>Одним движением соскребите пену линейкой с верхнего листа. </a:t>
            </a:r>
            <a:br>
              <a:rPr lang="ru-RU" sz="3600" dirty="0" smtClean="0"/>
            </a:br>
            <a:r>
              <a:rPr lang="ru-RU" sz="3600" dirty="0" smtClean="0"/>
              <a:t>Оставьте картинку высыхать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64214"/>
            <a:ext cx="9144000" cy="5193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64305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Украсьте цветным песком и ленточкой! Вот и готовы цветочки в вазе!</a:t>
            </a:r>
            <a:endParaRPr lang="ru-RU" sz="36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857256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85884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4000" dirty="0" smtClean="0"/>
              <a:t>Вот так многогранна и интересна техника монотипия.</a:t>
            </a:r>
            <a:endParaRPr lang="ru-RU" sz="40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214422"/>
            <a:ext cx="5929354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3100" dirty="0"/>
              <a:t>Использование нетрадиционных техник</a:t>
            </a:r>
            <a:r>
              <a:rPr lang="ru-RU" sz="3100" dirty="0" smtClean="0"/>
              <a:t>:</a:t>
            </a:r>
            <a:br>
              <a:rPr lang="ru-RU" sz="3100" dirty="0" smtClean="0"/>
            </a:br>
            <a:r>
              <a:rPr lang="ru-RU" sz="3100" dirty="0" smtClean="0"/>
              <a:t>•Способствует </a:t>
            </a:r>
            <a:r>
              <a:rPr lang="ru-RU" sz="3100" dirty="0"/>
              <a:t>снятию детских страхов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•Развивает </a:t>
            </a:r>
            <a:r>
              <a:rPr lang="ru-RU" sz="3100" dirty="0"/>
              <a:t>уверенность в своих силах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      •Развивает </a:t>
            </a:r>
            <a:r>
              <a:rPr lang="ru-RU" sz="3100" dirty="0"/>
              <a:t>пространственное мышление.</a:t>
            </a:r>
            <a:br>
              <a:rPr lang="ru-RU" sz="3100" dirty="0"/>
            </a:br>
            <a:r>
              <a:rPr lang="ru-RU" sz="3100" dirty="0" smtClean="0"/>
              <a:t>               •Учит </a:t>
            </a:r>
            <a:r>
              <a:rPr lang="ru-RU" sz="3100" dirty="0"/>
              <a:t>детей свободно выражать свой замысел.</a:t>
            </a:r>
            <a:br>
              <a:rPr lang="ru-RU" sz="3100" dirty="0"/>
            </a:br>
            <a:r>
              <a:rPr lang="ru-RU" sz="3100" dirty="0" smtClean="0"/>
              <a:t>        •Побуждает </a:t>
            </a:r>
            <a:r>
              <a:rPr lang="ru-RU" sz="3100" dirty="0"/>
              <a:t>детей к творческим поискам и решениям.</a:t>
            </a:r>
            <a:br>
              <a:rPr lang="ru-RU" sz="3100" dirty="0"/>
            </a:br>
            <a:r>
              <a:rPr lang="ru-RU" sz="3100" dirty="0" smtClean="0"/>
              <a:t>          •Учит </a:t>
            </a:r>
            <a:r>
              <a:rPr lang="ru-RU" sz="3100" dirty="0"/>
              <a:t>детей работать с разнообразным материалом</a:t>
            </a:r>
            <a:r>
              <a:rPr lang="ru-RU" sz="3100" dirty="0" smtClean="0"/>
              <a:t>.</a:t>
            </a:r>
            <a:br>
              <a:rPr lang="ru-RU" sz="3100" dirty="0" smtClean="0"/>
            </a:br>
            <a:r>
              <a:rPr lang="ru-RU" sz="3100" dirty="0" smtClean="0"/>
              <a:t>•Развивает </a:t>
            </a:r>
            <a:r>
              <a:rPr lang="ru-RU" sz="3100" dirty="0"/>
              <a:t>чувство </a:t>
            </a:r>
            <a:r>
              <a:rPr lang="ru-RU" sz="3100" dirty="0" err="1" smtClean="0"/>
              <a:t>цветовосприятия</a:t>
            </a:r>
            <a:r>
              <a:rPr lang="ru-RU" sz="3100" dirty="0" smtClean="0"/>
              <a:t>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>•Развивает </a:t>
            </a:r>
            <a:r>
              <a:rPr lang="ru-RU" sz="3100" dirty="0"/>
              <a:t>мелкую моторику рук.</a:t>
            </a:r>
            <a:br>
              <a:rPr lang="ru-RU" sz="3100" dirty="0"/>
            </a:br>
            <a:r>
              <a:rPr lang="ru-RU" sz="3100" dirty="0" smtClean="0"/>
              <a:t>•Развивает </a:t>
            </a:r>
            <a:r>
              <a:rPr lang="ru-RU" sz="3100" dirty="0"/>
              <a:t>творческие способности, воображение и  полёт фантазии.</a:t>
            </a:r>
            <a:br>
              <a:rPr lang="ru-RU" sz="3100" dirty="0"/>
            </a:br>
            <a:r>
              <a:rPr lang="ru-RU" sz="3100" dirty="0" smtClean="0"/>
              <a:t>•Во </a:t>
            </a:r>
            <a:r>
              <a:rPr lang="ru-RU" sz="3100" dirty="0"/>
              <a:t>время работы дети получают эстетическое удовольствие</a:t>
            </a:r>
            <a:r>
              <a:rPr lang="ru-RU" sz="3100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На  мастер классе мы  использовали четыре способа нетрадиционного рисования это:</a:t>
            </a:r>
            <a:br>
              <a:rPr lang="ru-RU" sz="4000" dirty="0" smtClean="0"/>
            </a:br>
            <a:r>
              <a:rPr lang="ru-RU" sz="4000" dirty="0" smtClean="0"/>
              <a:t>- Техника рисования ластиком</a:t>
            </a:r>
            <a:br>
              <a:rPr lang="ru-RU" sz="4000" dirty="0" smtClean="0"/>
            </a:br>
            <a:r>
              <a:rPr lang="ru-RU" sz="4000" dirty="0" smtClean="0"/>
              <a:t>- Метод печатания мятой бумагой</a:t>
            </a:r>
            <a:br>
              <a:rPr lang="ru-RU" sz="4000" dirty="0" smtClean="0"/>
            </a:br>
            <a:r>
              <a:rPr lang="ru-RU" sz="4000" dirty="0" smtClean="0"/>
              <a:t>- Монотипия</a:t>
            </a:r>
            <a:br>
              <a:rPr lang="ru-RU" sz="4000" dirty="0" smtClean="0"/>
            </a:br>
            <a:r>
              <a:rPr lang="ru-RU" sz="4000" dirty="0" smtClean="0"/>
              <a:t>- </a:t>
            </a:r>
            <a:r>
              <a:rPr lang="ru-RU" sz="4000" dirty="0" err="1" smtClean="0"/>
              <a:t>Граттаж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Какой из представленных способов вызвал у вас наибольший интерес? И почему?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Как говорил В.А. Сухомлинский: “Истоки способностей и дарования детей на кончиках пальцев. От пальцев, образно говоря, идут тончайшие нити-ручейки, которые питает источник творческой мысли. Другими словами, чем больше мастерства в детской руке, тем умнее ребёнок”.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3312368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внимание!</a:t>
            </a:r>
            <a:br>
              <a:rPr lang="ru-RU" sz="5400" dirty="0" smtClean="0"/>
            </a:br>
            <a:endParaRPr lang="ru-RU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7"/>
            <a:ext cx="8712968" cy="4797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1678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200" i="1" dirty="0" smtClean="0"/>
              <a:t>С детьми младшего дошкольного возраста рекомендуется использовать:</a:t>
            </a:r>
            <a:endParaRPr lang="ru-RU" sz="3200" dirty="0"/>
          </a:p>
        </p:txBody>
      </p:sp>
      <p:sp>
        <p:nvSpPr>
          <p:cNvPr id="19458" name="AutoShape 2" descr="https://ds02.infourok.ru/uploads/ex/0c01/0008ab08-095a97ad/img2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3116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572000" y="2143116"/>
            <a:ext cx="4357718" cy="85725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Оттиск </a:t>
            </a:r>
            <a:r>
              <a:rPr lang="ru-RU" sz="2000" b="1" dirty="0">
                <a:solidFill>
                  <a:schemeClr val="tx1"/>
                </a:solidFill>
              </a:rPr>
              <a:t>печатками из картофеля, моркови, пенопласта;</a:t>
            </a:r>
          </a:p>
          <a:p>
            <a:pPr algn="ctr"/>
            <a:endParaRPr lang="ru-RU" sz="2000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143248"/>
            <a:ext cx="4214842" cy="292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7158" y="5429264"/>
            <a:ext cx="4071966" cy="85725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Рисование </a:t>
            </a:r>
            <a:r>
              <a:rPr lang="ru-RU" sz="2000" b="1" dirty="0">
                <a:solidFill>
                  <a:schemeClr val="tx1"/>
                </a:solidFill>
              </a:rPr>
              <a:t>по мокрому листу бумаги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90000"/>
          </a:bodyPr>
          <a:lstStyle/>
          <a:p>
            <a:r>
              <a:rPr lang="ru-RU" sz="4000" i="1" dirty="0"/>
              <a:t>Детей среднего дошкольного возраста можно </a:t>
            </a:r>
            <a:r>
              <a:rPr lang="ru-RU" sz="4000" i="1" dirty="0" smtClean="0"/>
              <a:t>познакомить </a:t>
            </a:r>
            <a:r>
              <a:rPr lang="ru-RU" sz="4000" i="1" dirty="0"/>
              <a:t>с более сложными техниками: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•тычок жесткой полусухой кистью.</a:t>
            </a:r>
            <a:br>
              <a:rPr lang="ru-RU" sz="3600" dirty="0"/>
            </a:br>
            <a:r>
              <a:rPr lang="ru-RU" sz="3600" dirty="0"/>
              <a:t>•печать поролоном;</a:t>
            </a:r>
            <a:br>
              <a:rPr lang="ru-RU" sz="3600" dirty="0"/>
            </a:br>
            <a:r>
              <a:rPr lang="ru-RU" sz="3600" dirty="0"/>
              <a:t>•печать пробками;</a:t>
            </a:r>
            <a:br>
              <a:rPr lang="ru-RU" sz="3600" dirty="0"/>
            </a:br>
            <a:r>
              <a:rPr lang="ru-RU" sz="3600" dirty="0"/>
              <a:t>•восковые мелки + гуашь</a:t>
            </a:r>
            <a:br>
              <a:rPr lang="ru-RU" sz="3600" dirty="0"/>
            </a:br>
            <a:r>
              <a:rPr lang="ru-RU" sz="3600" dirty="0"/>
              <a:t>•свеча + акварель;</a:t>
            </a:r>
            <a:br>
              <a:rPr lang="ru-RU" sz="3600" dirty="0"/>
            </a:br>
            <a:r>
              <a:rPr lang="ru-RU" sz="3600" dirty="0"/>
              <a:t>•отпечатки листьев;</a:t>
            </a:r>
            <a:br>
              <a:rPr lang="ru-RU" sz="3600" dirty="0"/>
            </a:br>
            <a:r>
              <a:rPr lang="ru-RU" sz="3600" dirty="0"/>
              <a:t>•рисунки из ладошки;</a:t>
            </a:r>
            <a:br>
              <a:rPr lang="ru-RU" sz="3600" dirty="0"/>
            </a:br>
            <a:r>
              <a:rPr lang="ru-RU" sz="3600" dirty="0"/>
              <a:t>•рисование ватными палочками;</a:t>
            </a:r>
            <a:br>
              <a:rPr lang="ru-RU" sz="3600" dirty="0"/>
            </a:br>
            <a:r>
              <a:rPr lang="ru-RU" sz="3600" dirty="0"/>
              <a:t>•волшебные веревочки;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i="1" dirty="0"/>
              <a:t>В старшем дошкольном возрасте дети могут освоить еще более трудные методы и техники</a:t>
            </a:r>
            <a:r>
              <a:rPr lang="ru-RU" sz="3600" i="1" dirty="0" smtClean="0"/>
              <a:t>:</a:t>
            </a:r>
            <a:br>
              <a:rPr lang="ru-RU" sz="3600" i="1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•рисование солью, песком, манкой;</a:t>
            </a:r>
            <a:br>
              <a:rPr lang="ru-RU" sz="3600" dirty="0"/>
            </a:br>
            <a:r>
              <a:rPr lang="ru-RU" sz="3600" dirty="0"/>
              <a:t>•рисование мыльными пузырями;</a:t>
            </a:r>
            <a:br>
              <a:rPr lang="ru-RU" sz="3600" dirty="0"/>
            </a:br>
            <a:r>
              <a:rPr lang="ru-RU" sz="3600" dirty="0"/>
              <a:t>•рисование мятой бумагой;</a:t>
            </a:r>
            <a:br>
              <a:rPr lang="ru-RU" sz="3600" dirty="0"/>
            </a:br>
            <a:r>
              <a:rPr lang="ru-RU" sz="3600" dirty="0"/>
              <a:t>•</a:t>
            </a:r>
            <a:r>
              <a:rPr lang="ru-RU" sz="3600" dirty="0" err="1"/>
              <a:t>кляксография</a:t>
            </a:r>
            <a:r>
              <a:rPr lang="ru-RU" sz="3600" dirty="0"/>
              <a:t> с трубочкой;</a:t>
            </a:r>
            <a:br>
              <a:rPr lang="ru-RU" sz="3600" dirty="0"/>
            </a:br>
            <a:r>
              <a:rPr lang="ru-RU" sz="3600" dirty="0"/>
              <a:t>•печать по трафарету</a:t>
            </a:r>
            <a:r>
              <a:rPr lang="ru-RU" sz="3600" dirty="0" smtClean="0"/>
              <a:t>;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•</a:t>
            </a:r>
            <a:r>
              <a:rPr lang="ru-RU" sz="3600" dirty="0" err="1"/>
              <a:t>пластилинография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r>
              <a:rPr lang="ru-RU" sz="3600" dirty="0" smtClean="0"/>
              <a:t>Рисование с использованием нетрадиционных техник завораживает, успокаивает и увлекает детей. Это свободный творческий процесс, где существует возможность нарушать правила использования некоторых материалов.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1117</TotalTime>
  <Words>724</Words>
  <Application>Microsoft Office PowerPoint</Application>
  <PresentationFormat>Экран (4:3)</PresentationFormat>
  <Paragraphs>75</Paragraphs>
  <Slides>52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6" baseType="lpstr">
      <vt:lpstr>Arial</vt:lpstr>
      <vt:lpstr>Calibri</vt:lpstr>
      <vt:lpstr>Times New Roman</vt:lpstr>
      <vt:lpstr>Тема Office</vt:lpstr>
      <vt:lpstr>Мастер-класс для педагогов  «Нетрадиционные техники рисования»   Выполнила  воспитатель МДОУ  детский  сад №35  Егорова Н.А.  город  Ярославль </vt:lpstr>
      <vt:lpstr>Презентация PowerPoint</vt:lpstr>
      <vt:lpstr>Задачи: • Научить сочетать на практике несколько нетрадиционных методов в рисовании. • Развивать интерес различным нетрадиционным способам изображения предметов на бумаге; повысить уровень мастерства педагогов. </vt:lpstr>
      <vt:lpstr>Актуальность темы мастер-класса: • На занятиях по рисованию решаются задачи всестороннего развития детей, которое необходимо для успешного обучения в школе. • В процессе работы у детей формируются мыслительные операции, навыки работы в коллективе, умение согласовывать свои действия с действиями сверстников. </vt:lpstr>
      <vt:lpstr>Использование нетрадиционных техник: •Способствует снятию детских страхов. •Развивает уверенность в своих силах.       •Развивает пространственное мышление.                •Учит детей свободно выражать свой замысел.         •Побуждает детей к творческим поискам и решениям.           •Учит детей работать с разнообразным материалом. •Развивает чувство цветовосприятия. •Развивает мелкую моторику рук. •Развивает творческие способности, воображение и  полёт фантазии. •Во время работы дети получают эстетическое удовольствие.</vt:lpstr>
      <vt:lpstr>С детьми младшего дошкольного возраста рекомендуется использовать:</vt:lpstr>
      <vt:lpstr>Детей среднего дошкольного возраста можно познакомить с более сложными техниками: •тычок жесткой полусухой кистью. •печать поролоном; •печать пробками; •восковые мелки + гуашь •свеча + акварель; •отпечатки листьев; •рисунки из ладошки; •рисование ватными палочками; •волшебные веревочки; </vt:lpstr>
      <vt:lpstr>В старшем дошкольном возрасте дети могут освоить еще более трудные методы и техники:  •рисование солью, песком, манкой; •рисование мыльными пузырями; •рисование мятой бумагой; •кляксография с трубочкой; •печать по трафарету; •пластилинография </vt:lpstr>
      <vt:lpstr>Рисование с использованием нетрадиционных техник завораживает, успокаивает и увлекает детей. Это свободный творческий процесс, где существует возможность нарушать правила использования некоторых материалов.  </vt:lpstr>
      <vt:lpstr>Нетрадиционная техника рисования ластиком</vt:lpstr>
      <vt:lpstr>Довольно сильно нажимая на графитовый (простой) карандаш, заштриховываем лист бумаги. Сделайте белую бумагу черной (темно серой). Не оставляйте никаких пустых, белых точек. </vt:lpstr>
      <vt:lpstr>Затем ластиком «рисуем» цветок и бутон. Острым краем ластика создаем светлые линии: цветы одуванчика и стрекозу.</vt:lpstr>
      <vt:lpstr>Намечаем контуры облаков. Плоской стороной ластика осветляем облака, чтобы показать блики. </vt:lpstr>
      <vt:lpstr>Более мягким карандашом прорисовываем детали и ластиком дорисовываем листья. Если вы случайно сотрёте слишком много, то восстановите тон дополнительной штриховкой и нарисуйте заново</vt:lpstr>
      <vt:lpstr>Презентация PowerPoint</vt:lpstr>
      <vt:lpstr>Техника нетрадиционного рисования граттаж.  Граттаж- это выведение изображений путем процарапывания острым предметом, например зубочисткой  </vt:lpstr>
      <vt:lpstr>Презентация PowerPoint</vt:lpstr>
      <vt:lpstr>Техника нетрадиционного рисования граттаж. </vt:lpstr>
      <vt:lpstr>Закрашиваем лист разноцветными цветными мелками</vt:lpstr>
      <vt:lpstr>Закрашиваем работу густой гуашью, не добавляя воду!</vt:lpstr>
      <vt:lpstr>Когда гуашь высохнет, процарапываем зубочисткой изображение. Работа готова!</vt:lpstr>
      <vt:lpstr>Следующий этап, метод печатания мятой бумагой  </vt:lpstr>
      <vt:lpstr>Начинаем заполнять фон с фиолетового Плавно переходим к синему с белым </vt:lpstr>
      <vt:lpstr> И до середины листа светло - голубым. Небо получилось " от тёмного к светлому" - это первый закон воздушной перспективы </vt:lpstr>
      <vt:lpstr>   Землю начинаем заполнять, начиная сразу от фона неба - светло - зелёным( в зелёный добавляем жёлтый) От светло - зелёного к тёмно - зелёному заполняем фон земли - ещё один закон : землю заполняем " от светлого к тёмному"  </vt:lpstr>
      <vt:lpstr> А теперь нам пригодятся кусочки газеты разных размеров и тарелочки с краской, для того, чтобы набирать её кусочком смятой газеты. Почему газеты?  Потому, что она мягче офисной или альбомной, и отпечатки получаются лучше. Кусочек газеты сминаем и набираем краски </vt:lpstr>
      <vt:lpstr>Дальше начинаем делать отпечатки. Краска должна быть как густая сметана</vt:lpstr>
      <vt:lpstr> Вот такие получаются облака </vt:lpstr>
      <vt:lpstr> В нижней части листа " печатаем" траву разным зелёным. Причём чем дальше, тем меньше и бледнее </vt:lpstr>
      <vt:lpstr>Печатаем дальний лес. Его бы надо побледнее. Один из законов воздушной перспективы</vt:lpstr>
      <vt:lpstr>Деревья, находящиеся вдали - меньше по размеру и выше от нижнего края листа. Стволы рисуем тонкой кисточкой</vt:lpstr>
      <vt:lpstr>Листву " печатаем" кусочком газеты разными зелёными оттенками</vt:lpstr>
      <vt:lpstr>Тонкой кистью белым намечаем стволы берёз. Так как они вблизи, то больше по размерам и в нижней части листа</vt:lpstr>
      <vt:lpstr>Крупным планом: пятнышки и веточки выполняем белым с капелькой чёрного</vt:lpstr>
      <vt:lpstr>" Печатаем" листву ярко зелёным, потому что первый план</vt:lpstr>
      <vt:lpstr>И, конечно же, рисуем цветы! Их не прорисовываем, а печатаем разными кусочками газетной бумаги. Внизу - ярче, чем дальше, тем побледнее. И наша картина готова!</vt:lpstr>
      <vt:lpstr>Следующий метод – монотипия. Монотипия- это графическая техника. В переводе с греческого языка монотипия – один отпечаток. Рисунок наносится сначала на ровную и гладкую поверхность, а потом он отпечатывается на другую поверхность. И сколько бы отпечатков мы не делали, каждый раз это будет новый, неповторимый отпечаток.</vt:lpstr>
      <vt:lpstr>Вот так многогранна и интересна техника монотипия.</vt:lpstr>
      <vt:lpstr>Презентация PowerPoint</vt:lpstr>
      <vt:lpstr>Встряхните и нанесите небольшое количество пены для бритья на лист бумаги. </vt:lpstr>
      <vt:lpstr>Равномерно распределите пену по всему листу линейкой. </vt:lpstr>
      <vt:lpstr>Нанесите по краям гуашь и распределите ее вилочкой, проводя волнистые линии.</vt:lpstr>
      <vt:lpstr>Нанесём цветную гуашь в виде пятнышек. Берём цвета, какие больше нравятся. Примерно представляя, где и какие будут цветы. Наносим рисунок: для изображения цветочков - берём кисть обратной стороной или зубочистку, ставим в центр капельки и, двигаясь по спирали от центра к краю, рисуем цветок-завитушку. Следите, чтобы цветы не сливались.</vt:lpstr>
      <vt:lpstr>Кисточкой рисуем стебельки и вазочку, вазочку зарисовываем вилкой</vt:lpstr>
      <vt:lpstr>Положите сверху на пену лист бумаги и немного прогладьте поверхность.</vt:lpstr>
      <vt:lpstr>Аккуратно снимите верхний лист бумаги. </vt:lpstr>
      <vt:lpstr>Одним движением соскребите пену линейкой с верхнего листа.  Оставьте картинку высыхать.</vt:lpstr>
      <vt:lpstr>Украсьте цветным песком и ленточкой! Вот и готовы цветочки в вазе!</vt:lpstr>
      <vt:lpstr>Вот так многогранна и интересна техника монотипия.</vt:lpstr>
      <vt:lpstr> На  мастер классе мы  использовали четыре способа нетрадиционного рисования это: - Техника рисования ластиком - Метод печатания мятой бумагой - Монотипия - Граттаж Какой из представленных способов вызвал у вас наибольший интерес? И почему?  </vt:lpstr>
      <vt:lpstr>Как говорил В.А. Сухомлинский: “Истоки способностей и дарования детей на кончиках пальцев. От пальцев, образно говоря, идут тончайшие нити-ручейки, которые питает источник творческой мысли. Другими словами, чем больше мастерства в детской руке, тем умнее ребёнок”. </vt:lpstr>
      <vt:lpstr>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Вова</dc:creator>
  <cp:lastModifiedBy>--</cp:lastModifiedBy>
  <cp:revision>105</cp:revision>
  <dcterms:created xsi:type="dcterms:W3CDTF">2017-12-09T09:42:19Z</dcterms:created>
  <dcterms:modified xsi:type="dcterms:W3CDTF">2022-10-05T17:53:00Z</dcterms:modified>
</cp:coreProperties>
</file>