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60" r:id="rId2"/>
    <p:sldId id="265" r:id="rId3"/>
    <p:sldId id="267" r:id="rId4"/>
    <p:sldId id="263" r:id="rId5"/>
    <p:sldId id="264" r:id="rId6"/>
    <p:sldId id="268" r:id="rId7"/>
    <p:sldId id="269" r:id="rId8"/>
    <p:sldId id="270" r:id="rId9"/>
    <p:sldId id="271" r:id="rId10"/>
    <p:sldId id="277" r:id="rId11"/>
    <p:sldId id="274" r:id="rId12"/>
    <p:sldId id="272" r:id="rId13"/>
    <p:sldId id="273" r:id="rId14"/>
    <p:sldId id="275" r:id="rId15"/>
    <p:sldId id="276" r:id="rId16"/>
    <p:sldId id="278" r:id="rId17"/>
    <p:sldId id="266" r:id="rId18"/>
    <p:sldId id="279" r:id="rId19"/>
    <p:sldId id="280" r:id="rId2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0000CC"/>
    <a:srgbClr val="009900"/>
    <a:srgbClr val="0033CC"/>
    <a:srgbClr val="33CCFF"/>
    <a:srgbClr val="33CC33"/>
    <a:srgbClr val="0000FF"/>
    <a:srgbClr val="FF5050"/>
    <a:srgbClr val="336699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96" y="-150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AC535-2406-461E-9BA3-33D4760E5D6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6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6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1AC18-A9AC-488D-B699-2F97BA6F1E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959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060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674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369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3020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5666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833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1120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0995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2169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174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227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3649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6.png"/><Relationship Id="rId10" Type="http://schemas.openxmlformats.org/officeDocument/2006/relationships/image" Target="../media/image28.jpeg"/><Relationship Id="rId4" Type="http://schemas.openxmlformats.org/officeDocument/2006/relationships/image" Target="../media/image1.pn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3.pn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6.png"/><Relationship Id="rId10" Type="http://schemas.openxmlformats.org/officeDocument/2006/relationships/image" Target="../media/image33.jpeg"/><Relationship Id="rId4" Type="http://schemas.openxmlformats.org/officeDocument/2006/relationships/image" Target="../media/image1.png"/><Relationship Id="rId9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.pn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6.png"/><Relationship Id="rId10" Type="http://schemas.openxmlformats.org/officeDocument/2006/relationships/image" Target="../media/image38.jpeg"/><Relationship Id="rId4" Type="http://schemas.openxmlformats.org/officeDocument/2006/relationships/image" Target="../media/image1.pn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png"/><Relationship Id="rId7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jpeg"/><Relationship Id="rId5" Type="http://schemas.openxmlformats.org/officeDocument/2006/relationships/image" Target="../media/image6.png"/><Relationship Id="rId10" Type="http://schemas.openxmlformats.org/officeDocument/2006/relationships/image" Target="../media/image43.jpeg"/><Relationship Id="rId4" Type="http://schemas.openxmlformats.org/officeDocument/2006/relationships/image" Target="../media/image1.pn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3.pn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3.png"/><Relationship Id="rId7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6.png"/><Relationship Id="rId10" Type="http://schemas.openxmlformats.org/officeDocument/2006/relationships/image" Target="../media/image53.jpeg"/><Relationship Id="rId4" Type="http://schemas.openxmlformats.org/officeDocument/2006/relationships/image" Target="../media/image1.png"/><Relationship Id="rId9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.png"/><Relationship Id="rId7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18" Type="http://schemas.openxmlformats.org/officeDocument/2006/relationships/image" Target="../media/image16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17" Type="http://schemas.openxmlformats.org/officeDocument/2006/relationships/image" Target="../media/image15.jpeg"/><Relationship Id="rId2" Type="http://schemas.openxmlformats.org/officeDocument/2006/relationships/tags" Target="../tags/tag2.xml"/><Relationship Id="rId16" Type="http://schemas.openxmlformats.org/officeDocument/2006/relationships/image" Target="../media/image14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image" Target="../media/image13.jpeg"/><Relationship Id="rId10" Type="http://schemas.openxmlformats.org/officeDocument/2006/relationships/image" Target="../media/image2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.pn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653648"/>
            <a:ext cx="7662700" cy="3186354"/>
          </a:xfrm>
        </p:spPr>
        <p:txBody>
          <a:bodyPr>
            <a:normAutofit/>
          </a:bodyPr>
          <a:lstStyle/>
          <a:p>
            <a:endParaRPr lang="ru-RU" sz="3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125" y="15948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6"/>
          <p:cNvGrpSpPr>
            <a:grpSpLocks/>
          </p:cNvGrpSpPr>
          <p:nvPr/>
        </p:nvGrpSpPr>
        <p:grpSpPr bwMode="auto">
          <a:xfrm>
            <a:off x="6858016" y="4286263"/>
            <a:ext cx="1979612" cy="471488"/>
            <a:chOff x="7092950" y="4443413"/>
            <a:chExt cx="1979613" cy="628650"/>
          </a:xfrm>
        </p:grpSpPr>
        <p:sp>
          <p:nvSpPr>
            <p:cNvPr id="6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7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3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107140"/>
            <a:ext cx="168687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928794" y="2428874"/>
            <a:ext cx="628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«Твори добро»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3" y="1785932"/>
            <a:ext cx="7059945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rgbClr val="3333FF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социальный</a:t>
            </a:r>
            <a:r>
              <a:rPr lang="ru-RU" sz="5400" b="1" dirty="0" smtClean="0">
                <a:ln w="31550" cmpd="sng">
                  <a:solidFill>
                    <a:srgbClr val="0000CC"/>
                  </a:solidFill>
                  <a:prstDash val="solid"/>
                </a:ln>
                <a:solidFill>
                  <a:srgbClr val="FF99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5400" b="1" dirty="0" smtClean="0">
                <a:ln w="31550" cmpd="sng">
                  <a:solidFill>
                    <a:srgbClr val="3333FF"/>
                  </a:solidFill>
                  <a:prstDash val="solid"/>
                </a:ln>
                <a:solidFill>
                  <a:srgbClr val="0099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проект</a:t>
            </a:r>
            <a:endParaRPr lang="ru-RU" sz="5400" b="1" dirty="0">
              <a:ln w="31550" cmpd="sng">
                <a:solidFill>
                  <a:srgbClr val="3333FF"/>
                </a:solidFill>
                <a:prstDash val="solid"/>
              </a:ln>
              <a:solidFill>
                <a:srgbClr val="0099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964396"/>
            <a:ext cx="7786742" cy="9536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Государственное бюджетное учреждение социального обслуживания населения Ростовской области 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«СРЦ Пролетарского района» 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представляет</a:t>
            </a:r>
            <a:endParaRPr lang="ru-RU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D:\Загрузки\wwlXdiv4Fbg.jpg"/>
          <p:cNvPicPr/>
          <p:nvPr/>
        </p:nvPicPr>
        <p:blipFill>
          <a:blip r:embed="rId6" cstate="print"/>
          <a:srcRect l="3353" r="3790"/>
          <a:stretch>
            <a:fillRect/>
          </a:stretch>
        </p:blipFill>
        <p:spPr bwMode="auto">
          <a:xfrm>
            <a:off x="2714614" y="3286131"/>
            <a:ext cx="3914775" cy="1635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3357554" y="3429007"/>
            <a:ext cx="2686050" cy="4786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 algn="ctr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6600FF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«Твори добро»</a:t>
            </a:r>
            <a:endParaRPr lang="ru-RU" sz="3600" kern="10" spc="0" dirty="0">
              <a:ln w="9525" algn="ctr">
                <a:solidFill>
                  <a:srgbClr val="0000CC"/>
                </a:solidFill>
                <a:round/>
                <a:headEnd/>
                <a:tailEnd/>
              </a:ln>
              <a:solidFill>
                <a:srgbClr val="6600FF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398004"/>
      </p:ext>
    </p:extLst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004678"/>
            <a:ext cx="2564904" cy="19236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9709" y="555526"/>
            <a:ext cx="2756925" cy="20676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017975"/>
            <a:ext cx="2892827" cy="21696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3003798"/>
            <a:ext cx="2673724" cy="20052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1272" y="2986882"/>
            <a:ext cx="2564904" cy="192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11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81"/>
          <p:cNvGrpSpPr/>
          <p:nvPr/>
        </p:nvGrpSpPr>
        <p:grpSpPr>
          <a:xfrm>
            <a:off x="69230" y="1099261"/>
            <a:ext cx="948407" cy="948408"/>
            <a:chOff x="5628792" y="2361805"/>
            <a:chExt cx="910376" cy="910376"/>
          </a:xfrm>
          <a:solidFill>
            <a:srgbClr val="FF5050"/>
          </a:solidFill>
        </p:grpSpPr>
        <p:sp>
          <p:nvSpPr>
            <p:cNvPr id="12" name="椭圆 26"/>
            <p:cNvSpPr/>
            <p:nvPr/>
          </p:nvSpPr>
          <p:spPr>
            <a:xfrm>
              <a:off x="5628792" y="2361805"/>
              <a:ext cx="910376" cy="91037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5921644" y="2559728"/>
              <a:ext cx="324671" cy="472696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0</a:t>
              </a:r>
              <a:r>
                <a:rPr kumimoji="0" lang="ru-RU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2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43433" y="1369001"/>
            <a:ext cx="28259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Акция «Согревая сердца»</a:t>
            </a:r>
            <a:endParaRPr lang="ru-RU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903"/>
          <a:stretch/>
        </p:blipFill>
        <p:spPr>
          <a:xfrm>
            <a:off x="141198" y="2286189"/>
            <a:ext cx="2441800" cy="19326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048"/>
          <a:stretch/>
        </p:blipFill>
        <p:spPr>
          <a:xfrm>
            <a:off x="3061536" y="654120"/>
            <a:ext cx="2880320" cy="1801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5313" y="2713720"/>
            <a:ext cx="2906679" cy="1635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436626"/>
            <a:ext cx="1928813" cy="25717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1573465"/>
            <a:ext cx="1820801" cy="242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312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80"/>
          <p:cNvGrpSpPr/>
          <p:nvPr/>
        </p:nvGrpSpPr>
        <p:grpSpPr>
          <a:xfrm>
            <a:off x="1259632" y="456615"/>
            <a:ext cx="948407" cy="948408"/>
            <a:chOff x="4033496" y="2972418"/>
            <a:chExt cx="910376" cy="910376"/>
          </a:xfrm>
          <a:solidFill>
            <a:srgbClr val="FF5050"/>
          </a:solidFill>
        </p:grpSpPr>
        <p:sp>
          <p:nvSpPr>
            <p:cNvPr id="12" name="椭圆 29"/>
            <p:cNvSpPr/>
            <p:nvPr/>
          </p:nvSpPr>
          <p:spPr>
            <a:xfrm>
              <a:off x="4033496" y="2972418"/>
              <a:ext cx="910376" cy="91037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4320194" y="3152001"/>
              <a:ext cx="336981" cy="472696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  <a:cs typeface="+mn-cs"/>
                </a:rPr>
                <a:t>0</a:t>
              </a:r>
              <a:r>
                <a:rPr kumimoji="0" lang="ru-RU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  <a:cs typeface="+mn-cs"/>
                </a:rPr>
                <a:t>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924952" y="761542"/>
            <a:ext cx="22236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Неделя добрых дел</a:t>
            </a:r>
            <a:endParaRPr lang="ru-RU" sz="1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0993" y="1383191"/>
            <a:ext cx="2497819" cy="14050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9636" y="1081078"/>
            <a:ext cx="3638644" cy="20467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117416"/>
            <a:ext cx="1988841" cy="14916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90"/>
          <a:stretch/>
        </p:blipFill>
        <p:spPr>
          <a:xfrm>
            <a:off x="4143372" y="3147814"/>
            <a:ext cx="2366815" cy="19956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5984" y="2714626"/>
            <a:ext cx="1766795" cy="235572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89881" y="1808703"/>
            <a:ext cx="172996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1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ru-RU" sz="1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Посылка </a:t>
            </a:r>
            <a:r>
              <a:rPr lang="ru-RU" sz="1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миротворцам</a:t>
            </a:r>
            <a:endParaRPr lang="ru-RU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75098" y="3430039"/>
            <a:ext cx="19992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«День подарков просто так»</a:t>
            </a:r>
            <a:endParaRPr lang="ru-RU" sz="10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07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4" y="1166432"/>
            <a:ext cx="2306242" cy="17281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298" y="1000114"/>
            <a:ext cx="2784309" cy="2088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0694" y="1000114"/>
            <a:ext cx="3071834" cy="23020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31962" y="3332375"/>
            <a:ext cx="1915725" cy="14367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604" y="3357568"/>
            <a:ext cx="2523772" cy="14196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2867" y="3085125"/>
            <a:ext cx="2440097" cy="183007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641985" y="3600999"/>
            <a:ext cx="21051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«Книги просят помощи»</a:t>
            </a: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642924"/>
            <a:ext cx="2786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lang="ru-RU" sz="1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Трудовой десант добрых дел</a:t>
            </a:r>
            <a:r>
              <a:rPr lang="ru-RU" sz="1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</a:t>
            </a:r>
            <a:endParaRPr lang="ru-RU" sz="1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737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82"/>
          <p:cNvGrpSpPr/>
          <p:nvPr/>
        </p:nvGrpSpPr>
        <p:grpSpPr>
          <a:xfrm>
            <a:off x="395536" y="1083917"/>
            <a:ext cx="948407" cy="948408"/>
            <a:chOff x="7320136" y="2972418"/>
            <a:chExt cx="910376" cy="910376"/>
          </a:xfrm>
          <a:solidFill>
            <a:srgbClr val="FF5050"/>
          </a:solidFill>
        </p:grpSpPr>
        <p:sp>
          <p:nvSpPr>
            <p:cNvPr id="13" name="椭圆 27"/>
            <p:cNvSpPr/>
            <p:nvPr/>
          </p:nvSpPr>
          <p:spPr>
            <a:xfrm>
              <a:off x="7320136" y="2972418"/>
              <a:ext cx="910376" cy="91037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7614527" y="3152001"/>
              <a:ext cx="321593" cy="472696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04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187624" y="1347946"/>
            <a:ext cx="20131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Шефская помощь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780" y="2109269"/>
            <a:ext cx="2440357" cy="1830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439042" y="2001201"/>
            <a:ext cx="2683618" cy="20127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2927" y="672937"/>
            <a:ext cx="2493822" cy="18703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093"/>
          <a:stretch/>
        </p:blipFill>
        <p:spPr>
          <a:xfrm>
            <a:off x="5759752" y="2083149"/>
            <a:ext cx="2970955" cy="2145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173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82"/>
          <p:cNvGrpSpPr/>
          <p:nvPr/>
        </p:nvGrpSpPr>
        <p:grpSpPr>
          <a:xfrm>
            <a:off x="1187624" y="543771"/>
            <a:ext cx="948407" cy="948408"/>
            <a:chOff x="7320136" y="2972418"/>
            <a:chExt cx="910376" cy="910376"/>
          </a:xfrm>
        </p:grpSpPr>
        <p:sp>
          <p:nvSpPr>
            <p:cNvPr id="12" name="椭圆 27"/>
            <p:cNvSpPr/>
            <p:nvPr/>
          </p:nvSpPr>
          <p:spPr>
            <a:xfrm>
              <a:off x="7320136" y="2972418"/>
              <a:ext cx="910376" cy="910376"/>
            </a:xfrm>
            <a:prstGeom prst="ellipse">
              <a:avLst/>
            </a:prstGeom>
            <a:solidFill>
              <a:srgbClr val="FF5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7609142" y="3152001"/>
              <a:ext cx="332364" cy="4726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0</a:t>
              </a:r>
              <a:r>
                <a:rPr kumimoji="0" lang="ru-RU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5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979712" y="830883"/>
            <a:ext cx="3048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Акция «Дорога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 обелиску»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560556"/>
            <a:ext cx="2843808" cy="1599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7350" y="1169437"/>
            <a:ext cx="1928813" cy="25717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4755" y="1070218"/>
            <a:ext cx="3291858" cy="18516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588" y="3291830"/>
            <a:ext cx="2870812" cy="16148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438" y="3280101"/>
            <a:ext cx="2907815" cy="16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189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7134026" y="4528530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83"/>
          <p:cNvGrpSpPr/>
          <p:nvPr/>
        </p:nvGrpSpPr>
        <p:grpSpPr>
          <a:xfrm>
            <a:off x="1043608" y="530474"/>
            <a:ext cx="948407" cy="948408"/>
            <a:chOff x="8256240" y="4462840"/>
            <a:chExt cx="910376" cy="910376"/>
          </a:xfrm>
        </p:grpSpPr>
        <p:sp>
          <p:nvSpPr>
            <p:cNvPr id="12" name="椭圆 28"/>
            <p:cNvSpPr/>
            <p:nvPr/>
          </p:nvSpPr>
          <p:spPr>
            <a:xfrm>
              <a:off x="8256240" y="4462840"/>
              <a:ext cx="910376" cy="910376"/>
            </a:xfrm>
            <a:prstGeom prst="ellipse">
              <a:avLst/>
            </a:prstGeom>
            <a:solidFill>
              <a:srgbClr val="FF5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8542168" y="4651687"/>
              <a:ext cx="338519" cy="4726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0</a:t>
              </a:r>
              <a:r>
                <a:rPr kumimoji="0" lang="ru-RU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</a:rPr>
                <a:t>6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1690937" y="834931"/>
            <a:ext cx="34367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Акция «Георгиевская ленточка»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024" y="1614587"/>
            <a:ext cx="3044957" cy="22837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9060" y="1219653"/>
            <a:ext cx="3163844" cy="17796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8602" y="3104458"/>
            <a:ext cx="2660915" cy="19956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51083" y="2427734"/>
            <a:ext cx="345638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Desktop\IMG_0418.PNG"/>
          <p:cNvPicPr>
            <a:picLocks noChangeAspect="1" noChangeArrowheads="1"/>
          </p:cNvPicPr>
          <p:nvPr/>
        </p:nvPicPr>
        <p:blipFill>
          <a:blip r:embed="rId6" cstate="print"/>
          <a:srcRect l="7435" t="5700" b="31602"/>
          <a:stretch>
            <a:fillRect/>
          </a:stretch>
        </p:blipFill>
        <p:spPr bwMode="auto">
          <a:xfrm>
            <a:off x="4714876" y="428610"/>
            <a:ext cx="1571636" cy="2305085"/>
          </a:xfrm>
          <a:prstGeom prst="rect">
            <a:avLst/>
          </a:prstGeom>
          <a:noFill/>
        </p:spPr>
      </p:pic>
      <p:pic>
        <p:nvPicPr>
          <p:cNvPr id="11" name="Рисунок 10" descr="D:\Загрузки\мы-вместе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3000378"/>
            <a:ext cx="235745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 3"/>
          <p:cNvGrpSpPr/>
          <p:nvPr/>
        </p:nvGrpSpPr>
        <p:grpSpPr>
          <a:xfrm>
            <a:off x="142844" y="1142990"/>
            <a:ext cx="2786082" cy="3500462"/>
            <a:chOff x="836142" y="2356202"/>
            <a:chExt cx="2354275" cy="2333859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1627280" y="2824505"/>
              <a:ext cx="537208" cy="381533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30B9EC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350790" y="2922759"/>
              <a:ext cx="507860" cy="468303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969256" y="2356202"/>
              <a:ext cx="303695" cy="410882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8EC83E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2380138" y="3791736"/>
              <a:ext cx="234789" cy="234789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2027954" y="3772595"/>
              <a:ext cx="322835" cy="321560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2233395" y="3743247"/>
              <a:ext cx="195232" cy="185025"/>
            </a:xfrm>
            <a:prstGeom prst="ellipse">
              <a:avLst/>
            </a:prstGeom>
            <a:solidFill>
              <a:srgbClr val="000000">
                <a:lumMod val="75000"/>
                <a:lumOff val="2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2243603" y="3782803"/>
              <a:ext cx="185024" cy="185025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2243603" y="3879782"/>
              <a:ext cx="195232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6" name="Oval 20"/>
            <p:cNvSpPr>
              <a:spLocks noChangeArrowheads="1"/>
            </p:cNvSpPr>
            <p:nvPr/>
          </p:nvSpPr>
          <p:spPr bwMode="auto">
            <a:xfrm>
              <a:off x="1960325" y="3889990"/>
              <a:ext cx="185024" cy="195233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1832722" y="3821084"/>
              <a:ext cx="224581" cy="224581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1960325" y="3733039"/>
              <a:ext cx="185024" cy="176092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1744675" y="3919339"/>
              <a:ext cx="176092" cy="174816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1051791" y="3703690"/>
              <a:ext cx="2138626" cy="585698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1060723" y="3674341"/>
              <a:ext cx="948090" cy="5869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36142" y="3948687"/>
              <a:ext cx="987647" cy="741374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FFFFFF">
                <a:lumMod val="75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sp>
          <p:nvSpPr>
            <p:cNvPr id="33" name="任意多边形 28"/>
            <p:cNvSpPr/>
            <p:nvPr/>
          </p:nvSpPr>
          <p:spPr>
            <a:xfrm>
              <a:off x="1908007" y="2496564"/>
              <a:ext cx="854940" cy="1324519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rgbClr val="4FA5E3">
                <a:lumMod val="20000"/>
                <a:lumOff val="80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34" name="椭圆 54"/>
          <p:cNvSpPr>
            <a:spLocks noChangeAspect="1"/>
          </p:cNvSpPr>
          <p:nvPr/>
        </p:nvSpPr>
        <p:spPr>
          <a:xfrm>
            <a:off x="4143372" y="1142990"/>
            <a:ext cx="501571" cy="501571"/>
          </a:xfrm>
          <a:prstGeom prst="ellipse">
            <a:avLst/>
          </a:prstGeom>
          <a:solidFill>
            <a:srgbClr val="8EC83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5" name="椭圆 58"/>
          <p:cNvSpPr>
            <a:spLocks noChangeAspect="1"/>
          </p:cNvSpPr>
          <p:nvPr/>
        </p:nvSpPr>
        <p:spPr>
          <a:xfrm>
            <a:off x="3143240" y="3500444"/>
            <a:ext cx="501571" cy="501571"/>
          </a:xfrm>
          <a:prstGeom prst="ellipse">
            <a:avLst/>
          </a:prstGeom>
          <a:solidFill>
            <a:srgbClr val="30B9E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4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2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571882"/>
            <a:ext cx="23772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ln w="19050" cmpd="sng">
                  <a:solidFill>
                    <a:srgbClr val="33CCFF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НАШИ ДОСТИЖЕНИЯ</a:t>
            </a:r>
            <a:endParaRPr lang="ru-RU" sz="1600" b="1" dirty="0">
              <a:ln w="19050" cmpd="sng">
                <a:solidFill>
                  <a:srgbClr val="33CCFF"/>
                </a:solidFill>
                <a:prstDash val="solid"/>
              </a:ln>
              <a:solidFill>
                <a:srgbClr val="0033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286512" y="1142990"/>
            <a:ext cx="2727029" cy="6001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Лауреат Премии добра памяти </a:t>
            </a:r>
          </a:p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Федора </a:t>
            </a:r>
            <a:r>
              <a:rPr lang="ru-RU" sz="11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Тахтамышева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 номинации </a:t>
            </a:r>
          </a:p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«Добрые помощники»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286512" y="3143254"/>
            <a:ext cx="2840842" cy="93871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Участник четвертьфинала</a:t>
            </a:r>
          </a:p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Международной Премии</a:t>
            </a:r>
          </a:p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МЫ ВМЕСТЕ  в тематическом треке </a:t>
            </a:r>
          </a:p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«Волонтеры и НКО» в номинации </a:t>
            </a:r>
          </a:p>
          <a:p>
            <a:pPr algn="ctr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«Помощь людям»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2" grpId="0"/>
      <p:bldP spid="12" grpId="1"/>
      <p:bldP spid="36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85786" y="1214428"/>
            <a:ext cx="707236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 на </a:t>
            </a:r>
            <a:r>
              <a:rPr lang="ru-RU" sz="4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</a:t>
            </a:r>
            <a:endParaRPr lang="ru-RU" sz="44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Наш проект живет, развивается, и мы уверены, что будет жить долгие годы. </a:t>
            </a:r>
          </a:p>
          <a:p>
            <a:pPr algn="ctr"/>
            <a:r>
              <a:rPr lang="ru-RU" sz="1400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Мы продолжим работу по проекту с привлечением Благотворительного  Фонда «Вознеси сердце», будем поддерживать тесную связь с Советом ветеранов, принимать активное участие в благотворительных акциях, так как убеждены,</a:t>
            </a:r>
          </a:p>
          <a:p>
            <a:pPr algn="ctr"/>
            <a:endParaRPr lang="ru-RU" sz="1400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lang="ru-RU" sz="1400" b="1" i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то если человек начал делать добрые дела, то они обязательно станут его естественной потребностью.</a:t>
            </a:r>
          </a:p>
          <a:p>
            <a:endParaRPr lang="ru-RU" dirty="0"/>
          </a:p>
        </p:txBody>
      </p:sp>
      <p:pic>
        <p:nvPicPr>
          <p:cNvPr id="3074" name="Picture 2" descr="D:\Загрузки\-152872071_450300959.pdf-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429006"/>
            <a:ext cx="2095490" cy="15716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916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Загрузки\img1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1071552"/>
            <a:ext cx="4929222" cy="369691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86446" y="1785932"/>
            <a:ext cx="3000380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Как бы жизнь не летела-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Дней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своих не жалей,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Делай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доброе дело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Ради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счастья людей.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Чтобы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сердце горело,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не тлело во мгле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Делай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доброе дело- </a:t>
            </a: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Тем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живём на земле.</a:t>
            </a:r>
            <a:r>
              <a:rPr lang="ru-RU" sz="1400" i="1" dirty="0" smtClean="0"/>
              <a:t/>
            </a:r>
            <a:br>
              <a:rPr lang="ru-RU" sz="1400" i="1" dirty="0" smtClean="0"/>
            </a:b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xmlns="" val="28999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472" y="928677"/>
            <a:ext cx="82868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Проект «Твори добро» разработан в рамках деятельности отделения социальной реабилитации  ГБУСОН РО «СРЦ Пролетарского района». Его  значимость  обусловлена основными требованиями Концепции духовно-нравственного развития и воспитания личности гражданина </a:t>
            </a:r>
            <a:r>
              <a:rPr lang="ru-RU" sz="24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России.</a:t>
            </a:r>
            <a:endParaRPr lang="ru-RU" sz="2400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3" descr="IMG_4154"/>
          <p:cNvPicPr>
            <a:picLocks noChangeAspect="1" noChangeArrowheads="1"/>
          </p:cNvPicPr>
          <p:nvPr/>
        </p:nvPicPr>
        <p:blipFill>
          <a:blip r:embed="rId6" cstate="print"/>
          <a:srcRect l="8345" t="7547" r="9898"/>
          <a:stretch>
            <a:fillRect/>
          </a:stretch>
        </p:blipFill>
        <p:spPr bwMode="auto">
          <a:xfrm>
            <a:off x="3143240" y="2643188"/>
            <a:ext cx="2714644" cy="230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5">
            <a:extLst>
              <a:ext uri="{FF2B5EF4-FFF2-40B4-BE49-F238E27FC236}">
                <a16:creationId xmlns:a16="http://schemas.microsoft.com/office/drawing/2014/main" xmlns="" id="{5FB50D20-C230-4CBD-9F3D-2342AE9F28EF}"/>
              </a:ext>
            </a:extLst>
          </p:cNvPr>
          <p:cNvGrpSpPr/>
          <p:nvPr/>
        </p:nvGrpSpPr>
        <p:grpSpPr>
          <a:xfrm>
            <a:off x="1500166" y="1214428"/>
            <a:ext cx="1143008" cy="838292"/>
            <a:chOff x="4008967" y="2215589"/>
            <a:chExt cx="3166056" cy="3267184"/>
          </a:xfrm>
        </p:grpSpPr>
        <p:sp>
          <p:nvSpPr>
            <p:cNvPr id="13" name="Freeform 25">
              <a:extLst>
                <a:ext uri="{FF2B5EF4-FFF2-40B4-BE49-F238E27FC236}">
                  <a16:creationId xmlns:a16="http://schemas.microsoft.com/office/drawing/2014/main" xmlns="" id="{369BB61A-F4A6-466F-97F7-242F3A0E4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967" y="2215589"/>
              <a:ext cx="1431907" cy="3267184"/>
            </a:xfrm>
            <a:custGeom>
              <a:avLst/>
              <a:gdLst>
                <a:gd name="T0" fmla="*/ 1246 w 1246"/>
                <a:gd name="T1" fmla="*/ 1390 h 2843"/>
                <a:gd name="T2" fmla="*/ 212 w 1246"/>
                <a:gd name="T3" fmla="*/ 0 h 2843"/>
                <a:gd name="T4" fmla="*/ 26 w 1246"/>
                <a:gd name="T5" fmla="*/ 33 h 2843"/>
                <a:gd name="T6" fmla="*/ 26 w 1246"/>
                <a:gd name="T7" fmla="*/ 354 h 2843"/>
                <a:gd name="T8" fmla="*/ 758 w 1246"/>
                <a:gd name="T9" fmla="*/ 1396 h 2843"/>
                <a:gd name="T10" fmla="*/ 7 w 1246"/>
                <a:gd name="T11" fmla="*/ 2476 h 2843"/>
                <a:gd name="T12" fmla="*/ 7 w 1246"/>
                <a:gd name="T13" fmla="*/ 2489 h 2843"/>
                <a:gd name="T14" fmla="*/ 0 w 1246"/>
                <a:gd name="T15" fmla="*/ 2817 h 2843"/>
                <a:gd name="T16" fmla="*/ 180 w 1246"/>
                <a:gd name="T17" fmla="*/ 2843 h 2843"/>
                <a:gd name="T18" fmla="*/ 1246 w 1246"/>
                <a:gd name="T19" fmla="*/ 1390 h 2843"/>
                <a:gd name="T20" fmla="*/ 1246 w 1246"/>
                <a:gd name="T21" fmla="*/ 1390 h 2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6" h="2843">
                  <a:moveTo>
                    <a:pt x="1246" y="1390"/>
                  </a:moveTo>
                  <a:lnTo>
                    <a:pt x="212" y="0"/>
                  </a:lnTo>
                  <a:lnTo>
                    <a:pt x="26" y="33"/>
                  </a:lnTo>
                  <a:lnTo>
                    <a:pt x="26" y="354"/>
                  </a:lnTo>
                  <a:lnTo>
                    <a:pt x="758" y="1396"/>
                  </a:lnTo>
                  <a:lnTo>
                    <a:pt x="7" y="2476"/>
                  </a:lnTo>
                  <a:lnTo>
                    <a:pt x="7" y="2489"/>
                  </a:lnTo>
                  <a:lnTo>
                    <a:pt x="0" y="2817"/>
                  </a:lnTo>
                  <a:lnTo>
                    <a:pt x="180" y="2843"/>
                  </a:lnTo>
                  <a:lnTo>
                    <a:pt x="1246" y="1390"/>
                  </a:lnTo>
                  <a:lnTo>
                    <a:pt x="1246" y="13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xmlns="" id="{007B7002-4D48-4F63-AA9A-29485FF44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952" y="2238573"/>
              <a:ext cx="1379044" cy="3222364"/>
            </a:xfrm>
            <a:custGeom>
              <a:avLst/>
              <a:gdLst>
                <a:gd name="T0" fmla="*/ 0 w 1200"/>
                <a:gd name="T1" fmla="*/ 2778 h 2804"/>
                <a:gd name="T2" fmla="*/ 6 w 1200"/>
                <a:gd name="T3" fmla="*/ 2463 h 2804"/>
                <a:gd name="T4" fmla="*/ 757 w 1200"/>
                <a:gd name="T5" fmla="*/ 1376 h 2804"/>
                <a:gd name="T6" fmla="*/ 25 w 1200"/>
                <a:gd name="T7" fmla="*/ 328 h 2804"/>
                <a:gd name="T8" fmla="*/ 32 w 1200"/>
                <a:gd name="T9" fmla="*/ 32 h 2804"/>
                <a:gd name="T10" fmla="*/ 186 w 1200"/>
                <a:gd name="T11" fmla="*/ 0 h 2804"/>
                <a:gd name="T12" fmla="*/ 1200 w 1200"/>
                <a:gd name="T13" fmla="*/ 1370 h 2804"/>
                <a:gd name="T14" fmla="*/ 147 w 1200"/>
                <a:gd name="T15" fmla="*/ 2804 h 2804"/>
                <a:gd name="T16" fmla="*/ 0 w 1200"/>
                <a:gd name="T17" fmla="*/ 2778 h 2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0" h="2804">
                  <a:moveTo>
                    <a:pt x="0" y="2778"/>
                  </a:moveTo>
                  <a:lnTo>
                    <a:pt x="6" y="2463"/>
                  </a:lnTo>
                  <a:lnTo>
                    <a:pt x="757" y="1376"/>
                  </a:lnTo>
                  <a:lnTo>
                    <a:pt x="25" y="328"/>
                  </a:lnTo>
                  <a:lnTo>
                    <a:pt x="32" y="32"/>
                  </a:lnTo>
                  <a:lnTo>
                    <a:pt x="186" y="0"/>
                  </a:lnTo>
                  <a:lnTo>
                    <a:pt x="1200" y="1370"/>
                  </a:lnTo>
                  <a:lnTo>
                    <a:pt x="147" y="2804"/>
                  </a:lnTo>
                  <a:lnTo>
                    <a:pt x="0" y="2778"/>
                  </a:lnTo>
                  <a:close/>
                </a:path>
              </a:pathLst>
            </a:custGeom>
            <a:solidFill>
              <a:srgbClr val="F8AD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27">
              <a:extLst>
                <a:ext uri="{FF2B5EF4-FFF2-40B4-BE49-F238E27FC236}">
                  <a16:creationId xmlns:a16="http://schemas.microsoft.com/office/drawing/2014/main" xmlns="" id="{49315371-7B61-4217-BFB6-2705F881A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599" y="2215589"/>
              <a:ext cx="2922424" cy="1634165"/>
            </a:xfrm>
            <a:custGeom>
              <a:avLst/>
              <a:gdLst>
                <a:gd name="T0" fmla="*/ 1034 w 2543"/>
                <a:gd name="T1" fmla="*/ 1390 h 1422"/>
                <a:gd name="T2" fmla="*/ 0 w 2543"/>
                <a:gd name="T3" fmla="*/ 0 h 1422"/>
                <a:gd name="T4" fmla="*/ 1593 w 2543"/>
                <a:gd name="T5" fmla="*/ 328 h 1422"/>
                <a:gd name="T6" fmla="*/ 2543 w 2543"/>
                <a:gd name="T7" fmla="*/ 1422 h 1422"/>
                <a:gd name="T8" fmla="*/ 1034 w 2543"/>
                <a:gd name="T9" fmla="*/ 1390 h 1422"/>
                <a:gd name="T10" fmla="*/ 1034 w 2543"/>
                <a:gd name="T11" fmla="*/ 139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3" h="1422">
                  <a:moveTo>
                    <a:pt x="1034" y="1390"/>
                  </a:moveTo>
                  <a:lnTo>
                    <a:pt x="0" y="0"/>
                  </a:lnTo>
                  <a:lnTo>
                    <a:pt x="1593" y="328"/>
                  </a:lnTo>
                  <a:lnTo>
                    <a:pt x="2543" y="1422"/>
                  </a:lnTo>
                  <a:lnTo>
                    <a:pt x="1034" y="1390"/>
                  </a:lnTo>
                  <a:lnTo>
                    <a:pt x="1034" y="1390"/>
                  </a:lnTo>
                  <a:close/>
                </a:path>
              </a:pathLst>
            </a:custGeom>
            <a:solidFill>
              <a:srgbClr val="E47A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28">
              <a:extLst>
                <a:ext uri="{FF2B5EF4-FFF2-40B4-BE49-F238E27FC236}">
                  <a16:creationId xmlns:a16="http://schemas.microsoft.com/office/drawing/2014/main" xmlns="" id="{9C798CBA-C5E0-436E-9345-1D1FFDDCC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824" y="3812981"/>
              <a:ext cx="2959198" cy="1669791"/>
            </a:xfrm>
            <a:custGeom>
              <a:avLst/>
              <a:gdLst>
                <a:gd name="T0" fmla="*/ 1066 w 2575"/>
                <a:gd name="T1" fmla="*/ 0 h 1453"/>
                <a:gd name="T2" fmla="*/ 2575 w 2575"/>
                <a:gd name="T3" fmla="*/ 32 h 1453"/>
                <a:gd name="T4" fmla="*/ 1972 w 2575"/>
                <a:gd name="T5" fmla="*/ 746 h 1453"/>
                <a:gd name="T6" fmla="*/ 1612 w 2575"/>
                <a:gd name="T7" fmla="*/ 1164 h 1453"/>
                <a:gd name="T8" fmla="*/ 0 w 2575"/>
                <a:gd name="T9" fmla="*/ 1453 h 1453"/>
                <a:gd name="T10" fmla="*/ 1066 w 2575"/>
                <a:gd name="T11" fmla="*/ 0 h 1453"/>
                <a:gd name="T12" fmla="*/ 1066 w 2575"/>
                <a:gd name="T13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5" h="1453">
                  <a:moveTo>
                    <a:pt x="1066" y="0"/>
                  </a:moveTo>
                  <a:lnTo>
                    <a:pt x="2575" y="32"/>
                  </a:lnTo>
                  <a:lnTo>
                    <a:pt x="1972" y="746"/>
                  </a:lnTo>
                  <a:lnTo>
                    <a:pt x="1612" y="1164"/>
                  </a:lnTo>
                  <a:lnTo>
                    <a:pt x="0" y="1453"/>
                  </a:lnTo>
                  <a:lnTo>
                    <a:pt x="1066" y="0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A85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4">
            <a:extLst>
              <a:ext uri="{FF2B5EF4-FFF2-40B4-BE49-F238E27FC236}">
                <a16:creationId xmlns:a16="http://schemas.microsoft.com/office/drawing/2014/main" xmlns="" id="{FFB44D17-C88F-46A0-ABFC-BD56A774FE8A}"/>
              </a:ext>
            </a:extLst>
          </p:cNvPr>
          <p:cNvGrpSpPr/>
          <p:nvPr/>
        </p:nvGrpSpPr>
        <p:grpSpPr>
          <a:xfrm>
            <a:off x="1500166" y="2357436"/>
            <a:ext cx="1214446" cy="716688"/>
            <a:chOff x="4629537" y="2090325"/>
            <a:chExt cx="3268334" cy="3502770"/>
          </a:xfrm>
        </p:grpSpPr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xmlns="" id="{6543A0AD-E209-4628-8C0C-FCFD2E822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537" y="2090325"/>
              <a:ext cx="1645659" cy="3502770"/>
            </a:xfrm>
            <a:custGeom>
              <a:avLst/>
              <a:gdLst>
                <a:gd name="T0" fmla="*/ 1432 w 1432"/>
                <a:gd name="T1" fmla="*/ 1492 h 3048"/>
                <a:gd name="T2" fmla="*/ 231 w 1432"/>
                <a:gd name="T3" fmla="*/ 0 h 3048"/>
                <a:gd name="T4" fmla="*/ 19 w 1432"/>
                <a:gd name="T5" fmla="*/ 39 h 3048"/>
                <a:gd name="T6" fmla="*/ 19 w 1432"/>
                <a:gd name="T7" fmla="*/ 379 h 3048"/>
                <a:gd name="T8" fmla="*/ 854 w 1432"/>
                <a:gd name="T9" fmla="*/ 1486 h 3048"/>
                <a:gd name="T10" fmla="*/ 860 w 1432"/>
                <a:gd name="T11" fmla="*/ 1499 h 3048"/>
                <a:gd name="T12" fmla="*/ 334 w 1432"/>
                <a:gd name="T13" fmla="*/ 2206 h 3048"/>
                <a:gd name="T14" fmla="*/ 334 w 1432"/>
                <a:gd name="T15" fmla="*/ 2206 h 3048"/>
                <a:gd name="T16" fmla="*/ 51 w 1432"/>
                <a:gd name="T17" fmla="*/ 2585 h 3048"/>
                <a:gd name="T18" fmla="*/ 0 w 1432"/>
                <a:gd name="T19" fmla="*/ 3016 h 3048"/>
                <a:gd name="T20" fmla="*/ 199 w 1432"/>
                <a:gd name="T21" fmla="*/ 3048 h 3048"/>
                <a:gd name="T22" fmla="*/ 1432 w 1432"/>
                <a:gd name="T23" fmla="*/ 1492 h 3048"/>
                <a:gd name="T24" fmla="*/ 1432 w 1432"/>
                <a:gd name="T25" fmla="*/ 1492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3048">
                  <a:moveTo>
                    <a:pt x="1432" y="1492"/>
                  </a:moveTo>
                  <a:lnTo>
                    <a:pt x="231" y="0"/>
                  </a:lnTo>
                  <a:lnTo>
                    <a:pt x="19" y="39"/>
                  </a:lnTo>
                  <a:lnTo>
                    <a:pt x="19" y="379"/>
                  </a:lnTo>
                  <a:lnTo>
                    <a:pt x="854" y="1486"/>
                  </a:lnTo>
                  <a:lnTo>
                    <a:pt x="860" y="1499"/>
                  </a:lnTo>
                  <a:lnTo>
                    <a:pt x="334" y="2206"/>
                  </a:lnTo>
                  <a:lnTo>
                    <a:pt x="334" y="2206"/>
                  </a:lnTo>
                  <a:lnTo>
                    <a:pt x="51" y="2585"/>
                  </a:lnTo>
                  <a:lnTo>
                    <a:pt x="0" y="3016"/>
                  </a:lnTo>
                  <a:lnTo>
                    <a:pt x="199" y="3048"/>
                  </a:lnTo>
                  <a:lnTo>
                    <a:pt x="1432" y="1492"/>
                  </a:lnTo>
                  <a:lnTo>
                    <a:pt x="1432" y="14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xmlns="" id="{156837DB-234E-4290-85D2-B97606579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3" y="2120206"/>
              <a:ext cx="1587049" cy="3444161"/>
            </a:xfrm>
            <a:custGeom>
              <a:avLst/>
              <a:gdLst>
                <a:gd name="T0" fmla="*/ 0 w 1381"/>
                <a:gd name="T1" fmla="*/ 2971 h 2997"/>
                <a:gd name="T2" fmla="*/ 51 w 1381"/>
                <a:gd name="T3" fmla="*/ 2572 h 2997"/>
                <a:gd name="T4" fmla="*/ 867 w 1381"/>
                <a:gd name="T5" fmla="*/ 1473 h 2997"/>
                <a:gd name="T6" fmla="*/ 19 w 1381"/>
                <a:gd name="T7" fmla="*/ 347 h 2997"/>
                <a:gd name="T8" fmla="*/ 26 w 1381"/>
                <a:gd name="T9" fmla="*/ 32 h 2997"/>
                <a:gd name="T10" fmla="*/ 199 w 1381"/>
                <a:gd name="T11" fmla="*/ 0 h 2997"/>
                <a:gd name="T12" fmla="*/ 1381 w 1381"/>
                <a:gd name="T13" fmla="*/ 1466 h 2997"/>
                <a:gd name="T14" fmla="*/ 173 w 1381"/>
                <a:gd name="T15" fmla="*/ 2997 h 2997"/>
                <a:gd name="T16" fmla="*/ 0 w 1381"/>
                <a:gd name="T17" fmla="*/ 2971 h 2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1" h="2997">
                  <a:moveTo>
                    <a:pt x="0" y="2971"/>
                  </a:moveTo>
                  <a:lnTo>
                    <a:pt x="51" y="2572"/>
                  </a:lnTo>
                  <a:lnTo>
                    <a:pt x="867" y="1473"/>
                  </a:lnTo>
                  <a:lnTo>
                    <a:pt x="19" y="347"/>
                  </a:lnTo>
                  <a:lnTo>
                    <a:pt x="26" y="32"/>
                  </a:lnTo>
                  <a:lnTo>
                    <a:pt x="199" y="0"/>
                  </a:lnTo>
                  <a:lnTo>
                    <a:pt x="1381" y="1466"/>
                  </a:lnTo>
                  <a:lnTo>
                    <a:pt x="173" y="2997"/>
                  </a:lnTo>
                  <a:lnTo>
                    <a:pt x="0" y="2971"/>
                  </a:lnTo>
                  <a:close/>
                </a:path>
              </a:pathLst>
            </a:custGeom>
            <a:solidFill>
              <a:srgbClr val="7282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xmlns="" id="{94849A55-B9CE-468E-B9F0-39985C3B7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5003" y="2090325"/>
              <a:ext cx="3002868" cy="1751384"/>
            </a:xfrm>
            <a:custGeom>
              <a:avLst/>
              <a:gdLst>
                <a:gd name="T0" fmla="*/ 1201 w 2613"/>
                <a:gd name="T1" fmla="*/ 1492 h 1524"/>
                <a:gd name="T2" fmla="*/ 0 w 2613"/>
                <a:gd name="T3" fmla="*/ 0 h 1524"/>
                <a:gd name="T4" fmla="*/ 1548 w 2613"/>
                <a:gd name="T5" fmla="*/ 373 h 1524"/>
                <a:gd name="T6" fmla="*/ 2613 w 2613"/>
                <a:gd name="T7" fmla="*/ 1524 h 1524"/>
                <a:gd name="T8" fmla="*/ 1201 w 2613"/>
                <a:gd name="T9" fmla="*/ 1492 h 1524"/>
                <a:gd name="T10" fmla="*/ 1201 w 2613"/>
                <a:gd name="T11" fmla="*/ 149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3" h="1524">
                  <a:moveTo>
                    <a:pt x="1201" y="1492"/>
                  </a:moveTo>
                  <a:lnTo>
                    <a:pt x="0" y="0"/>
                  </a:lnTo>
                  <a:lnTo>
                    <a:pt x="1548" y="373"/>
                  </a:lnTo>
                  <a:lnTo>
                    <a:pt x="2613" y="1524"/>
                  </a:lnTo>
                  <a:lnTo>
                    <a:pt x="1201" y="1492"/>
                  </a:lnTo>
                  <a:lnTo>
                    <a:pt x="1201" y="1492"/>
                  </a:lnTo>
                  <a:close/>
                </a:path>
              </a:pathLst>
            </a:custGeom>
            <a:solidFill>
              <a:srgbClr val="3F50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32">
              <a:extLst>
                <a:ext uri="{FF2B5EF4-FFF2-40B4-BE49-F238E27FC236}">
                  <a16:creationId xmlns:a16="http://schemas.microsoft.com/office/drawing/2014/main" xmlns="" id="{0F98DA3A-4301-41F2-A5B5-AB725D198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8228" y="3804936"/>
              <a:ext cx="3039643" cy="1788159"/>
            </a:xfrm>
            <a:custGeom>
              <a:avLst/>
              <a:gdLst>
                <a:gd name="T0" fmla="*/ 1233 w 2645"/>
                <a:gd name="T1" fmla="*/ 0 h 1556"/>
                <a:gd name="T2" fmla="*/ 2645 w 2645"/>
                <a:gd name="T3" fmla="*/ 32 h 1556"/>
                <a:gd name="T4" fmla="*/ 1971 w 2645"/>
                <a:gd name="T5" fmla="*/ 785 h 1556"/>
                <a:gd name="T6" fmla="*/ 1573 w 2645"/>
                <a:gd name="T7" fmla="*/ 1228 h 1556"/>
                <a:gd name="T8" fmla="*/ 0 w 2645"/>
                <a:gd name="T9" fmla="*/ 1556 h 1556"/>
                <a:gd name="T10" fmla="*/ 1233 w 2645"/>
                <a:gd name="T11" fmla="*/ 0 h 1556"/>
                <a:gd name="T12" fmla="*/ 1233 w 2645"/>
                <a:gd name="T13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5" h="1556">
                  <a:moveTo>
                    <a:pt x="1233" y="0"/>
                  </a:moveTo>
                  <a:lnTo>
                    <a:pt x="2645" y="32"/>
                  </a:lnTo>
                  <a:lnTo>
                    <a:pt x="1971" y="785"/>
                  </a:lnTo>
                  <a:lnTo>
                    <a:pt x="1573" y="1228"/>
                  </a:lnTo>
                  <a:lnTo>
                    <a:pt x="0" y="1556"/>
                  </a:lnTo>
                  <a:lnTo>
                    <a:pt x="1233" y="0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rgbClr val="1A22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3">
            <a:extLst>
              <a:ext uri="{FF2B5EF4-FFF2-40B4-BE49-F238E27FC236}">
                <a16:creationId xmlns:a16="http://schemas.microsoft.com/office/drawing/2014/main" xmlns="" id="{576716D4-AA4D-46A0-B647-F9663E6A30E6}"/>
              </a:ext>
            </a:extLst>
          </p:cNvPr>
          <p:cNvGrpSpPr/>
          <p:nvPr/>
        </p:nvGrpSpPr>
        <p:grpSpPr>
          <a:xfrm>
            <a:off x="1428728" y="3286130"/>
            <a:ext cx="1357322" cy="911866"/>
            <a:chOff x="5337446" y="1950123"/>
            <a:chExt cx="3379807" cy="3769386"/>
          </a:xfrm>
        </p:grpSpPr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xmlns="" id="{DE962120-13C8-4C9F-A571-8BA2AE873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7446" y="1950123"/>
              <a:ext cx="1911125" cy="3769384"/>
            </a:xfrm>
            <a:custGeom>
              <a:avLst/>
              <a:gdLst>
                <a:gd name="T0" fmla="*/ 1663 w 1663"/>
                <a:gd name="T1" fmla="*/ 1601 h 3280"/>
                <a:gd name="T2" fmla="*/ 257 w 1663"/>
                <a:gd name="T3" fmla="*/ 0 h 3280"/>
                <a:gd name="T4" fmla="*/ 13 w 1663"/>
                <a:gd name="T5" fmla="*/ 45 h 3280"/>
                <a:gd name="T6" fmla="*/ 13 w 1663"/>
                <a:gd name="T7" fmla="*/ 411 h 3280"/>
                <a:gd name="T8" fmla="*/ 996 w 1663"/>
                <a:gd name="T9" fmla="*/ 1608 h 3280"/>
                <a:gd name="T10" fmla="*/ 0 w 1663"/>
                <a:gd name="T11" fmla="*/ 2849 h 3280"/>
                <a:gd name="T12" fmla="*/ 0 w 1663"/>
                <a:gd name="T13" fmla="*/ 3241 h 3280"/>
                <a:gd name="T14" fmla="*/ 238 w 1663"/>
                <a:gd name="T15" fmla="*/ 3280 h 3280"/>
                <a:gd name="T16" fmla="*/ 1663 w 1663"/>
                <a:gd name="T17" fmla="*/ 1601 h 3280"/>
                <a:gd name="T18" fmla="*/ 1663 w 1663"/>
                <a:gd name="T19" fmla="*/ 1601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3" h="3280">
                  <a:moveTo>
                    <a:pt x="1663" y="1601"/>
                  </a:moveTo>
                  <a:lnTo>
                    <a:pt x="257" y="0"/>
                  </a:lnTo>
                  <a:lnTo>
                    <a:pt x="13" y="45"/>
                  </a:lnTo>
                  <a:lnTo>
                    <a:pt x="13" y="411"/>
                  </a:lnTo>
                  <a:lnTo>
                    <a:pt x="996" y="1608"/>
                  </a:lnTo>
                  <a:lnTo>
                    <a:pt x="0" y="2849"/>
                  </a:lnTo>
                  <a:lnTo>
                    <a:pt x="0" y="3241"/>
                  </a:lnTo>
                  <a:lnTo>
                    <a:pt x="238" y="3280"/>
                  </a:lnTo>
                  <a:lnTo>
                    <a:pt x="1663" y="1601"/>
                  </a:lnTo>
                  <a:lnTo>
                    <a:pt x="1663" y="16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xmlns="" id="{860F0BC3-5516-4C70-B088-C5597E17A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7325" y="1980001"/>
              <a:ext cx="1852514" cy="3709626"/>
            </a:xfrm>
            <a:custGeom>
              <a:avLst/>
              <a:gdLst>
                <a:gd name="T0" fmla="*/ 0 w 1612"/>
                <a:gd name="T1" fmla="*/ 3196 h 3228"/>
                <a:gd name="T2" fmla="*/ 0 w 1612"/>
                <a:gd name="T3" fmla="*/ 2836 h 3228"/>
                <a:gd name="T4" fmla="*/ 1002 w 1612"/>
                <a:gd name="T5" fmla="*/ 1582 h 3228"/>
                <a:gd name="T6" fmla="*/ 6 w 1612"/>
                <a:gd name="T7" fmla="*/ 379 h 3228"/>
                <a:gd name="T8" fmla="*/ 13 w 1612"/>
                <a:gd name="T9" fmla="*/ 38 h 3228"/>
                <a:gd name="T10" fmla="*/ 218 w 1612"/>
                <a:gd name="T11" fmla="*/ 0 h 3228"/>
                <a:gd name="T12" fmla="*/ 1612 w 1612"/>
                <a:gd name="T13" fmla="*/ 1575 h 3228"/>
                <a:gd name="T14" fmla="*/ 199 w 1612"/>
                <a:gd name="T15" fmla="*/ 3228 h 3228"/>
                <a:gd name="T16" fmla="*/ 0 w 1612"/>
                <a:gd name="T17" fmla="*/ 3196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2" h="3228">
                  <a:moveTo>
                    <a:pt x="0" y="3196"/>
                  </a:moveTo>
                  <a:lnTo>
                    <a:pt x="0" y="2836"/>
                  </a:lnTo>
                  <a:lnTo>
                    <a:pt x="1002" y="1582"/>
                  </a:lnTo>
                  <a:lnTo>
                    <a:pt x="6" y="379"/>
                  </a:lnTo>
                  <a:lnTo>
                    <a:pt x="13" y="38"/>
                  </a:lnTo>
                  <a:lnTo>
                    <a:pt x="218" y="0"/>
                  </a:lnTo>
                  <a:lnTo>
                    <a:pt x="1612" y="1575"/>
                  </a:lnTo>
                  <a:lnTo>
                    <a:pt x="199" y="3228"/>
                  </a:lnTo>
                  <a:lnTo>
                    <a:pt x="0" y="3196"/>
                  </a:lnTo>
                  <a:close/>
                </a:path>
              </a:pathLst>
            </a:custGeom>
            <a:solidFill>
              <a:srgbClr val="DED9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xmlns="" id="{168C5CFA-DB33-448D-93C8-E3141C560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791" y="1950123"/>
              <a:ext cx="3084462" cy="1884692"/>
            </a:xfrm>
            <a:custGeom>
              <a:avLst/>
              <a:gdLst>
                <a:gd name="T0" fmla="*/ 1406 w 2684"/>
                <a:gd name="T1" fmla="*/ 1601 h 1640"/>
                <a:gd name="T2" fmla="*/ 0 w 2684"/>
                <a:gd name="T3" fmla="*/ 0 h 1640"/>
                <a:gd name="T4" fmla="*/ 1477 w 2684"/>
                <a:gd name="T5" fmla="*/ 424 h 1640"/>
                <a:gd name="T6" fmla="*/ 2684 w 2684"/>
                <a:gd name="T7" fmla="*/ 1640 h 1640"/>
                <a:gd name="T8" fmla="*/ 1406 w 2684"/>
                <a:gd name="T9" fmla="*/ 1601 h 1640"/>
                <a:gd name="T10" fmla="*/ 1406 w 2684"/>
                <a:gd name="T11" fmla="*/ 1601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4" h="1640">
                  <a:moveTo>
                    <a:pt x="1406" y="1601"/>
                  </a:moveTo>
                  <a:lnTo>
                    <a:pt x="0" y="0"/>
                  </a:lnTo>
                  <a:lnTo>
                    <a:pt x="1477" y="424"/>
                  </a:lnTo>
                  <a:lnTo>
                    <a:pt x="2684" y="1640"/>
                  </a:lnTo>
                  <a:lnTo>
                    <a:pt x="1406" y="1601"/>
                  </a:lnTo>
                  <a:lnTo>
                    <a:pt x="1406" y="1601"/>
                  </a:lnTo>
                  <a:close/>
                </a:path>
              </a:pathLst>
            </a:custGeom>
            <a:solidFill>
              <a:srgbClr val="A39F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xmlns="" id="{F31493D5-8FF4-4AE1-9715-11786FF3A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0957" y="3789997"/>
              <a:ext cx="3106296" cy="1929512"/>
            </a:xfrm>
            <a:custGeom>
              <a:avLst/>
              <a:gdLst>
                <a:gd name="T0" fmla="*/ 1425 w 2703"/>
                <a:gd name="T1" fmla="*/ 0 h 1679"/>
                <a:gd name="T2" fmla="*/ 2703 w 2703"/>
                <a:gd name="T3" fmla="*/ 39 h 1679"/>
                <a:gd name="T4" fmla="*/ 1939 w 2703"/>
                <a:gd name="T5" fmla="*/ 843 h 1679"/>
                <a:gd name="T6" fmla="*/ 1502 w 2703"/>
                <a:gd name="T7" fmla="*/ 1306 h 1679"/>
                <a:gd name="T8" fmla="*/ 0 w 2703"/>
                <a:gd name="T9" fmla="*/ 1679 h 1679"/>
                <a:gd name="T10" fmla="*/ 1425 w 2703"/>
                <a:gd name="T11" fmla="*/ 0 h 1679"/>
                <a:gd name="T12" fmla="*/ 1425 w 2703"/>
                <a:gd name="T13" fmla="*/ 0 h 1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3" h="1679">
                  <a:moveTo>
                    <a:pt x="1425" y="0"/>
                  </a:moveTo>
                  <a:lnTo>
                    <a:pt x="2703" y="39"/>
                  </a:lnTo>
                  <a:lnTo>
                    <a:pt x="1939" y="843"/>
                  </a:lnTo>
                  <a:lnTo>
                    <a:pt x="1502" y="1306"/>
                  </a:lnTo>
                  <a:lnTo>
                    <a:pt x="0" y="1679"/>
                  </a:lnTo>
                  <a:lnTo>
                    <a:pt x="1425" y="0"/>
                  </a:lnTo>
                  <a:lnTo>
                    <a:pt x="1425" y="0"/>
                  </a:lnTo>
                  <a:close/>
                </a:path>
              </a:pathLst>
            </a:custGeom>
            <a:solidFill>
              <a:srgbClr val="605E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0" y="2214560"/>
            <a:ext cx="15716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ЦЕЛЬ: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000364" y="3143254"/>
            <a:ext cx="46679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Организация  всесторонней  помощи ветеранам ВОВ, участникам тыла, нуждающимся в  помощи и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одиноким пенсионерам.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928926" y="114299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чувств милосердия, отзывчивости, сострадания, доброго отношения к людям, путем вовлечения в социально-значимые дела по оказанию прямой, практической помощи.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00364" y="2248585"/>
            <a:ext cx="4357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Сохранение и развитие патриотических традиций Отечества. 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1857370"/>
            <a:ext cx="200023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</a:t>
            </a: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ПРОЕКТА: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3143254"/>
            <a:ext cx="27146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Воспитание  чувства ответственности за каждый свой поступок по отношению к людям, нуждающимся в помощи.</a:t>
            </a:r>
            <a:endParaRPr lang="ru-RU" sz="14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4" descr="Номер 1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571486"/>
            <a:ext cx="642942" cy="64294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214546" y="1357304"/>
            <a:ext cx="1928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мотивации к социально-активной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деятельности</a:t>
            </a:r>
            <a:r>
              <a:rPr lang="ru-RU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pic>
        <p:nvPicPr>
          <p:cNvPr id="15" name="Picture 6" descr="Номер 2 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571486"/>
            <a:ext cx="642942" cy="64294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5643570" y="1357304"/>
            <a:ext cx="21431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Воспитание у несовершеннолетних чувства гражданского долга, патриотизма.</a:t>
            </a:r>
            <a:endParaRPr lang="ru-RU" sz="14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8" descr="Номер 3 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28926" y="2428874"/>
            <a:ext cx="642942" cy="64294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071670" y="3071816"/>
            <a:ext cx="27146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умения адаптироваться в </a:t>
            </a:r>
            <a:r>
              <a:rPr lang="ru-RU" sz="1400" dirty="0" err="1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социокультурном</a:t>
            </a:r>
            <a:r>
              <a:rPr lang="ru-RU" sz="1400" dirty="0" smtClean="0"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пространстве, развивая морально-волевые качества.</a:t>
            </a:r>
            <a:endParaRPr lang="ru-RU" sz="14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10" descr="Номер 4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2428874"/>
            <a:ext cx="642942" cy="6429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21"/>
          <p:cNvSpPr txBox="1"/>
          <p:nvPr/>
        </p:nvSpPr>
        <p:spPr>
          <a:xfrm>
            <a:off x="4143907" y="1597891"/>
            <a:ext cx="940854" cy="954689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/>
            </a:defPPr>
            <a:lvl1pPr algn="ctr">
              <a:defRPr sz="1400">
                <a:solidFill>
                  <a:schemeClr val="lt1"/>
                </a:solidFill>
                <a:latin typeface="Impact" panose="020B080603090205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zh-CN" sz="2000" b="1" dirty="0" smtClean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543013"/>
            <a:ext cx="5230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Принципы реализации проекта.</a:t>
            </a:r>
            <a:endParaRPr lang="ru-RU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основе проекта «Твори добро» лежат следующие принципы:</a:t>
            </a:r>
            <a:endParaRPr lang="ru-RU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12" name="Group 27"/>
          <p:cNvGrpSpPr/>
          <p:nvPr/>
        </p:nvGrpSpPr>
        <p:grpSpPr>
          <a:xfrm>
            <a:off x="3103406" y="1414918"/>
            <a:ext cx="2448272" cy="1114086"/>
            <a:chOff x="4317594" y="1758950"/>
            <a:chExt cx="3159966" cy="1534529"/>
          </a:xfrm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317594" y="1758950"/>
              <a:ext cx="3159966" cy="1534529"/>
            </a:xfrm>
            <a:custGeom>
              <a:avLst/>
              <a:gdLst>
                <a:gd name="T0" fmla="*/ 735 w 735"/>
                <a:gd name="T1" fmla="*/ 3 h 356"/>
                <a:gd name="T2" fmla="*/ 235 w 735"/>
                <a:gd name="T3" fmla="*/ 3 h 356"/>
                <a:gd name="T4" fmla="*/ 235 w 735"/>
                <a:gd name="T5" fmla="*/ 70 h 356"/>
                <a:gd name="T6" fmla="*/ 118 w 735"/>
                <a:gd name="T7" fmla="*/ 0 h 356"/>
                <a:gd name="T8" fmla="*/ 4 w 735"/>
                <a:gd name="T9" fmla="*/ 36 h 356"/>
                <a:gd name="T10" fmla="*/ 27 w 735"/>
                <a:gd name="T11" fmla="*/ 94 h 356"/>
                <a:gd name="T12" fmla="*/ 102 w 735"/>
                <a:gd name="T13" fmla="*/ 66 h 356"/>
                <a:gd name="T14" fmla="*/ 159 w 735"/>
                <a:gd name="T15" fmla="*/ 117 h 356"/>
                <a:gd name="T16" fmla="*/ 45 w 735"/>
                <a:gd name="T17" fmla="*/ 266 h 356"/>
                <a:gd name="T18" fmla="*/ 0 w 735"/>
                <a:gd name="T19" fmla="*/ 307 h 356"/>
                <a:gd name="T20" fmla="*/ 0 w 735"/>
                <a:gd name="T21" fmla="*/ 356 h 356"/>
                <a:gd name="T22" fmla="*/ 248 w 735"/>
                <a:gd name="T23" fmla="*/ 356 h 356"/>
                <a:gd name="T24" fmla="*/ 248 w 735"/>
                <a:gd name="T25" fmla="*/ 355 h 356"/>
                <a:gd name="T26" fmla="*/ 735 w 735"/>
                <a:gd name="T27" fmla="*/ 355 h 356"/>
                <a:gd name="T28" fmla="*/ 735 w 735"/>
                <a:gd name="T29" fmla="*/ 3 h 356"/>
                <a:gd name="T30" fmla="*/ 116 w 735"/>
                <a:gd name="T31" fmla="*/ 288 h 356"/>
                <a:gd name="T32" fmla="*/ 148 w 735"/>
                <a:gd name="T33" fmla="*/ 261 h 356"/>
                <a:gd name="T34" fmla="*/ 235 w 735"/>
                <a:gd name="T35" fmla="*/ 149 h 356"/>
                <a:gd name="T36" fmla="*/ 235 w 735"/>
                <a:gd name="T37" fmla="*/ 289 h 356"/>
                <a:gd name="T38" fmla="*/ 116 w 735"/>
                <a:gd name="T39" fmla="*/ 289 h 356"/>
                <a:gd name="T40" fmla="*/ 116 w 735"/>
                <a:gd name="T41" fmla="*/ 28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5" h="356">
                  <a:moveTo>
                    <a:pt x="735" y="3"/>
                  </a:moveTo>
                  <a:cubicBezTo>
                    <a:pt x="235" y="3"/>
                    <a:pt x="235" y="3"/>
                    <a:pt x="235" y="3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20" y="28"/>
                    <a:pt x="180" y="0"/>
                    <a:pt x="118" y="0"/>
                  </a:cubicBezTo>
                  <a:cubicBezTo>
                    <a:pt x="71" y="0"/>
                    <a:pt x="30" y="16"/>
                    <a:pt x="4" y="36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46" y="81"/>
                    <a:pt x="72" y="66"/>
                    <a:pt x="102" y="66"/>
                  </a:cubicBezTo>
                  <a:cubicBezTo>
                    <a:pt x="143" y="66"/>
                    <a:pt x="159" y="88"/>
                    <a:pt x="159" y="117"/>
                  </a:cubicBezTo>
                  <a:cubicBezTo>
                    <a:pt x="159" y="158"/>
                    <a:pt x="122" y="197"/>
                    <a:pt x="45" y="266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248" y="356"/>
                    <a:pt x="248" y="356"/>
                    <a:pt x="248" y="356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735" y="355"/>
                    <a:pt x="735" y="355"/>
                    <a:pt x="735" y="355"/>
                  </a:cubicBezTo>
                  <a:lnTo>
                    <a:pt x="735" y="3"/>
                  </a:lnTo>
                  <a:close/>
                  <a:moveTo>
                    <a:pt x="116" y="288"/>
                  </a:moveTo>
                  <a:cubicBezTo>
                    <a:pt x="148" y="261"/>
                    <a:pt x="148" y="261"/>
                    <a:pt x="148" y="261"/>
                  </a:cubicBezTo>
                  <a:cubicBezTo>
                    <a:pt x="187" y="226"/>
                    <a:pt x="221" y="190"/>
                    <a:pt x="235" y="149"/>
                  </a:cubicBezTo>
                  <a:cubicBezTo>
                    <a:pt x="235" y="289"/>
                    <a:pt x="235" y="289"/>
                    <a:pt x="235" y="289"/>
                  </a:cubicBezTo>
                  <a:cubicBezTo>
                    <a:pt x="116" y="289"/>
                    <a:pt x="116" y="289"/>
                    <a:pt x="116" y="289"/>
                  </a:cubicBezTo>
                  <a:lnTo>
                    <a:pt x="116" y="288"/>
                  </a:lnTo>
                  <a:close/>
                </a:path>
              </a:pathLst>
            </a:custGeom>
            <a:solidFill>
              <a:srgbClr val="1B6A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050608" y="1772194"/>
              <a:ext cx="2378561" cy="1282614"/>
            </a:xfrm>
            <a:prstGeom prst="rect">
              <a:avLst/>
            </a:prstGeom>
            <a:solidFill>
              <a:srgbClr val="1B6AA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200" b="1" kern="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Открытость</a:t>
              </a:r>
              <a:r>
                <a:rPr lang="ru-RU" sz="1200" kern="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200" kern="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деятельности</a:t>
              </a:r>
              <a:endParaRPr kumimoji="0" lang="id-ID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Freeform 5"/>
          <p:cNvSpPr>
            <a:spLocks/>
          </p:cNvSpPr>
          <p:nvPr/>
        </p:nvSpPr>
        <p:spPr bwMode="auto">
          <a:xfrm>
            <a:off x="471387" y="1112922"/>
            <a:ext cx="2202594" cy="1030657"/>
          </a:xfrm>
          <a:custGeom>
            <a:avLst/>
            <a:gdLst>
              <a:gd name="T0" fmla="*/ 378 w 1561"/>
              <a:gd name="T1" fmla="*/ 0 h 834"/>
              <a:gd name="T2" fmla="*/ 378 w 1561"/>
              <a:gd name="T3" fmla="*/ 0 h 834"/>
              <a:gd name="T4" fmla="*/ 220 w 1561"/>
              <a:gd name="T5" fmla="*/ 0 h 834"/>
              <a:gd name="T6" fmla="*/ 0 w 1561"/>
              <a:gd name="T7" fmla="*/ 104 h 834"/>
              <a:gd name="T8" fmla="*/ 31 w 1561"/>
              <a:gd name="T9" fmla="*/ 249 h 834"/>
              <a:gd name="T10" fmla="*/ 189 w 1561"/>
              <a:gd name="T11" fmla="*/ 173 h 834"/>
              <a:gd name="T12" fmla="*/ 192 w 1561"/>
              <a:gd name="T13" fmla="*/ 173 h 834"/>
              <a:gd name="T14" fmla="*/ 192 w 1561"/>
              <a:gd name="T15" fmla="*/ 834 h 834"/>
              <a:gd name="T16" fmla="*/ 378 w 1561"/>
              <a:gd name="T17" fmla="*/ 834 h 834"/>
              <a:gd name="T18" fmla="*/ 378 w 1561"/>
              <a:gd name="T19" fmla="*/ 834 h 834"/>
              <a:gd name="T20" fmla="*/ 1561 w 1561"/>
              <a:gd name="T21" fmla="*/ 834 h 834"/>
              <a:gd name="T22" fmla="*/ 1561 w 1561"/>
              <a:gd name="T23" fmla="*/ 0 h 834"/>
              <a:gd name="T24" fmla="*/ 378 w 1561"/>
              <a:gd name="T25" fmla="*/ 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61" h="834">
                <a:moveTo>
                  <a:pt x="378" y="0"/>
                </a:moveTo>
                <a:lnTo>
                  <a:pt x="378" y="0"/>
                </a:lnTo>
                <a:lnTo>
                  <a:pt x="220" y="0"/>
                </a:lnTo>
                <a:lnTo>
                  <a:pt x="0" y="104"/>
                </a:lnTo>
                <a:lnTo>
                  <a:pt x="31" y="249"/>
                </a:lnTo>
                <a:lnTo>
                  <a:pt x="189" y="173"/>
                </a:lnTo>
                <a:lnTo>
                  <a:pt x="192" y="173"/>
                </a:lnTo>
                <a:lnTo>
                  <a:pt x="192" y="834"/>
                </a:lnTo>
                <a:lnTo>
                  <a:pt x="378" y="834"/>
                </a:lnTo>
                <a:lnTo>
                  <a:pt x="378" y="834"/>
                </a:lnTo>
                <a:lnTo>
                  <a:pt x="1561" y="834"/>
                </a:lnTo>
                <a:lnTo>
                  <a:pt x="1561" y="0"/>
                </a:lnTo>
                <a:lnTo>
                  <a:pt x="378" y="0"/>
                </a:ln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id-ID" kern="0" dirty="0">
              <a:solidFill>
                <a:prstClr val="black"/>
              </a:solidFill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22502" y="1050202"/>
            <a:ext cx="2413994" cy="1162624"/>
          </a:xfrm>
          <a:custGeom>
            <a:avLst/>
            <a:gdLst>
              <a:gd name="T0" fmla="*/ 154 w 655"/>
              <a:gd name="T1" fmla="*/ 0 h 353"/>
              <a:gd name="T2" fmla="*/ 154 w 655"/>
              <a:gd name="T3" fmla="*/ 4 h 353"/>
              <a:gd name="T4" fmla="*/ 117 w 655"/>
              <a:gd name="T5" fmla="*/ 0 h 353"/>
              <a:gd name="T6" fmla="*/ 11 w 655"/>
              <a:gd name="T7" fmla="*/ 25 h 353"/>
              <a:gd name="T8" fmla="*/ 27 w 655"/>
              <a:gd name="T9" fmla="*/ 83 h 353"/>
              <a:gd name="T10" fmla="*/ 98 w 655"/>
              <a:gd name="T11" fmla="*/ 63 h 353"/>
              <a:gd name="T12" fmla="*/ 149 w 655"/>
              <a:gd name="T13" fmla="*/ 98 h 353"/>
              <a:gd name="T14" fmla="*/ 88 w 655"/>
              <a:gd name="T15" fmla="*/ 138 h 353"/>
              <a:gd name="T16" fmla="*/ 57 w 655"/>
              <a:gd name="T17" fmla="*/ 138 h 353"/>
              <a:gd name="T18" fmla="*/ 57 w 655"/>
              <a:gd name="T19" fmla="*/ 195 h 353"/>
              <a:gd name="T20" fmla="*/ 90 w 655"/>
              <a:gd name="T21" fmla="*/ 195 h 353"/>
              <a:gd name="T22" fmla="*/ 154 w 655"/>
              <a:gd name="T23" fmla="*/ 226 h 353"/>
              <a:gd name="T24" fmla="*/ 154 w 655"/>
              <a:gd name="T25" fmla="*/ 262 h 353"/>
              <a:gd name="T26" fmla="*/ 96 w 655"/>
              <a:gd name="T27" fmla="*/ 290 h 353"/>
              <a:gd name="T28" fmla="*/ 16 w 655"/>
              <a:gd name="T29" fmla="*/ 269 h 353"/>
              <a:gd name="T30" fmla="*/ 0 w 655"/>
              <a:gd name="T31" fmla="*/ 329 h 353"/>
              <a:gd name="T32" fmla="*/ 101 w 655"/>
              <a:gd name="T33" fmla="*/ 353 h 353"/>
              <a:gd name="T34" fmla="*/ 154 w 655"/>
              <a:gd name="T35" fmla="*/ 346 h 353"/>
              <a:gd name="T36" fmla="*/ 154 w 655"/>
              <a:gd name="T37" fmla="*/ 352 h 353"/>
              <a:gd name="T38" fmla="*/ 655 w 655"/>
              <a:gd name="T39" fmla="*/ 352 h 353"/>
              <a:gd name="T40" fmla="*/ 655 w 655"/>
              <a:gd name="T41" fmla="*/ 0 h 353"/>
              <a:gd name="T42" fmla="*/ 154 w 655"/>
              <a:gd name="T43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5" h="353">
                <a:moveTo>
                  <a:pt x="154" y="0"/>
                </a:moveTo>
                <a:cubicBezTo>
                  <a:pt x="154" y="4"/>
                  <a:pt x="154" y="4"/>
                  <a:pt x="154" y="4"/>
                </a:cubicBezTo>
                <a:cubicBezTo>
                  <a:pt x="143" y="1"/>
                  <a:pt x="130" y="0"/>
                  <a:pt x="117" y="0"/>
                </a:cubicBezTo>
                <a:cubicBezTo>
                  <a:pt x="72" y="0"/>
                  <a:pt x="31" y="12"/>
                  <a:pt x="11" y="25"/>
                </a:cubicBezTo>
                <a:cubicBezTo>
                  <a:pt x="27" y="83"/>
                  <a:pt x="27" y="83"/>
                  <a:pt x="27" y="83"/>
                </a:cubicBezTo>
                <a:cubicBezTo>
                  <a:pt x="41" y="75"/>
                  <a:pt x="70" y="63"/>
                  <a:pt x="98" y="63"/>
                </a:cubicBezTo>
                <a:cubicBezTo>
                  <a:pt x="132" y="63"/>
                  <a:pt x="149" y="78"/>
                  <a:pt x="149" y="98"/>
                </a:cubicBezTo>
                <a:cubicBezTo>
                  <a:pt x="149" y="127"/>
                  <a:pt x="115" y="138"/>
                  <a:pt x="88" y="138"/>
                </a:cubicBezTo>
                <a:cubicBezTo>
                  <a:pt x="57" y="138"/>
                  <a:pt x="57" y="138"/>
                  <a:pt x="57" y="138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90" y="195"/>
                  <a:pt x="90" y="195"/>
                  <a:pt x="90" y="195"/>
                </a:cubicBezTo>
                <a:cubicBezTo>
                  <a:pt x="118" y="195"/>
                  <a:pt x="145" y="205"/>
                  <a:pt x="154" y="226"/>
                </a:cubicBezTo>
                <a:cubicBezTo>
                  <a:pt x="154" y="262"/>
                  <a:pt x="154" y="262"/>
                  <a:pt x="154" y="262"/>
                </a:cubicBezTo>
                <a:cubicBezTo>
                  <a:pt x="147" y="278"/>
                  <a:pt x="127" y="290"/>
                  <a:pt x="96" y="290"/>
                </a:cubicBezTo>
                <a:cubicBezTo>
                  <a:pt x="63" y="290"/>
                  <a:pt x="30" y="276"/>
                  <a:pt x="16" y="269"/>
                </a:cubicBezTo>
                <a:cubicBezTo>
                  <a:pt x="0" y="329"/>
                  <a:pt x="0" y="329"/>
                  <a:pt x="0" y="329"/>
                </a:cubicBezTo>
                <a:cubicBezTo>
                  <a:pt x="20" y="341"/>
                  <a:pt x="57" y="353"/>
                  <a:pt x="101" y="353"/>
                </a:cubicBezTo>
                <a:cubicBezTo>
                  <a:pt x="121" y="353"/>
                  <a:pt x="139" y="350"/>
                  <a:pt x="154" y="346"/>
                </a:cubicBezTo>
                <a:cubicBezTo>
                  <a:pt x="154" y="352"/>
                  <a:pt x="154" y="352"/>
                  <a:pt x="154" y="352"/>
                </a:cubicBezTo>
                <a:cubicBezTo>
                  <a:pt x="655" y="352"/>
                  <a:pt x="655" y="352"/>
                  <a:pt x="655" y="352"/>
                </a:cubicBezTo>
                <a:cubicBezTo>
                  <a:pt x="655" y="0"/>
                  <a:pt x="655" y="0"/>
                  <a:pt x="655" y="0"/>
                </a:cubicBezTo>
                <a:lnTo>
                  <a:pt x="154" y="0"/>
                </a:ln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Систематичность,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предполагающая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соответствие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всей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поставленным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задачам,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логическую</a:t>
            </a:r>
          </a:p>
          <a:p>
            <a:pPr lvl="0" algn="ctr">
              <a:defRPr/>
            </a:pP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взаимосвязь всех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мероприятий проекта</a:t>
            </a:r>
            <a:endParaRPr kumimoji="0" lang="id-ID" sz="1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8"/>
          <p:cNvSpPr>
            <a:spLocks noEditPoints="1"/>
          </p:cNvSpPr>
          <p:nvPr/>
        </p:nvSpPr>
        <p:spPr bwMode="auto">
          <a:xfrm>
            <a:off x="184013" y="2643758"/>
            <a:ext cx="2299755" cy="1152128"/>
          </a:xfrm>
          <a:custGeom>
            <a:avLst/>
            <a:gdLst>
              <a:gd name="T0" fmla="*/ 232 w 732"/>
              <a:gd name="T1" fmla="*/ 0 h 352"/>
              <a:gd name="T2" fmla="*/ 232 w 732"/>
              <a:gd name="T3" fmla="*/ 1 h 352"/>
              <a:gd name="T4" fmla="*/ 132 w 732"/>
              <a:gd name="T5" fmla="*/ 1 h 352"/>
              <a:gd name="T6" fmla="*/ 0 w 732"/>
              <a:gd name="T7" fmla="*/ 214 h 352"/>
              <a:gd name="T8" fmla="*/ 0 w 732"/>
              <a:gd name="T9" fmla="*/ 267 h 352"/>
              <a:gd name="T10" fmla="*/ 155 w 732"/>
              <a:gd name="T11" fmla="*/ 267 h 352"/>
              <a:gd name="T12" fmla="*/ 155 w 732"/>
              <a:gd name="T13" fmla="*/ 351 h 352"/>
              <a:gd name="T14" fmla="*/ 232 w 732"/>
              <a:gd name="T15" fmla="*/ 351 h 352"/>
              <a:gd name="T16" fmla="*/ 232 w 732"/>
              <a:gd name="T17" fmla="*/ 352 h 352"/>
              <a:gd name="T18" fmla="*/ 732 w 732"/>
              <a:gd name="T19" fmla="*/ 352 h 352"/>
              <a:gd name="T20" fmla="*/ 732 w 732"/>
              <a:gd name="T21" fmla="*/ 0 h 352"/>
              <a:gd name="T22" fmla="*/ 232 w 732"/>
              <a:gd name="T23" fmla="*/ 0 h 352"/>
              <a:gd name="T24" fmla="*/ 155 w 732"/>
              <a:gd name="T25" fmla="*/ 129 h 352"/>
              <a:gd name="T26" fmla="*/ 155 w 732"/>
              <a:gd name="T27" fmla="*/ 206 h 352"/>
              <a:gd name="T28" fmla="*/ 76 w 732"/>
              <a:gd name="T29" fmla="*/ 206 h 352"/>
              <a:gd name="T30" fmla="*/ 77 w 732"/>
              <a:gd name="T31" fmla="*/ 205 h 352"/>
              <a:gd name="T32" fmla="*/ 123 w 732"/>
              <a:gd name="T33" fmla="*/ 129 h 352"/>
              <a:gd name="T34" fmla="*/ 156 w 732"/>
              <a:gd name="T35" fmla="*/ 63 h 352"/>
              <a:gd name="T36" fmla="*/ 158 w 732"/>
              <a:gd name="T37" fmla="*/ 63 h 352"/>
              <a:gd name="T38" fmla="*/ 155 w 732"/>
              <a:gd name="T39" fmla="*/ 12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2" h="352">
                <a:moveTo>
                  <a:pt x="232" y="0"/>
                </a:moveTo>
                <a:cubicBezTo>
                  <a:pt x="232" y="1"/>
                  <a:pt x="232" y="1"/>
                  <a:pt x="232" y="1"/>
                </a:cubicBezTo>
                <a:cubicBezTo>
                  <a:pt x="132" y="1"/>
                  <a:pt x="132" y="1"/>
                  <a:pt x="132" y="1"/>
                </a:cubicBezTo>
                <a:cubicBezTo>
                  <a:pt x="0" y="214"/>
                  <a:pt x="0" y="214"/>
                  <a:pt x="0" y="214"/>
                </a:cubicBezTo>
                <a:cubicBezTo>
                  <a:pt x="0" y="267"/>
                  <a:pt x="0" y="267"/>
                  <a:pt x="0" y="267"/>
                </a:cubicBezTo>
                <a:cubicBezTo>
                  <a:pt x="155" y="267"/>
                  <a:pt x="155" y="267"/>
                  <a:pt x="155" y="267"/>
                </a:cubicBezTo>
                <a:cubicBezTo>
                  <a:pt x="155" y="351"/>
                  <a:pt x="155" y="351"/>
                  <a:pt x="155" y="351"/>
                </a:cubicBezTo>
                <a:cubicBezTo>
                  <a:pt x="232" y="351"/>
                  <a:pt x="232" y="351"/>
                  <a:pt x="232" y="351"/>
                </a:cubicBezTo>
                <a:cubicBezTo>
                  <a:pt x="232" y="352"/>
                  <a:pt x="232" y="352"/>
                  <a:pt x="232" y="352"/>
                </a:cubicBezTo>
                <a:cubicBezTo>
                  <a:pt x="732" y="352"/>
                  <a:pt x="732" y="352"/>
                  <a:pt x="732" y="352"/>
                </a:cubicBezTo>
                <a:cubicBezTo>
                  <a:pt x="732" y="0"/>
                  <a:pt x="732" y="0"/>
                  <a:pt x="732" y="0"/>
                </a:cubicBezTo>
                <a:lnTo>
                  <a:pt x="232" y="0"/>
                </a:lnTo>
                <a:close/>
                <a:moveTo>
                  <a:pt x="155" y="129"/>
                </a:moveTo>
                <a:cubicBezTo>
                  <a:pt x="155" y="206"/>
                  <a:pt x="155" y="206"/>
                  <a:pt x="155" y="206"/>
                </a:cubicBezTo>
                <a:cubicBezTo>
                  <a:pt x="76" y="206"/>
                  <a:pt x="76" y="206"/>
                  <a:pt x="76" y="206"/>
                </a:cubicBezTo>
                <a:cubicBezTo>
                  <a:pt x="77" y="205"/>
                  <a:pt x="77" y="205"/>
                  <a:pt x="77" y="205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35" y="107"/>
                  <a:pt x="145" y="86"/>
                  <a:pt x="156" y="63"/>
                </a:cubicBezTo>
                <a:cubicBezTo>
                  <a:pt x="158" y="63"/>
                  <a:pt x="158" y="63"/>
                  <a:pt x="158" y="63"/>
                </a:cubicBezTo>
                <a:cubicBezTo>
                  <a:pt x="156" y="86"/>
                  <a:pt x="155" y="108"/>
                  <a:pt x="155" y="129"/>
                </a:cubicBezTo>
                <a:close/>
              </a:path>
            </a:pathLst>
          </a:custGeom>
          <a:solidFill>
            <a:srgbClr val="F8D35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Коллективность </a:t>
            </a: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т.к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. этот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принцип</a:t>
            </a:r>
          </a:p>
          <a:p>
            <a:pPr lvl="0"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является основой</a:t>
            </a:r>
          </a:p>
          <a:p>
            <a:pPr lvl="0">
              <a:defRPr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для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коллективного </a:t>
            </a:r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творчества</a:t>
            </a:r>
            <a:endParaRPr kumimoji="0" lang="id-ID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29"/>
          <p:cNvGrpSpPr/>
          <p:nvPr/>
        </p:nvGrpSpPr>
        <p:grpSpPr>
          <a:xfrm>
            <a:off x="3103406" y="3167489"/>
            <a:ext cx="2448272" cy="1228872"/>
            <a:chOff x="4363141" y="4078894"/>
            <a:chExt cx="3121785" cy="1516347"/>
          </a:xfrm>
        </p:grpSpPr>
        <p:sp>
          <p:nvSpPr>
            <p:cNvPr id="18" name="Rectangle 28"/>
            <p:cNvSpPr/>
            <p:nvPr/>
          </p:nvSpPr>
          <p:spPr>
            <a:xfrm>
              <a:off x="5042988" y="4081054"/>
              <a:ext cx="2394131" cy="1512026"/>
            </a:xfrm>
            <a:prstGeom prst="rect">
              <a:avLst/>
            </a:prstGeom>
            <a:solidFill>
              <a:srgbClr val="6DAA2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4363141" y="4078894"/>
              <a:ext cx="3121785" cy="1516347"/>
            </a:xfrm>
            <a:custGeom>
              <a:avLst/>
              <a:gdLst>
                <a:gd name="T0" fmla="*/ 226 w 726"/>
                <a:gd name="T1" fmla="*/ 0 h 352"/>
                <a:gd name="T2" fmla="*/ 226 w 726"/>
                <a:gd name="T3" fmla="*/ 0 h 352"/>
                <a:gd name="T4" fmla="*/ 40 w 726"/>
                <a:gd name="T5" fmla="*/ 0 h 352"/>
                <a:gd name="T6" fmla="*/ 18 w 726"/>
                <a:gd name="T7" fmla="*/ 181 h 352"/>
                <a:gd name="T8" fmla="*/ 64 w 726"/>
                <a:gd name="T9" fmla="*/ 178 h 352"/>
                <a:gd name="T10" fmla="*/ 161 w 726"/>
                <a:gd name="T11" fmla="*/ 236 h 352"/>
                <a:gd name="T12" fmla="*/ 92 w 726"/>
                <a:gd name="T13" fmla="*/ 288 h 352"/>
                <a:gd name="T14" fmla="*/ 14 w 726"/>
                <a:gd name="T15" fmla="*/ 271 h 352"/>
                <a:gd name="T16" fmla="*/ 0 w 726"/>
                <a:gd name="T17" fmla="*/ 332 h 352"/>
                <a:gd name="T18" fmla="*/ 96 w 726"/>
                <a:gd name="T19" fmla="*/ 352 h 352"/>
                <a:gd name="T20" fmla="*/ 226 w 726"/>
                <a:gd name="T21" fmla="*/ 291 h 352"/>
                <a:gd name="T22" fmla="*/ 226 w 726"/>
                <a:gd name="T23" fmla="*/ 352 h 352"/>
                <a:gd name="T24" fmla="*/ 726 w 726"/>
                <a:gd name="T25" fmla="*/ 352 h 352"/>
                <a:gd name="T26" fmla="*/ 726 w 726"/>
                <a:gd name="T27" fmla="*/ 0 h 352"/>
                <a:gd name="T28" fmla="*/ 226 w 726"/>
                <a:gd name="T29" fmla="*/ 0 h 352"/>
                <a:gd name="T30" fmla="*/ 202 w 726"/>
                <a:gd name="T31" fmla="*/ 143 h 352"/>
                <a:gd name="T32" fmla="*/ 111 w 726"/>
                <a:gd name="T33" fmla="*/ 118 h 352"/>
                <a:gd name="T34" fmla="*/ 89 w 726"/>
                <a:gd name="T35" fmla="*/ 119 h 352"/>
                <a:gd name="T36" fmla="*/ 96 w 726"/>
                <a:gd name="T37" fmla="*/ 67 h 352"/>
                <a:gd name="T38" fmla="*/ 226 w 726"/>
                <a:gd name="T39" fmla="*/ 67 h 352"/>
                <a:gd name="T40" fmla="*/ 226 w 726"/>
                <a:gd name="T41" fmla="*/ 166 h 352"/>
                <a:gd name="T42" fmla="*/ 202 w 726"/>
                <a:gd name="T43" fmla="*/ 14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6" h="352">
                  <a:moveTo>
                    <a:pt x="226" y="0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1" y="179"/>
                    <a:pt x="45" y="178"/>
                    <a:pt x="64" y="178"/>
                  </a:cubicBezTo>
                  <a:cubicBezTo>
                    <a:pt x="133" y="178"/>
                    <a:pt x="161" y="200"/>
                    <a:pt x="161" y="236"/>
                  </a:cubicBezTo>
                  <a:cubicBezTo>
                    <a:pt x="161" y="272"/>
                    <a:pt x="126" y="288"/>
                    <a:pt x="92" y="288"/>
                  </a:cubicBezTo>
                  <a:cubicBezTo>
                    <a:pt x="61" y="288"/>
                    <a:pt x="29" y="279"/>
                    <a:pt x="14" y="2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9" y="342"/>
                    <a:pt x="54" y="352"/>
                    <a:pt x="96" y="352"/>
                  </a:cubicBezTo>
                  <a:cubicBezTo>
                    <a:pt x="157" y="352"/>
                    <a:pt x="202" y="327"/>
                    <a:pt x="226" y="291"/>
                  </a:cubicBezTo>
                  <a:cubicBezTo>
                    <a:pt x="226" y="352"/>
                    <a:pt x="226" y="352"/>
                    <a:pt x="226" y="352"/>
                  </a:cubicBezTo>
                  <a:cubicBezTo>
                    <a:pt x="726" y="352"/>
                    <a:pt x="726" y="352"/>
                    <a:pt x="726" y="352"/>
                  </a:cubicBezTo>
                  <a:cubicBezTo>
                    <a:pt x="726" y="0"/>
                    <a:pt x="726" y="0"/>
                    <a:pt x="726" y="0"/>
                  </a:cubicBezTo>
                  <a:lnTo>
                    <a:pt x="226" y="0"/>
                  </a:lnTo>
                  <a:close/>
                  <a:moveTo>
                    <a:pt x="202" y="143"/>
                  </a:moveTo>
                  <a:cubicBezTo>
                    <a:pt x="178" y="126"/>
                    <a:pt x="144" y="118"/>
                    <a:pt x="111" y="118"/>
                  </a:cubicBezTo>
                  <a:cubicBezTo>
                    <a:pt x="103" y="118"/>
                    <a:pt x="96" y="119"/>
                    <a:pt x="89" y="119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166"/>
                    <a:pt x="226" y="166"/>
                    <a:pt x="226" y="166"/>
                  </a:cubicBezTo>
                  <a:cubicBezTo>
                    <a:pt x="219" y="157"/>
                    <a:pt x="211" y="149"/>
                    <a:pt x="202" y="143"/>
                  </a:cubicBezTo>
                  <a:close/>
                </a:path>
              </a:pathLst>
            </a:custGeom>
            <a:solidFill>
              <a:srgbClr val="6DAA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6531558" y="2784874"/>
            <a:ext cx="2269558" cy="1227036"/>
          </a:xfrm>
          <a:custGeom>
            <a:avLst/>
            <a:gdLst>
              <a:gd name="T0" fmla="*/ 183 w 683"/>
              <a:gd name="T1" fmla="*/ 0 h 352"/>
              <a:gd name="T2" fmla="*/ 183 w 683"/>
              <a:gd name="T3" fmla="*/ 1 h 352"/>
              <a:gd name="T4" fmla="*/ 61 w 683"/>
              <a:gd name="T5" fmla="*/ 51 h 352"/>
              <a:gd name="T6" fmla="*/ 0 w 683"/>
              <a:gd name="T7" fmla="*/ 203 h 352"/>
              <a:gd name="T8" fmla="*/ 136 w 683"/>
              <a:gd name="T9" fmla="*/ 352 h 352"/>
              <a:gd name="T10" fmla="*/ 183 w 683"/>
              <a:gd name="T11" fmla="*/ 343 h 352"/>
              <a:gd name="T12" fmla="*/ 183 w 683"/>
              <a:gd name="T13" fmla="*/ 352 h 352"/>
              <a:gd name="T14" fmla="*/ 683 w 683"/>
              <a:gd name="T15" fmla="*/ 352 h 352"/>
              <a:gd name="T16" fmla="*/ 683 w 683"/>
              <a:gd name="T17" fmla="*/ 0 h 352"/>
              <a:gd name="T18" fmla="*/ 183 w 683"/>
              <a:gd name="T19" fmla="*/ 0 h 352"/>
              <a:gd name="T20" fmla="*/ 135 w 683"/>
              <a:gd name="T21" fmla="*/ 293 h 352"/>
              <a:gd name="T22" fmla="*/ 134 w 683"/>
              <a:gd name="T23" fmla="*/ 293 h 352"/>
              <a:gd name="T24" fmla="*/ 79 w 683"/>
              <a:gd name="T25" fmla="*/ 224 h 352"/>
              <a:gd name="T26" fmla="*/ 83 w 683"/>
              <a:gd name="T27" fmla="*/ 204 h 352"/>
              <a:gd name="T28" fmla="*/ 129 w 683"/>
              <a:gd name="T29" fmla="*/ 174 h 352"/>
              <a:gd name="T30" fmla="*/ 180 w 683"/>
              <a:gd name="T31" fmla="*/ 233 h 352"/>
              <a:gd name="T32" fmla="*/ 135 w 683"/>
              <a:gd name="T33" fmla="*/ 293 h 352"/>
              <a:gd name="T34" fmla="*/ 156 w 683"/>
              <a:gd name="T35" fmla="*/ 117 h 352"/>
              <a:gd name="T36" fmla="*/ 83 w 683"/>
              <a:gd name="T37" fmla="*/ 144 h 352"/>
              <a:gd name="T38" fmla="*/ 82 w 683"/>
              <a:gd name="T39" fmla="*/ 144 h 352"/>
              <a:gd name="T40" fmla="*/ 183 w 683"/>
              <a:gd name="T41" fmla="*/ 64 h 352"/>
              <a:gd name="T42" fmla="*/ 183 w 683"/>
              <a:gd name="T43" fmla="*/ 121 h 352"/>
              <a:gd name="T44" fmla="*/ 156 w 683"/>
              <a:gd name="T45" fmla="*/ 11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3" h="352">
                <a:moveTo>
                  <a:pt x="183" y="0"/>
                </a:moveTo>
                <a:cubicBezTo>
                  <a:pt x="183" y="1"/>
                  <a:pt x="183" y="1"/>
                  <a:pt x="183" y="1"/>
                </a:cubicBezTo>
                <a:cubicBezTo>
                  <a:pt x="134" y="5"/>
                  <a:pt x="92" y="21"/>
                  <a:pt x="61" y="51"/>
                </a:cubicBezTo>
                <a:cubicBezTo>
                  <a:pt x="23" y="85"/>
                  <a:pt x="0" y="139"/>
                  <a:pt x="0" y="203"/>
                </a:cubicBezTo>
                <a:cubicBezTo>
                  <a:pt x="0" y="284"/>
                  <a:pt x="44" y="352"/>
                  <a:pt x="136" y="352"/>
                </a:cubicBezTo>
                <a:cubicBezTo>
                  <a:pt x="153" y="352"/>
                  <a:pt x="169" y="349"/>
                  <a:pt x="183" y="343"/>
                </a:cubicBezTo>
                <a:cubicBezTo>
                  <a:pt x="183" y="352"/>
                  <a:pt x="183" y="352"/>
                  <a:pt x="183" y="352"/>
                </a:cubicBezTo>
                <a:cubicBezTo>
                  <a:pt x="683" y="352"/>
                  <a:pt x="683" y="352"/>
                  <a:pt x="683" y="352"/>
                </a:cubicBezTo>
                <a:cubicBezTo>
                  <a:pt x="683" y="0"/>
                  <a:pt x="683" y="0"/>
                  <a:pt x="683" y="0"/>
                </a:cubicBezTo>
                <a:lnTo>
                  <a:pt x="183" y="0"/>
                </a:lnTo>
                <a:close/>
                <a:moveTo>
                  <a:pt x="135" y="293"/>
                </a:moveTo>
                <a:cubicBezTo>
                  <a:pt x="134" y="293"/>
                  <a:pt x="134" y="293"/>
                  <a:pt x="134" y="293"/>
                </a:cubicBezTo>
                <a:cubicBezTo>
                  <a:pt x="98" y="293"/>
                  <a:pt x="81" y="261"/>
                  <a:pt x="79" y="224"/>
                </a:cubicBezTo>
                <a:cubicBezTo>
                  <a:pt x="79" y="215"/>
                  <a:pt x="80" y="209"/>
                  <a:pt x="83" y="204"/>
                </a:cubicBezTo>
                <a:cubicBezTo>
                  <a:pt x="90" y="187"/>
                  <a:pt x="108" y="174"/>
                  <a:pt x="129" y="174"/>
                </a:cubicBezTo>
                <a:cubicBezTo>
                  <a:pt x="163" y="174"/>
                  <a:pt x="180" y="201"/>
                  <a:pt x="180" y="233"/>
                </a:cubicBezTo>
                <a:cubicBezTo>
                  <a:pt x="180" y="267"/>
                  <a:pt x="162" y="293"/>
                  <a:pt x="135" y="293"/>
                </a:cubicBezTo>
                <a:close/>
                <a:moveTo>
                  <a:pt x="156" y="117"/>
                </a:moveTo>
                <a:cubicBezTo>
                  <a:pt x="124" y="117"/>
                  <a:pt x="100" y="127"/>
                  <a:pt x="83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90" y="107"/>
                  <a:pt x="119" y="72"/>
                  <a:pt x="183" y="64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74" y="119"/>
                  <a:pt x="165" y="117"/>
                  <a:pt x="156" y="117"/>
                </a:cubicBezTo>
                <a:close/>
              </a:path>
            </a:pathLst>
          </a:custGeom>
          <a:solidFill>
            <a:srgbClr val="3A3838">
              <a:lumMod val="60000"/>
              <a:lumOff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</a:t>
            </a: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предлагаемых</a:t>
            </a:r>
          </a:p>
          <a:p>
            <a:pPr lvl="0">
              <a:defRPr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</a:p>
          <a:p>
            <a:pPr lvl="0">
              <a:defRPr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возможностям</a:t>
            </a:r>
          </a:p>
          <a:p>
            <a:pPr lvl="0">
              <a:defRPr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каждого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участника</a:t>
            </a:r>
          </a:p>
          <a:p>
            <a:pPr lvl="0">
              <a:defRPr/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kumimoji="0" lang="id-ID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0476" y="1407512"/>
            <a:ext cx="1637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200" b="1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Добровольность</a:t>
            </a:r>
            <a:endParaRPr lang="ru-RU" sz="1200" b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defRPr/>
            </a:pPr>
            <a:r>
              <a:rPr lang="ru-RU" sz="12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участия </a:t>
            </a:r>
            <a:r>
              <a:rPr lang="ru-RU" sz="12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проекте</a:t>
            </a:r>
            <a:endParaRPr lang="id-ID" sz="1200" kern="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034" y="3220398"/>
            <a:ext cx="1997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1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</a:t>
            </a:r>
            <a:r>
              <a:rPr lang="ru-RU" sz="1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Нравственное</a:t>
            </a:r>
            <a:endParaRPr lang="ru-RU" sz="12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</a:t>
            </a:r>
            <a:r>
              <a:rPr lang="ru-RU" sz="1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отношение </a:t>
            </a:r>
          </a:p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друг к 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другу, </a:t>
            </a:r>
            <a:endParaRPr lang="ru-RU" sz="12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ctr">
              <a:spcAft>
                <a:spcPts val="0"/>
              </a:spcAft>
              <a:tabLst>
                <a:tab pos="457200" algn="l"/>
              </a:tabLst>
            </a:pPr>
            <a:r>
              <a:rPr lang="ru-R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к 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окружающему </a:t>
            </a:r>
            <a:r>
              <a:rPr lang="ru-R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миру </a:t>
            </a:r>
            <a:endParaRPr lang="ru-RU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25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75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2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2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25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2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2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2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250"/>
                            </p:stCondLst>
                            <p:childTnLst>
                              <p:par>
                                <p:cTn id="7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2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2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2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2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25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6" dur="225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7000892" y="4572014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10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72"/>
          <p:cNvSpPr txBox="1"/>
          <p:nvPr/>
        </p:nvSpPr>
        <p:spPr bwMode="auto">
          <a:xfrm>
            <a:off x="5466338" y="5458876"/>
            <a:ext cx="4044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Сделайте свою презентацию волшебной, незабываемой и невероятно красивой. </a:t>
            </a:r>
          </a:p>
        </p:txBody>
      </p:sp>
      <p:sp>
        <p:nvSpPr>
          <p:cNvPr id="37" name="椭圆 2"/>
          <p:cNvSpPr/>
          <p:nvPr/>
        </p:nvSpPr>
        <p:spPr bwMode="auto">
          <a:xfrm>
            <a:off x="280564" y="1378759"/>
            <a:ext cx="2605630" cy="263545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 w="381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弧形 4"/>
          <p:cNvSpPr/>
          <p:nvPr/>
        </p:nvSpPr>
        <p:spPr>
          <a:xfrm rot="5400000">
            <a:off x="81217" y="839270"/>
            <a:ext cx="3623748" cy="3786182"/>
          </a:xfrm>
          <a:prstGeom prst="arc">
            <a:avLst>
              <a:gd name="adj1" fmla="val 10364311"/>
              <a:gd name="adj2" fmla="val 21339395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0" name="椭圆 5"/>
          <p:cNvSpPr/>
          <p:nvPr/>
        </p:nvSpPr>
        <p:spPr bwMode="auto">
          <a:xfrm>
            <a:off x="2214546" y="857238"/>
            <a:ext cx="301474" cy="30511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椭圆 6"/>
          <p:cNvSpPr/>
          <p:nvPr/>
        </p:nvSpPr>
        <p:spPr bwMode="auto">
          <a:xfrm>
            <a:off x="3428992" y="1857370"/>
            <a:ext cx="301474" cy="305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椭圆 7"/>
          <p:cNvSpPr/>
          <p:nvPr/>
        </p:nvSpPr>
        <p:spPr bwMode="auto">
          <a:xfrm>
            <a:off x="3500430" y="3286130"/>
            <a:ext cx="301474" cy="30511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椭圆 8"/>
          <p:cNvSpPr/>
          <p:nvPr/>
        </p:nvSpPr>
        <p:spPr bwMode="auto">
          <a:xfrm>
            <a:off x="2500298" y="4214824"/>
            <a:ext cx="301474" cy="305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圆角矩形 9"/>
          <p:cNvSpPr/>
          <p:nvPr/>
        </p:nvSpPr>
        <p:spPr bwMode="auto">
          <a:xfrm flipH="1">
            <a:off x="3571868" y="571486"/>
            <a:ext cx="3357586" cy="558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Дзюба Елена Владимировна</a:t>
            </a:r>
          </a:p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Социальный педагог</a:t>
            </a:r>
            <a:endParaRPr lang="zh-CN" altLang="en-US" sz="1200" dirty="0">
              <a:solidFill>
                <a:srgbClr val="0033CC"/>
              </a:solidFill>
              <a:latin typeface="Arial" pitchFamily="34" charset="0"/>
              <a:cs typeface="Arial" pitchFamily="34" charset="0"/>
              <a:sym typeface="+mn-lt"/>
            </a:endParaRPr>
          </a:p>
        </p:txBody>
      </p:sp>
      <p:sp>
        <p:nvSpPr>
          <p:cNvPr id="45" name="圆角矩形 12"/>
          <p:cNvSpPr/>
          <p:nvPr/>
        </p:nvSpPr>
        <p:spPr bwMode="auto">
          <a:xfrm flipH="1">
            <a:off x="4357686" y="1643056"/>
            <a:ext cx="3679921" cy="6028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Ольшанская Татьяна Владимировна</a:t>
            </a:r>
          </a:p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Педагог-психолог</a:t>
            </a:r>
          </a:p>
          <a:p>
            <a:pPr algn="ctr">
              <a:defRPr/>
            </a:pPr>
            <a:endParaRPr lang="zh-CN" altLang="en-US" sz="1200" dirty="0">
              <a:solidFill>
                <a:srgbClr val="0033CC"/>
              </a:solidFill>
              <a:latin typeface="Arial" pitchFamily="34" charset="0"/>
              <a:cs typeface="Arial" pitchFamily="34" charset="0"/>
              <a:sym typeface="+mn-lt"/>
            </a:endParaRPr>
          </a:p>
        </p:txBody>
      </p:sp>
      <p:sp>
        <p:nvSpPr>
          <p:cNvPr id="46" name="圆角矩形 15"/>
          <p:cNvSpPr/>
          <p:nvPr/>
        </p:nvSpPr>
        <p:spPr bwMode="auto">
          <a:xfrm flipH="1">
            <a:off x="4357686" y="3143254"/>
            <a:ext cx="3679921" cy="5989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Воспитанники ГБУСОН РО </a:t>
            </a:r>
          </a:p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«СРЦ Пролетарского района»</a:t>
            </a:r>
            <a:endParaRPr lang="zh-CN" altLang="en-US" sz="1200" dirty="0">
              <a:solidFill>
                <a:srgbClr val="0033CC"/>
              </a:solidFill>
              <a:latin typeface="Arial" pitchFamily="34" charset="0"/>
              <a:cs typeface="Arial" pitchFamily="34" charset="0"/>
              <a:sym typeface="+mn-lt"/>
            </a:endParaRPr>
          </a:p>
        </p:txBody>
      </p:sp>
      <p:sp>
        <p:nvSpPr>
          <p:cNvPr id="47" name="圆角矩形 18"/>
          <p:cNvSpPr/>
          <p:nvPr/>
        </p:nvSpPr>
        <p:spPr bwMode="auto">
          <a:xfrm flipH="1">
            <a:off x="3286116" y="4214824"/>
            <a:ext cx="3805097" cy="66657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            Педагоги СРЦ Пролетарского района</a:t>
            </a:r>
            <a:endParaRPr lang="zh-CN" altLang="en-US" sz="1200" dirty="0">
              <a:solidFill>
                <a:srgbClr val="0033CC"/>
              </a:solidFill>
              <a:latin typeface="Arial" pitchFamily="34" charset="0"/>
              <a:cs typeface="Arial" pitchFamily="34" charset="0"/>
              <a:sym typeface="+mn-lt"/>
            </a:endParaRPr>
          </a:p>
        </p:txBody>
      </p:sp>
      <p:grpSp>
        <p:nvGrpSpPr>
          <p:cNvPr id="49" name="组合 22"/>
          <p:cNvGrpSpPr/>
          <p:nvPr/>
        </p:nvGrpSpPr>
        <p:grpSpPr>
          <a:xfrm>
            <a:off x="2857488" y="357172"/>
            <a:ext cx="1000132" cy="1000132"/>
            <a:chOff x="4229236" y="3968984"/>
            <a:chExt cx="792000" cy="792000"/>
          </a:xfrm>
        </p:grpSpPr>
        <p:sp>
          <p:nvSpPr>
            <p:cNvPr id="51" name="MH_Other_2"/>
            <p:cNvSpPr/>
            <p:nvPr>
              <p:custDataLst>
                <p:tags r:id="rId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MH_Title_1"/>
            <p:cNvSpPr/>
            <p:nvPr>
              <p:custDataLst>
                <p:tags r:id="rId8"/>
              </p:custDataLst>
            </p:nvPr>
          </p:nvSpPr>
          <p:spPr>
            <a:xfrm>
              <a:off x="4285807" y="4025555"/>
              <a:ext cx="678857" cy="6788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27"/>
          <p:cNvGrpSpPr/>
          <p:nvPr/>
        </p:nvGrpSpPr>
        <p:grpSpPr>
          <a:xfrm>
            <a:off x="3857620" y="1428742"/>
            <a:ext cx="1017288" cy="1029360"/>
            <a:chOff x="4229236" y="3968984"/>
            <a:chExt cx="792000" cy="792000"/>
          </a:xfrm>
        </p:grpSpPr>
        <p:sp>
          <p:nvSpPr>
            <p:cNvPr id="56" name="MH_Other_2"/>
            <p:cNvSpPr/>
            <p:nvPr>
              <p:custDataLst>
                <p:tags r:id="rId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MH_Title_1"/>
            <p:cNvSpPr/>
            <p:nvPr>
              <p:custDataLst>
                <p:tags r:id="rId6"/>
              </p:custDataLst>
            </p:nvPr>
          </p:nvSpPr>
          <p:spPr>
            <a:xfrm>
              <a:off x="4284853" y="4023949"/>
              <a:ext cx="667409" cy="65958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9" name="组合 32"/>
          <p:cNvGrpSpPr/>
          <p:nvPr/>
        </p:nvGrpSpPr>
        <p:grpSpPr>
          <a:xfrm>
            <a:off x="4000496" y="2928940"/>
            <a:ext cx="1017288" cy="1029360"/>
            <a:chOff x="4229236" y="3968984"/>
            <a:chExt cx="792000" cy="792000"/>
          </a:xfrm>
        </p:grpSpPr>
        <p:sp>
          <p:nvSpPr>
            <p:cNvPr id="61" name="MH_Other_2"/>
            <p:cNvSpPr/>
            <p:nvPr>
              <p:custDataLst>
                <p:tags r:id="rId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" name="MH_Title_1"/>
            <p:cNvSpPr/>
            <p:nvPr>
              <p:custDataLst>
                <p:tags r:id="rId4"/>
              </p:custDataLst>
            </p:nvPr>
          </p:nvSpPr>
          <p:spPr>
            <a:xfrm>
              <a:off x="4284853" y="4023949"/>
              <a:ext cx="667409" cy="65958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64" name="组合 37"/>
          <p:cNvGrpSpPr/>
          <p:nvPr/>
        </p:nvGrpSpPr>
        <p:grpSpPr>
          <a:xfrm>
            <a:off x="2928926" y="4000510"/>
            <a:ext cx="1017288" cy="1029360"/>
            <a:chOff x="4229236" y="3968984"/>
            <a:chExt cx="792000" cy="792000"/>
          </a:xfrm>
        </p:grpSpPr>
        <p:sp>
          <p:nvSpPr>
            <p:cNvPr id="66" name="MH_Other_2"/>
            <p:cNvSpPr/>
            <p:nvPr>
              <p:custDataLst>
                <p:tags r:id="rId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7" name="MH_Title_1"/>
            <p:cNvSpPr/>
            <p:nvPr>
              <p:custDataLst>
                <p:tags r:id="rId2"/>
              </p:custDataLst>
            </p:nvPr>
          </p:nvSpPr>
          <p:spPr>
            <a:xfrm>
              <a:off x="4284851" y="4078914"/>
              <a:ext cx="652643" cy="6110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pic>
        <p:nvPicPr>
          <p:cNvPr id="34" name="Рисунок 33" descr="D:\Desktop\IMG_0238.JPG"/>
          <p:cNvPicPr/>
          <p:nvPr/>
        </p:nvPicPr>
        <p:blipFill>
          <a:blip r:embed="rId14" cstate="print"/>
          <a:srcRect r="34015"/>
          <a:stretch>
            <a:fillRect/>
          </a:stretch>
        </p:blipFill>
        <p:spPr bwMode="auto">
          <a:xfrm>
            <a:off x="500034" y="1571618"/>
            <a:ext cx="2143140" cy="214314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Прямоугольник 34"/>
          <p:cNvSpPr/>
          <p:nvPr/>
        </p:nvSpPr>
        <p:spPr>
          <a:xfrm>
            <a:off x="357158" y="1142990"/>
            <a:ext cx="2582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90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КОМАНДА ПРОЕКТА </a:t>
            </a:r>
            <a:endParaRPr lang="ru-RU" b="1" dirty="0">
              <a:ln w="190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Рисунок 35" descr="D:\Desktop\JHQZ2528.JPG"/>
          <p:cNvPicPr/>
          <p:nvPr/>
        </p:nvPicPr>
        <p:blipFill>
          <a:blip r:embed="rId15" cstate="print"/>
          <a:srcRect t="16250"/>
          <a:stretch>
            <a:fillRect/>
          </a:stretch>
        </p:blipFill>
        <p:spPr bwMode="auto">
          <a:xfrm>
            <a:off x="3000364" y="500048"/>
            <a:ext cx="714380" cy="7143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圆角矩形 12"/>
          <p:cNvSpPr/>
          <p:nvPr/>
        </p:nvSpPr>
        <p:spPr bwMode="auto">
          <a:xfrm flipH="1">
            <a:off x="214282" y="3643320"/>
            <a:ext cx="2714644" cy="6123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Крюкова Елена Александровна</a:t>
            </a:r>
          </a:p>
          <a:p>
            <a:pPr algn="ctr">
              <a:defRPr/>
            </a:pPr>
            <a:r>
              <a:rPr lang="ru-RU" altLang="zh-CN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  <a:sym typeface="+mn-lt"/>
              </a:rPr>
              <a:t>Руководитель проекта</a:t>
            </a:r>
            <a:endParaRPr lang="zh-CN" altLang="en-US" sz="1200" dirty="0">
              <a:solidFill>
                <a:srgbClr val="0033CC"/>
              </a:solidFill>
              <a:latin typeface="Arial" pitchFamily="34" charset="0"/>
              <a:cs typeface="Arial" pitchFamily="34" charset="0"/>
              <a:sym typeface="+mn-lt"/>
            </a:endParaRPr>
          </a:p>
        </p:txBody>
      </p:sp>
      <p:pic>
        <p:nvPicPr>
          <p:cNvPr id="48" name="Рисунок 47" descr="D:\Desktop\IMG_0250.JPG"/>
          <p:cNvPicPr/>
          <p:nvPr/>
        </p:nvPicPr>
        <p:blipFill>
          <a:blip r:embed="rId16" cstate="print"/>
          <a:srcRect l="8766" r="13961"/>
          <a:stretch>
            <a:fillRect/>
          </a:stretch>
        </p:blipFill>
        <p:spPr bwMode="auto">
          <a:xfrm>
            <a:off x="4000496" y="1571618"/>
            <a:ext cx="714380" cy="7143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Рисунок 49" descr="IMG_0281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43372" y="3071816"/>
            <a:ext cx="714380" cy="7143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52" descr="E:\Волонтер 2\Твори добро 2022\IMG_5989.JPG"/>
          <p:cNvPicPr/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071802" y="4214824"/>
            <a:ext cx="714380" cy="64294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7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35" grpId="0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92941" y="398144"/>
            <a:ext cx="331236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рассчитана на 20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20-2023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год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69430" y="1586987"/>
            <a:ext cx="2830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Этапы </a:t>
            </a:r>
            <a:endParaRPr lang="ru-RU" sz="2400" b="1" dirty="0" smtClean="0">
              <a:solidFill>
                <a:srgbClr val="0000C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реализации</a:t>
            </a: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проекта.</a:t>
            </a:r>
            <a:endParaRPr lang="ru-RU" sz="2400" dirty="0">
              <a:solidFill>
                <a:srgbClr val="0000C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13" name="组合 73">
            <a:extLst>
              <a:ext uri="{FF2B5EF4-FFF2-40B4-BE49-F238E27FC236}">
                <a16:creationId xmlns:a16="http://schemas.microsoft.com/office/drawing/2014/main" xmlns="" id="{32C43A0C-6C52-45B6-A2AF-8959A2BF20C3}"/>
              </a:ext>
            </a:extLst>
          </p:cNvPr>
          <p:cNvGrpSpPr/>
          <p:nvPr/>
        </p:nvGrpSpPr>
        <p:grpSpPr>
          <a:xfrm>
            <a:off x="605616" y="874669"/>
            <a:ext cx="4030292" cy="1821381"/>
            <a:chOff x="2914299" y="54369"/>
            <a:chExt cx="5806440" cy="1713376"/>
          </a:xfrm>
        </p:grpSpPr>
        <p:pic>
          <p:nvPicPr>
            <p:cNvPr id="33" name="图片 74">
              <a:extLst>
                <a:ext uri="{FF2B5EF4-FFF2-40B4-BE49-F238E27FC236}">
                  <a16:creationId xmlns:a16="http://schemas.microsoft.com/office/drawing/2014/main" xmlns="" id="{6DB5A0EA-099A-4DF8-BBFC-DB9891388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914299" y="54369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TextBox 12">
              <a:extLst>
                <a:ext uri="{FF2B5EF4-FFF2-40B4-BE49-F238E27FC236}">
                  <a16:creationId xmlns:a16="http://schemas.microsoft.com/office/drawing/2014/main" xmlns="" id="{CC0B6DE3-4262-4B0A-88AE-18A53889BEB4}"/>
                </a:ext>
              </a:extLst>
            </p:cNvPr>
            <p:cNvSpPr txBox="1">
              <a:spLocks/>
            </p:cNvSpPr>
            <p:nvPr/>
          </p:nvSpPr>
          <p:spPr>
            <a:xfrm>
              <a:off x="3702618" y="872993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ru-RU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4" name="组合 78">
            <a:extLst>
              <a:ext uri="{FF2B5EF4-FFF2-40B4-BE49-F238E27FC236}">
                <a16:creationId xmlns:a16="http://schemas.microsoft.com/office/drawing/2014/main" xmlns="" id="{BF5646E3-6708-4AFC-87C0-97FE875C89E9}"/>
              </a:ext>
            </a:extLst>
          </p:cNvPr>
          <p:cNvGrpSpPr/>
          <p:nvPr/>
        </p:nvGrpSpPr>
        <p:grpSpPr>
          <a:xfrm>
            <a:off x="1403648" y="2122623"/>
            <a:ext cx="4365782" cy="1941807"/>
            <a:chOff x="3231489" y="1213186"/>
            <a:chExt cx="5806440" cy="1713376"/>
          </a:xfrm>
        </p:grpSpPr>
        <p:pic>
          <p:nvPicPr>
            <p:cNvPr id="29" name="图片 79">
              <a:extLst>
                <a:ext uri="{FF2B5EF4-FFF2-40B4-BE49-F238E27FC236}">
                  <a16:creationId xmlns:a16="http://schemas.microsoft.com/office/drawing/2014/main" xmlns="" id="{8D935784-D565-469D-8B8B-78CE23CD7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231489" y="1213186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2" name="TextBox 20">
              <a:extLst>
                <a:ext uri="{FF2B5EF4-FFF2-40B4-BE49-F238E27FC236}">
                  <a16:creationId xmlns:a16="http://schemas.microsoft.com/office/drawing/2014/main" xmlns="" id="{8E69E55B-61EE-4165-871D-FF6F4DCF95CD}"/>
                </a:ext>
              </a:extLst>
            </p:cNvPr>
            <p:cNvSpPr txBox="1">
              <a:spLocks/>
            </p:cNvSpPr>
            <p:nvPr/>
          </p:nvSpPr>
          <p:spPr>
            <a:xfrm>
              <a:off x="4434488" y="2514190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ru-RU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15" name="组合 83">
            <a:extLst>
              <a:ext uri="{FF2B5EF4-FFF2-40B4-BE49-F238E27FC236}">
                <a16:creationId xmlns:a16="http://schemas.microsoft.com/office/drawing/2014/main" xmlns="" id="{2275A7E4-3928-4780-B8D7-183E03D20D47}"/>
              </a:ext>
            </a:extLst>
          </p:cNvPr>
          <p:cNvGrpSpPr/>
          <p:nvPr/>
        </p:nvGrpSpPr>
        <p:grpSpPr>
          <a:xfrm>
            <a:off x="2483768" y="3441654"/>
            <a:ext cx="4221095" cy="1938408"/>
            <a:chOff x="4525929" y="3356868"/>
            <a:chExt cx="5806440" cy="1713376"/>
          </a:xfrm>
        </p:grpSpPr>
        <p:pic>
          <p:nvPicPr>
            <p:cNvPr id="25" name="图片 84">
              <a:extLst>
                <a:ext uri="{FF2B5EF4-FFF2-40B4-BE49-F238E27FC236}">
                  <a16:creationId xmlns:a16="http://schemas.microsoft.com/office/drawing/2014/main" xmlns="" id="{593C9235-DD56-44D2-BCA1-C06E0A09E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25929" y="3356868"/>
              <a:ext cx="5806440" cy="171337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6D394EB2-A9CE-4014-8E38-AC8F2F79FA7E}"/>
                </a:ext>
              </a:extLst>
            </p:cNvPr>
            <p:cNvSpPr txBox="1">
              <a:spLocks/>
            </p:cNvSpPr>
            <p:nvPr/>
          </p:nvSpPr>
          <p:spPr>
            <a:xfrm>
              <a:off x="5154579" y="4290328"/>
              <a:ext cx="3962574" cy="320367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ru-RU" altLang="zh-CN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109033" y="1181411"/>
            <a:ext cx="273199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9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ctr">
              <a:spcAft>
                <a:spcPts val="0"/>
              </a:spcAft>
            </a:pPr>
            <a:r>
              <a:rPr lang="ru-RU" sz="900" b="1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Организационно-диагностический этап: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Документально-организационная работа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выбор темы и разработка социально-нравственного </a:t>
            </a:r>
            <a:r>
              <a:rPr lang="ru-RU" sz="800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проекта, составление </a:t>
            </a: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перспективного плана по проекту;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Организационно-техническая работа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-создание волонтёрской группы </a:t>
            </a:r>
            <a:r>
              <a:rPr lang="ru-RU" sz="800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воспитанников;                                             </a:t>
            </a:r>
            <a:endParaRPr lang="ru-RU" sz="800" dirty="0">
              <a:solidFill>
                <a:srgbClr val="0000C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ru-RU" sz="900" dirty="0">
              <a:latin typeface="TimesE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61891" y="2520468"/>
            <a:ext cx="3140778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Основной </a:t>
            </a:r>
            <a:r>
              <a:rPr lang="ru-RU" sz="1000" b="1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этап: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подготовка теоретического материала и разработка сценариев праздников, концертов, спортивно-познавательных мероприятий;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проведение совместных мероприятий с ветеранами ВОВ;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организация выставок детских рисунков, </a:t>
            </a:r>
            <a:r>
              <a:rPr lang="ru-RU" sz="800" dirty="0" err="1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фотостендов</a:t>
            </a: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800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стенгазет.</a:t>
            </a:r>
            <a:endParaRPr lang="ru-RU" sz="800" dirty="0">
              <a:solidFill>
                <a:srgbClr val="0000C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9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endParaRPr lang="ru-RU" sz="10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3828443"/>
            <a:ext cx="27901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Заключительный этап: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обобщение итогов работы 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подготовка отчета о проделанной работе и оформление материалов;</a:t>
            </a:r>
          </a:p>
          <a:p>
            <a:pPr>
              <a:spcAft>
                <a:spcPts val="0"/>
              </a:spcAft>
            </a:pPr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выпуск буклетов к праздникам;</a:t>
            </a:r>
          </a:p>
          <a:p>
            <a:r>
              <a:rPr lang="ru-RU" sz="800" dirty="0">
                <a:solidFill>
                  <a:srgbClr val="0000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-проведение открытого мероприятия с презентацией результатов деятельности всех участников в рамках проекта.</a:t>
            </a:r>
            <a:endParaRPr lang="ru-RU" sz="8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3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xmlns="" id="{D9FDBC9C-B2AA-4DE5-864C-419BA6373590}"/>
              </a:ext>
            </a:extLst>
          </p:cNvPr>
          <p:cNvGrpSpPr/>
          <p:nvPr/>
        </p:nvGrpSpPr>
        <p:grpSpPr>
          <a:xfrm>
            <a:off x="1259632" y="477400"/>
            <a:ext cx="5400600" cy="4501050"/>
            <a:chOff x="4173538" y="1158239"/>
            <a:chExt cx="4046537" cy="4770121"/>
          </a:xfrm>
        </p:grpSpPr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xmlns="" id="{DC76196C-2F9A-4E0D-9960-8181206CA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5212080"/>
              <a:ext cx="4046537" cy="71628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28" name="Freeform 53">
              <a:extLst>
                <a:ext uri="{FF2B5EF4-FFF2-40B4-BE49-F238E27FC236}">
                  <a16:creationId xmlns:a16="http://schemas.microsoft.com/office/drawing/2014/main" xmlns="" id="{BE0CE262-6DED-4EFB-8045-8EDB2293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4099560"/>
              <a:ext cx="3543617" cy="57912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000">
                <a:solidFill>
                  <a:schemeClr val="bg1"/>
                </a:solidFill>
              </a:endParaRPr>
            </a:p>
          </p:txBody>
        </p:sp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xmlns="" id="{AB14C11F-CA14-4449-8C5B-F9AFD8A23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3139440"/>
              <a:ext cx="3173095" cy="57912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600">
                <a:solidFill>
                  <a:schemeClr val="bg1"/>
                </a:solidFill>
              </a:endParaRPr>
            </a:p>
          </p:txBody>
        </p:sp>
        <p:sp>
          <p:nvSpPr>
            <p:cNvPr id="30" name="Freeform 53">
              <a:extLst>
                <a:ext uri="{FF2B5EF4-FFF2-40B4-BE49-F238E27FC236}">
                  <a16:creationId xmlns:a16="http://schemas.microsoft.com/office/drawing/2014/main" xmlns="" id="{FE5DDCDA-AE03-40B6-874B-5026B8ECB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426970"/>
              <a:ext cx="2825750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3200">
                <a:solidFill>
                  <a:schemeClr val="bg1"/>
                </a:solidFill>
              </a:endParaRPr>
            </a:p>
          </p:txBody>
        </p:sp>
        <p:sp>
          <p:nvSpPr>
            <p:cNvPr id="31" name="Freeform 53">
              <a:extLst>
                <a:ext uri="{FF2B5EF4-FFF2-40B4-BE49-F238E27FC236}">
                  <a16:creationId xmlns:a16="http://schemas.microsoft.com/office/drawing/2014/main" xmlns="" id="{47A5CEA0-38FA-4B13-B6EA-80F68DC49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817370"/>
              <a:ext cx="2498090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2" name="Freeform 53">
              <a:extLst>
                <a:ext uri="{FF2B5EF4-FFF2-40B4-BE49-F238E27FC236}">
                  <a16:creationId xmlns:a16="http://schemas.microsoft.com/office/drawing/2014/main" xmlns="" id="{B624E46E-2AB3-4237-A8CE-702BC85C7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291" y="1234440"/>
              <a:ext cx="2155031" cy="4572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55">
              <a:extLst>
                <a:ext uri="{FF2B5EF4-FFF2-40B4-BE49-F238E27FC236}">
                  <a16:creationId xmlns:a16="http://schemas.microsoft.com/office/drawing/2014/main" xmlns="" id="{52FF4636-BE23-421C-8ADD-E08A1F53E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3538" y="4678680"/>
              <a:ext cx="4046537" cy="533400"/>
            </a:xfrm>
            <a:prstGeom prst="trapezoid">
              <a:avLst>
                <a:gd name="adj" fmla="val 70643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34" name="Freeform 55">
              <a:extLst>
                <a:ext uri="{FF2B5EF4-FFF2-40B4-BE49-F238E27FC236}">
                  <a16:creationId xmlns:a16="http://schemas.microsoft.com/office/drawing/2014/main" xmlns="" id="{8D41FFA2-BF8F-437A-8007-8D79B2041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4998" y="3718560"/>
              <a:ext cx="3543617" cy="381000"/>
            </a:xfrm>
            <a:prstGeom prst="trapezoid">
              <a:avLst>
                <a:gd name="adj" fmla="val 72900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35" name="Freeform 55">
              <a:extLst>
                <a:ext uri="{FF2B5EF4-FFF2-40B4-BE49-F238E27FC236}">
                  <a16:creationId xmlns:a16="http://schemas.microsoft.com/office/drawing/2014/main" xmlns="" id="{504FC17E-E1AC-4F63-B430-964AEE222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259" y="2884170"/>
              <a:ext cx="3173095" cy="255270"/>
            </a:xfrm>
            <a:prstGeom prst="trapezoid">
              <a:avLst>
                <a:gd name="adj" fmla="val 102348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xmlns="" id="{8FE62AAB-C420-4414-A389-447502E73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931" y="2274570"/>
              <a:ext cx="2825750" cy="152400"/>
            </a:xfrm>
            <a:prstGeom prst="trapezoid">
              <a:avLst>
                <a:gd name="adj" fmla="val 160664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37" name="Freeform 55">
              <a:extLst>
                <a:ext uri="{FF2B5EF4-FFF2-40B4-BE49-F238E27FC236}">
                  <a16:creationId xmlns:a16="http://schemas.microsoft.com/office/drawing/2014/main" xmlns="" id="{0F9A7C2C-045D-4AC8-ADD4-7DA3ACA08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7761" y="1691640"/>
              <a:ext cx="2498090" cy="125730"/>
            </a:xfrm>
            <a:prstGeom prst="trapezoid">
              <a:avLst>
                <a:gd name="adj" fmla="val 205183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  <p:sp>
          <p:nvSpPr>
            <p:cNvPr id="38" name="Freeform 55">
              <a:extLst>
                <a:ext uri="{FF2B5EF4-FFF2-40B4-BE49-F238E27FC236}">
                  <a16:creationId xmlns:a16="http://schemas.microsoft.com/office/drawing/2014/main" xmlns="" id="{10685792-23CD-4D1C-BEED-C83050AA9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6388" y="1158239"/>
              <a:ext cx="2155031" cy="76200"/>
            </a:xfrm>
            <a:prstGeom prst="trapezoid">
              <a:avLst>
                <a:gd name="adj" fmla="val 199281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12" name="Freeform 53">
            <a:extLst>
              <a:ext uri="{FF2B5EF4-FFF2-40B4-BE49-F238E27FC236}">
                <a16:creationId xmlns:a16="http://schemas.microsoft.com/office/drawing/2014/main" xmlns="" id="{E2DABEE5-631E-4351-BB55-A9986CA1246F}"/>
              </a:ext>
            </a:extLst>
          </p:cNvPr>
          <p:cNvSpPr>
            <a:spLocks/>
          </p:cNvSpPr>
          <p:nvPr/>
        </p:nvSpPr>
        <p:spPr bwMode="auto">
          <a:xfrm>
            <a:off x="1547664" y="4286263"/>
            <a:ext cx="4896543" cy="692187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акции, вошедшие в проект «Спешите творить добро», были посильны для выполнения участниками, соответствовали их возрастным особенностям и </a:t>
            </a:r>
            <a:r>
              <a:rPr lang="ru-RU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возможностям. Конечно</a:t>
            </a:r>
            <a:r>
              <a:rPr lang="ru-RU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это небольшие дела милосердия</a:t>
            </a:r>
            <a:r>
              <a:rPr lang="ru-RU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 даже маленькое дело, сделанное во благо добрых идей, – делает человека большим и значимым.</a:t>
            </a:r>
            <a:endParaRPr lang="en-US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reeform 53">
            <a:extLst>
              <a:ext uri="{FF2B5EF4-FFF2-40B4-BE49-F238E27FC236}">
                <a16:creationId xmlns:a16="http://schemas.microsoft.com/office/drawing/2014/main" xmlns="" id="{7ABB93BD-CAFD-4AC7-BA4E-95322691C95F}"/>
              </a:ext>
            </a:extLst>
          </p:cNvPr>
          <p:cNvSpPr>
            <a:spLocks/>
          </p:cNvSpPr>
          <p:nvPr/>
        </p:nvSpPr>
        <p:spPr bwMode="auto">
          <a:xfrm>
            <a:off x="2045063" y="2350980"/>
            <a:ext cx="3895089" cy="54612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Ребята творят такие дела милосердия не ради благодарности. Им просто хочется дарить радость, надежду и утешение нуждающимся в этом людям.</a:t>
            </a:r>
          </a:p>
        </p:txBody>
      </p:sp>
      <p:sp>
        <p:nvSpPr>
          <p:cNvPr id="14" name="Freeform 53">
            <a:extLst>
              <a:ext uri="{FF2B5EF4-FFF2-40B4-BE49-F238E27FC236}">
                <a16:creationId xmlns:a16="http://schemas.microsoft.com/office/drawing/2014/main" xmlns="" id="{48E46D97-7C93-4C56-8110-A044F67E5633}"/>
              </a:ext>
            </a:extLst>
          </p:cNvPr>
          <p:cNvSpPr>
            <a:spLocks/>
          </p:cNvSpPr>
          <p:nvPr/>
        </p:nvSpPr>
        <p:spPr bwMode="auto">
          <a:xfrm>
            <a:off x="2213408" y="1690847"/>
            <a:ext cx="3582728" cy="413877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Ребята верят в свои силы, получая прекрасную общественно-полезную социальную практику, положительно влияющую на формирование их активной гражданственной позиции.</a:t>
            </a:r>
          </a:p>
        </p:txBody>
      </p:sp>
      <p:sp>
        <p:nvSpPr>
          <p:cNvPr id="15" name="Freeform 53">
            <a:extLst>
              <a:ext uri="{FF2B5EF4-FFF2-40B4-BE49-F238E27FC236}">
                <a16:creationId xmlns:a16="http://schemas.microsoft.com/office/drawing/2014/main" xmlns="" id="{E198502B-A8C3-420D-B215-F1E5F084E46F}"/>
              </a:ext>
            </a:extLst>
          </p:cNvPr>
          <p:cNvSpPr>
            <a:spLocks/>
          </p:cNvSpPr>
          <p:nvPr/>
        </p:nvSpPr>
        <p:spPr bwMode="auto">
          <a:xfrm>
            <a:off x="2398580" y="1091621"/>
            <a:ext cx="3191143" cy="472121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Участвуя в различных акциях, 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воспитанники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учатся оценивать явления общественной жизни</a:t>
            </a:r>
            <a:r>
              <a:rPr lang="ru-RU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развивается способность видеть смысл в общественно значимых делах, поступать в соответствии с целями и интересами нашего общества</a:t>
            </a:r>
            <a:endParaRPr lang="en-US" sz="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Freeform 53">
            <a:extLst>
              <a:ext uri="{FF2B5EF4-FFF2-40B4-BE49-F238E27FC236}">
                <a16:creationId xmlns:a16="http://schemas.microsoft.com/office/drawing/2014/main" xmlns="" id="{2175BF78-9531-4961-8D96-C2E10D986AF0}"/>
              </a:ext>
            </a:extLst>
          </p:cNvPr>
          <p:cNvSpPr>
            <a:spLocks/>
          </p:cNvSpPr>
          <p:nvPr/>
        </p:nvSpPr>
        <p:spPr bwMode="auto">
          <a:xfrm>
            <a:off x="2643533" y="555766"/>
            <a:ext cx="2648547" cy="418484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Они приучаются оценивать поведение товарищей и своё собственное в соответствии с нравственными критериями.</a:t>
            </a:r>
          </a:p>
        </p:txBody>
      </p:sp>
      <p:sp>
        <p:nvSpPr>
          <p:cNvPr id="17" name="Freeform 55">
            <a:extLst>
              <a:ext uri="{FF2B5EF4-FFF2-40B4-BE49-F238E27FC236}">
                <a16:creationId xmlns:a16="http://schemas.microsoft.com/office/drawing/2014/main" xmlns="" id="{22D9BAB5-0172-46E7-85A1-745EEB314B77}"/>
              </a:ext>
            </a:extLst>
          </p:cNvPr>
          <p:cNvSpPr>
            <a:spLocks/>
          </p:cNvSpPr>
          <p:nvPr/>
        </p:nvSpPr>
        <p:spPr bwMode="auto">
          <a:xfrm>
            <a:off x="1571850" y="3770826"/>
            <a:ext cx="4872357" cy="513700"/>
          </a:xfrm>
          <a:prstGeom prst="trapezoid">
            <a:avLst>
              <a:gd name="adj" fmla="val 51241"/>
            </a:avLst>
          </a:prstGeom>
          <a:solidFill>
            <a:schemeClr val="accent1">
              <a:lumMod val="75000"/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Freeform 55">
            <a:extLst>
              <a:ext uri="{FF2B5EF4-FFF2-40B4-BE49-F238E27FC236}">
                <a16:creationId xmlns:a16="http://schemas.microsoft.com/office/drawing/2014/main" xmlns="" id="{66B15D54-8C14-4F58-96E7-371368C8405C}"/>
              </a:ext>
            </a:extLst>
          </p:cNvPr>
          <p:cNvSpPr>
            <a:spLocks/>
          </p:cNvSpPr>
          <p:nvPr/>
        </p:nvSpPr>
        <p:spPr bwMode="auto">
          <a:xfrm>
            <a:off x="1819557" y="2893299"/>
            <a:ext cx="4336619" cy="373495"/>
          </a:xfrm>
          <a:prstGeom prst="trapezoid">
            <a:avLst>
              <a:gd name="adj" fmla="val 53115"/>
            </a:avLst>
          </a:prstGeom>
          <a:solidFill>
            <a:schemeClr val="tx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Freeform 55">
            <a:extLst>
              <a:ext uri="{FF2B5EF4-FFF2-40B4-BE49-F238E27FC236}">
                <a16:creationId xmlns:a16="http://schemas.microsoft.com/office/drawing/2014/main" xmlns="" id="{74DFF502-E6EC-4F09-901E-0419A5F26AC6}"/>
              </a:ext>
            </a:extLst>
          </p:cNvPr>
          <p:cNvSpPr>
            <a:spLocks/>
          </p:cNvSpPr>
          <p:nvPr/>
        </p:nvSpPr>
        <p:spPr bwMode="auto">
          <a:xfrm>
            <a:off x="2024353" y="2072993"/>
            <a:ext cx="3943163" cy="265995"/>
          </a:xfrm>
          <a:prstGeom prst="trapezoid">
            <a:avLst>
              <a:gd name="adj" fmla="val 74459"/>
            </a:avLst>
          </a:prstGeom>
          <a:solidFill>
            <a:schemeClr val="accent1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Freeform 55">
            <a:extLst>
              <a:ext uri="{FF2B5EF4-FFF2-40B4-BE49-F238E27FC236}">
                <a16:creationId xmlns:a16="http://schemas.microsoft.com/office/drawing/2014/main" xmlns="" id="{F0A65CFC-926B-4290-83E4-E0B59FDF1914}"/>
              </a:ext>
            </a:extLst>
          </p:cNvPr>
          <p:cNvSpPr>
            <a:spLocks/>
          </p:cNvSpPr>
          <p:nvPr/>
        </p:nvSpPr>
        <p:spPr bwMode="auto">
          <a:xfrm>
            <a:off x="2229847" y="1563151"/>
            <a:ext cx="3494281" cy="116204"/>
          </a:xfrm>
          <a:prstGeom prst="trapezoid">
            <a:avLst>
              <a:gd name="adj" fmla="val 116697"/>
            </a:avLst>
          </a:prstGeom>
          <a:solidFill>
            <a:schemeClr val="accent2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Freeform 55">
            <a:extLst>
              <a:ext uri="{FF2B5EF4-FFF2-40B4-BE49-F238E27FC236}">
                <a16:creationId xmlns:a16="http://schemas.microsoft.com/office/drawing/2014/main" xmlns="" id="{5C2653A6-18B6-4392-A653-ADF6A250EBDB}"/>
              </a:ext>
            </a:extLst>
          </p:cNvPr>
          <p:cNvSpPr>
            <a:spLocks/>
          </p:cNvSpPr>
          <p:nvPr/>
        </p:nvSpPr>
        <p:spPr bwMode="auto">
          <a:xfrm>
            <a:off x="2398580" y="1000378"/>
            <a:ext cx="3109524" cy="117669"/>
          </a:xfrm>
          <a:prstGeom prst="trapezoid">
            <a:avLst>
              <a:gd name="adj" fmla="val 150225"/>
            </a:avLst>
          </a:prstGeom>
          <a:solidFill>
            <a:schemeClr val="accent3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Freeform 55">
            <a:extLst>
              <a:ext uri="{FF2B5EF4-FFF2-40B4-BE49-F238E27FC236}">
                <a16:creationId xmlns:a16="http://schemas.microsoft.com/office/drawing/2014/main" xmlns="" id="{2847409D-F089-4DB2-B448-D09FCBC5C521}"/>
              </a:ext>
            </a:extLst>
          </p:cNvPr>
          <p:cNvSpPr>
            <a:spLocks/>
          </p:cNvSpPr>
          <p:nvPr/>
        </p:nvSpPr>
        <p:spPr bwMode="auto">
          <a:xfrm>
            <a:off x="3221216" y="-140621"/>
            <a:ext cx="2684410" cy="86657"/>
          </a:xfrm>
          <a:prstGeom prst="trapezoid">
            <a:avLst>
              <a:gd name="adj" fmla="val 199281"/>
            </a:avLst>
          </a:prstGeom>
          <a:solidFill>
            <a:schemeClr val="accent4">
              <a:alpha val="3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2490" y="3262038"/>
            <a:ext cx="4313686" cy="517557"/>
          </a:xfrm>
          <a:prstGeom prst="rect">
            <a:avLst/>
          </a:prstGeom>
          <a:solidFill>
            <a:srgbClr val="33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Ведь, когда удается принести хоть немножко радости туда, где жизнь безрадостна – это и есть самое настоящее, самое нужное.</a:t>
            </a:r>
            <a:endParaRPr lang="ru-RU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17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4" grpId="0" animBg="1"/>
      <p:bldP spid="2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052"/>
            <a:ext cx="9144000" cy="3428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48" y="27052"/>
            <a:ext cx="925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форум «Вместе – ради детей! Доступная и качественная помощь»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6929454" y="4286263"/>
            <a:ext cx="1979612" cy="471488"/>
            <a:chOff x="7092950" y="4443413"/>
            <a:chExt cx="1979613" cy="628650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7092950" y="4443413"/>
              <a:ext cx="1979613" cy="6286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560" cap="sq">
              <a:solidFill>
                <a:srgbClr val="385D8A"/>
              </a:solidFill>
              <a:miter lim="800000"/>
              <a:headEnd/>
              <a:tailEnd/>
            </a:ln>
          </p:spPr>
          <p:txBody>
            <a:bodyPr lIns="90000" tIns="46800" rIns="90000" bIns="46800" anchor="ctr"/>
            <a:lstStyle/>
            <a:p>
              <a:pPr algn="ctr" defTabSz="449263" eaLnBrk="0" hangingPunct="0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endParaRPr lang="ru-RU" altLang="ru-RU" sz="2200" b="1">
                <a:solidFill>
                  <a:schemeClr val="tx2"/>
                </a:solidFill>
                <a:ea typeface="Microsoft YaHei" pitchFamily="34" charset="-122"/>
              </a:endParaRPr>
            </a:p>
          </p:txBody>
        </p:sp>
        <p:pic>
          <p:nvPicPr>
            <p:cNvPr id="21" name="Picture 207" descr="C:\Users\pk-7590\Downloads\mintrud-1.jpg"/>
            <p:cNvPicPr>
              <a:picLocks noChangeAspect="1" noChangeArrowheads="1"/>
            </p:cNvPicPr>
            <p:nvPr/>
          </p:nvPicPr>
          <p:blipFill>
            <a:blip r:embed="rId2"/>
            <a:srcRect t="2232"/>
            <a:stretch>
              <a:fillRect/>
            </a:stretch>
          </p:blipFill>
          <p:spPr bwMode="auto">
            <a:xfrm>
              <a:off x="8459788" y="4527550"/>
              <a:ext cx="504825" cy="49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6" descr="C:\Users\pk-7590\Downloads\0hQzO34W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29463" y="4587875"/>
              <a:ext cx="1258887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" name="Picture 5" descr="S:\OBMEN\ДРПФ\Логотип Фонд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11"/>
            <a:ext cx="751198" cy="57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orum-detyam42.ru/upload/iblock/bce/2djip605sr2u1wgckyheuhwp6m2fcv7f/Screenshot_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428611"/>
            <a:ext cx="928694" cy="5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79"/>
          <p:cNvGrpSpPr/>
          <p:nvPr/>
        </p:nvGrpSpPr>
        <p:grpSpPr>
          <a:xfrm>
            <a:off x="72474" y="4129182"/>
            <a:ext cx="948407" cy="948408"/>
            <a:chOff x="2953376" y="4412445"/>
            <a:chExt cx="910376" cy="910376"/>
          </a:xfrm>
        </p:grpSpPr>
        <p:sp>
          <p:nvSpPr>
            <p:cNvPr id="13" name="椭圆 24"/>
            <p:cNvSpPr/>
            <p:nvPr/>
          </p:nvSpPr>
          <p:spPr>
            <a:xfrm>
              <a:off x="2953376" y="4412445"/>
              <a:ext cx="910376" cy="910376"/>
            </a:xfrm>
            <a:prstGeom prst="ellipse">
              <a:avLst/>
            </a:prstGeom>
            <a:solidFill>
              <a:srgbClr val="FF5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3246229" y="4590633"/>
              <a:ext cx="324671" cy="4726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30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itchFamily="34" charset="-122"/>
                  <a:cs typeface="+mn-cs"/>
                </a:rPr>
                <a:t>01</a:t>
              </a:r>
              <a:endPara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gency FB" panose="020B0503020202020204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83568" y="4402284"/>
            <a:ext cx="3124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Акция «Поздравь ветерана!»</a:t>
            </a:r>
            <a:endParaRPr lang="ru-RU" sz="16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2123728" y="460396"/>
            <a:ext cx="3901778" cy="4328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2460" y="898409"/>
            <a:ext cx="2144837" cy="285978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188001"/>
            <a:ext cx="2136274" cy="28483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966" y="1245388"/>
            <a:ext cx="3212976" cy="2409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958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8965</TotalTime>
  <Words>922</Words>
  <Application>Microsoft Office PowerPoint</Application>
  <PresentationFormat>Экран (16:9)</PresentationFormat>
  <Paragraphs>156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Артамонова Екатерина Вадимовна</dc:creator>
  <cp:lastModifiedBy>психолог</cp:lastModifiedBy>
  <cp:revision>434</cp:revision>
  <cp:lastPrinted>2022-06-30T14:26:58Z</cp:lastPrinted>
  <dcterms:created xsi:type="dcterms:W3CDTF">2021-02-15T07:35:25Z</dcterms:created>
  <dcterms:modified xsi:type="dcterms:W3CDTF">2022-09-12T11:49:44Z</dcterms:modified>
</cp:coreProperties>
</file>