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72" r:id="rId3"/>
    <p:sldId id="276" r:id="rId4"/>
    <p:sldId id="267" r:id="rId5"/>
    <p:sldId id="285" r:id="rId6"/>
    <p:sldId id="279" r:id="rId7"/>
    <p:sldId id="268" r:id="rId8"/>
    <p:sldId id="277" r:id="rId9"/>
    <p:sldId id="281" r:id="rId10"/>
    <p:sldId id="278" r:id="rId11"/>
    <p:sldId id="282" r:id="rId12"/>
    <p:sldId id="280" r:id="rId13"/>
    <p:sldId id="283" r:id="rId14"/>
    <p:sldId id="269" r:id="rId15"/>
    <p:sldId id="271" r:id="rId16"/>
    <p:sldId id="265" r:id="rId17"/>
    <p:sldId id="270" r:id="rId18"/>
    <p:sldId id="266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45CE630-20FB-48D3-A7FE-29C853A978AC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41D11A-6379-4A6C-A7BE-6AAA552F1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D6E65-90FF-46F3-A839-446D76E0ED21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936DE-A047-43E6-BD98-F9BEA705C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A3A80-332E-42C8-A6C2-26A552A94CF5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33948-BC24-4CA3-849A-171507E7F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E9F36-BDA9-460A-A491-6A00CF14C810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D0D8D-B4AD-44F9-8DC8-2D1177519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9A15D-C4A5-4D60-9E42-76AF429DA30E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C1B17-CAB6-4F50-8CDD-5ACC04300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AEF06-3FFE-4914-B044-73039C7E9888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6467E-780F-4E3D-96A0-9D92D3281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9ACF1-14E8-47BB-948A-5B0779F0483D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B2A6B-6D00-4E0D-8608-FD86B3E6A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1C89D-624B-4018-89AA-5B2CCFED15A1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22D86-DD8A-4594-BA21-4F5688962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BD74D-1B23-48BC-BE66-655AF3F24519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EB8EA-3598-4677-925F-32ADD61B8B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B8F1A-4324-4C24-9BF0-B9A7AC1E6BFD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D97E5-E04D-4D19-BAD8-5F7862E91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7DCDB-BCE6-4B81-8242-BF880F94F88C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B9CC3-F3A2-4D03-8356-DB57CB8C8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237F-2F89-4016-8599-FA98385706C6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BE9C1-D0A8-45ED-9EB6-29BF26205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9AAF22-DA9C-4ECE-B20B-BFEEDEC86B14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A47F1A-BF8B-4730-B744-2C1245DCF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044575" y="2276475"/>
            <a:ext cx="741838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 i="1"/>
              <a:t>Особенности </a:t>
            </a:r>
          </a:p>
          <a:p>
            <a:pPr algn="ctr"/>
            <a:r>
              <a:rPr lang="ru-RU" sz="4000" b="1" i="1"/>
              <a:t>конструктивно-модельных</a:t>
            </a:r>
          </a:p>
          <a:p>
            <a:pPr algn="ctr"/>
            <a:r>
              <a:rPr lang="ru-RU" sz="4000" b="1" i="1"/>
              <a:t> навыков у дошкольников</a:t>
            </a:r>
            <a:r>
              <a:rPr lang="ru-RU" sz="4000"/>
              <a:t>.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164388" y="4652963"/>
            <a:ext cx="1743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Барыкина А.С.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ChangeArrowheads="1"/>
          </p:cNvSpPr>
          <p:nvPr/>
        </p:nvSpPr>
        <p:spPr bwMode="auto">
          <a:xfrm>
            <a:off x="1582738" y="333375"/>
            <a:ext cx="7561262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Вторая младшая группа</a:t>
            </a:r>
          </a:p>
          <a:p>
            <a:pPr algn="ctr"/>
            <a:r>
              <a:rPr lang="ru-RU" b="1"/>
              <a:t>(от 3 до 4 лет)</a:t>
            </a:r>
          </a:p>
          <a:p>
            <a:pPr algn="ctr"/>
            <a:endParaRPr lang="ru-RU"/>
          </a:p>
          <a:p>
            <a:r>
              <a:rPr lang="ru-RU"/>
              <a:t>- Подводить детей к простейшему анализу созданных построек.</a:t>
            </a:r>
          </a:p>
          <a:p>
            <a:r>
              <a:rPr lang="ru-RU"/>
              <a:t>- Совершенствовать конструктивные умения, учить различать, называть и использовать основные строительные детали (кубики, кирпичики, пластины, цилиндры, трехгранные призмы), сооружать новые постройки, используя полученные ранее умения (накладывание, приставление, прикладывание).</a:t>
            </a:r>
          </a:p>
          <a:p>
            <a:r>
              <a:rPr lang="ru-RU"/>
              <a:t>- Учить располагать кирпичики, пластины вертикально (в ряд, по кругу, по периметру четырехугольника), ставить их плотно друг к другу, на определенном расстоянии (заборчик, ворота).</a:t>
            </a:r>
          </a:p>
          <a:p>
            <a:r>
              <a:rPr lang="ru-RU"/>
              <a:t>- Побуждать детей к созданию вариантов конструкций, добавляя другие детали (на столбики ворот ставить трехгранные призмы, рядом со столбами — кубики и др.).</a:t>
            </a:r>
          </a:p>
          <a:p>
            <a:r>
              <a:rPr lang="ru-RU"/>
              <a:t>- Изменять постройки двумя способами: заменяя одни детали другими или надстраивая их в высоту, длину (низкая и высокая башенка, короткий и длинный поезд).</a:t>
            </a:r>
          </a:p>
          <a:p>
            <a:r>
              <a:rPr lang="ru-RU"/>
              <a:t>- Продолжать учить детей обыгрывать постройки, объединять их по сюжету: дорожка и дома — улица; стол, стул, диван — мебель для кукол.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1331913" y="1052513"/>
            <a:ext cx="71278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К концу года дети могут:</a:t>
            </a:r>
          </a:p>
          <a:p>
            <a:pPr algn="ctr"/>
            <a:endParaRPr lang="ru-RU" sz="2400" b="1"/>
          </a:p>
          <a:p>
            <a:pPr algn="ctr"/>
            <a:endParaRPr lang="ru-RU" sz="2400" b="1"/>
          </a:p>
          <a:p>
            <a:endParaRPr lang="ru-RU"/>
          </a:p>
          <a:p>
            <a:r>
              <a:rPr lang="ru-RU"/>
              <a:t>-Называть и правильно использовать детали строительного материала.</a:t>
            </a:r>
          </a:p>
          <a:p>
            <a:endParaRPr lang="ru-RU"/>
          </a:p>
          <a:p>
            <a:r>
              <a:rPr lang="ru-RU"/>
              <a:t>-Располагать пластины и кирпичики вертикально.</a:t>
            </a:r>
          </a:p>
          <a:p>
            <a:endParaRPr lang="ru-RU"/>
          </a:p>
          <a:p>
            <a:r>
              <a:rPr lang="ru-RU"/>
              <a:t>-Изменять постройки, надстраивая или заменяя одни детали другими.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1476375" y="539750"/>
            <a:ext cx="7667625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Средняя группа</a:t>
            </a:r>
            <a:endParaRPr lang="ru-RU"/>
          </a:p>
          <a:p>
            <a:pPr algn="ctr"/>
            <a:r>
              <a:rPr lang="ru-RU" b="1"/>
              <a:t>(от 4 до 5 лет)</a:t>
            </a:r>
            <a:endParaRPr lang="ru-RU"/>
          </a:p>
          <a:p>
            <a:r>
              <a:rPr lang="ru-RU"/>
              <a:t>- На прогулках в процессе игр рассматривать с детьми машины, тележки, автобусы и другие виды транспорта, выделяя их части, называть их форму и расположение по отношению к самой большой части.</a:t>
            </a:r>
          </a:p>
          <a:p>
            <a:r>
              <a:rPr lang="ru-RU"/>
              <a:t>- Развивать умение устанавливать ассоциативные связи, предлагая вспомнить, какие похожие сооружения дети видели.</a:t>
            </a:r>
          </a:p>
          <a:p>
            <a:r>
              <a:rPr lang="ru-RU"/>
              <a:t>- Учить анализировать образец постройки: выделять основные части, различать и соотносить их по величине и форме, устанавливать пространственное расположение этих частей относительно друг друга (в домах — стены, вверху — перекрытие, крыша; в автомобиле — кабина, кузов и т. д.).</a:t>
            </a:r>
          </a:p>
          <a:p>
            <a:r>
              <a:rPr lang="ru-RU"/>
              <a:t>- Учить самостоятельно измерять постройки (по высоте, длине и ширине), соблюдать заданный воспитателем принцип конструкции («Построй такой же домик, но высокий»).</a:t>
            </a:r>
          </a:p>
          <a:p>
            <a:r>
              <a:rPr lang="ru-RU"/>
              <a:t>- Обучать конструированию из бумаги: сгибать прямоугольный лист бумаги пополам, совмещая стороны и углы</a:t>
            </a:r>
          </a:p>
          <a:p>
            <a:r>
              <a:rPr lang="ru-RU"/>
              <a:t>- Приобщать детей к изготовлению поделок из природного материала: коры, веток, листьев, шишек, каштанов, ореховой скорлупы, соломы (лодочки, ежики и т. д.).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1331913" y="1052513"/>
            <a:ext cx="71278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К концу года дети могут:</a:t>
            </a:r>
          </a:p>
          <a:p>
            <a:pPr algn="ctr"/>
            <a:endParaRPr lang="ru-RU" sz="2400" b="1"/>
          </a:p>
          <a:p>
            <a:pPr algn="ctr"/>
            <a:endParaRPr lang="ru-RU" sz="2400" b="1"/>
          </a:p>
          <a:p>
            <a:endParaRPr lang="ru-RU"/>
          </a:p>
          <a:p>
            <a:r>
              <a:rPr lang="ru-RU"/>
              <a:t>-Использовать строительные детали с учетом их конструктивных свойств.</a:t>
            </a:r>
          </a:p>
          <a:p>
            <a:endParaRPr lang="ru-RU"/>
          </a:p>
          <a:p>
            <a:r>
              <a:rPr lang="ru-RU"/>
              <a:t>-Преобразовывать постройки в соответствии с заданием воспитателя.</a:t>
            </a:r>
          </a:p>
          <a:p>
            <a:endParaRPr lang="ru-RU"/>
          </a:p>
          <a:p>
            <a:r>
              <a:rPr lang="ru-RU"/>
              <a:t>-Сгибать прямоугольный лист пополам.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Конструирование из строительного материала </a:t>
            </a:r>
          </a:p>
        </p:txBody>
      </p:sp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1042988" y="1268413"/>
            <a:ext cx="752316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В 3-4 года ребёнок должен знать и уметь:</a:t>
            </a: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-знать, называть и правильно использовать строительные материалы: кубики, кирпичики, пластины, призмы;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-располагать детали вертикально и горизонтально;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-создавать постройки по образцу воспитателя, изменять их и обыгрывать.</a:t>
            </a: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2"/>
          <a:srcRect l="21861" t="25500" r="43881" b="32333"/>
          <a:stretch>
            <a:fillRect/>
          </a:stretch>
        </p:blipFill>
        <p:spPr bwMode="auto">
          <a:xfrm>
            <a:off x="5003800" y="3789363"/>
            <a:ext cx="36734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/>
          <a:srcRect l="12994" t="18896" r="35612" b="22520"/>
          <a:stretch>
            <a:fillRect/>
          </a:stretch>
        </p:blipFill>
        <p:spPr bwMode="auto">
          <a:xfrm>
            <a:off x="827088" y="3830638"/>
            <a:ext cx="38893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042988" y="274638"/>
            <a:ext cx="7643812" cy="11430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Конструирование из деталей конструкторов </a:t>
            </a:r>
          </a:p>
        </p:txBody>
      </p:sp>
      <p:sp>
        <p:nvSpPr>
          <p:cNvPr id="28674" name="Прямоугольник 2"/>
          <p:cNvSpPr>
            <a:spLocks noChangeArrowheads="1"/>
          </p:cNvSpPr>
          <p:nvPr/>
        </p:nvSpPr>
        <p:spPr bwMode="auto">
          <a:xfrm>
            <a:off x="4968875" y="1844675"/>
            <a:ext cx="399573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Организация знакомства с деталями простого конструкторского набора путём экспериментирования с ним;</a:t>
            </a:r>
          </a:p>
          <a:p>
            <a:pPr marL="285750" indent="-285750">
              <a:buFont typeface="Arial" charset="0"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в результате практических действий  дети получают разные конструкции, обозначают их словом и действуют  с ними;</a:t>
            </a:r>
          </a:p>
          <a:p>
            <a:pPr marL="285750" indent="-285750">
              <a:buFont typeface="Arial" charset="0"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осуществление перехода к сюжетному конструированию</a:t>
            </a:r>
          </a:p>
          <a:p>
            <a:pPr marL="285750" indent="-285750">
              <a:buFont typeface="Arial" charset="0"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AutoShape 7" descr="lego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2"/>
          <a:srcRect l="24219" t="12292" r="47435" b="15895"/>
          <a:stretch>
            <a:fillRect/>
          </a:stretch>
        </p:blipFill>
        <p:spPr bwMode="auto">
          <a:xfrm>
            <a:off x="1547813" y="1341438"/>
            <a:ext cx="313531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Конструирование из бумаги </a:t>
            </a:r>
          </a:p>
        </p:txBody>
      </p: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5837238" y="1828800"/>
            <a:ext cx="28590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Знакомство со свойствами бумаги;</a:t>
            </a:r>
          </a:p>
          <a:p>
            <a:pPr marL="285750" indent="-285750">
              <a:buFont typeface="Arial" charset="0"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экспериментирование с бумагой;</a:t>
            </a:r>
          </a:p>
          <a:p>
            <a:pPr marL="285750" indent="-285750">
              <a:buFont typeface="Arial" charset="0"/>
              <a:buChar char="•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затем учим создавать образы предметов, обыгрываем получившиеся поделки.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 l="15950" t="31471" r="46355" b="30380"/>
          <a:stretch>
            <a:fillRect/>
          </a:stretch>
        </p:blipFill>
        <p:spPr bwMode="auto">
          <a:xfrm>
            <a:off x="1258888" y="1268413"/>
            <a:ext cx="35290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/>
          <a:srcRect l="16718" t="28429" r="48154" b="39293"/>
          <a:stretch>
            <a:fillRect/>
          </a:stretch>
        </p:blipFill>
        <p:spPr bwMode="auto">
          <a:xfrm>
            <a:off x="1331913" y="4076700"/>
            <a:ext cx="38877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755650" y="188913"/>
            <a:ext cx="8229600" cy="8636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Конструирование из природного  материала</a:t>
            </a:r>
            <a:endParaRPr lang="ru-RU" sz="4000" smtClean="0"/>
          </a:p>
        </p:txBody>
      </p:sp>
      <p:sp>
        <p:nvSpPr>
          <p:cNvPr id="30722" name="Прямоугольник 5"/>
          <p:cNvSpPr>
            <a:spLocks noChangeArrowheads="1"/>
          </p:cNvSpPr>
          <p:nvPr/>
        </p:nvSpPr>
        <p:spPr bwMode="auto">
          <a:xfrm>
            <a:off x="1476375" y="1268413"/>
            <a:ext cx="7667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-Познакомить с новым видом художественного конструирования -из природного материала.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-Вызвать интерес к обследованию шишек, желудей, орехов, поиску ассоциативных образов и созданию фигурок.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-Показать способ соединения деталей с помощью пластилина.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-Развивать творческое воображение.</a:t>
            </a:r>
            <a:endParaRPr lang="ru-RU">
              <a:latin typeface="Calibri" pitchFamily="34" charset="0"/>
            </a:endParaRPr>
          </a:p>
        </p:txBody>
      </p:sp>
      <p:pic>
        <p:nvPicPr>
          <p:cNvPr id="30723" name="Picture 7" descr="detsad-75122-1508172073"/>
          <p:cNvPicPr>
            <a:picLocks noChangeAspect="1" noChangeArrowheads="1"/>
          </p:cNvPicPr>
          <p:nvPr/>
        </p:nvPicPr>
        <p:blipFill>
          <a:blip r:embed="rId2"/>
          <a:srcRect l="52246" t="15645" b="27602"/>
          <a:stretch>
            <a:fillRect/>
          </a:stretch>
        </p:blipFill>
        <p:spPr bwMode="auto">
          <a:xfrm>
            <a:off x="684213" y="3068638"/>
            <a:ext cx="280828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8" descr="53123"/>
          <p:cNvPicPr>
            <a:picLocks noChangeAspect="1" noChangeArrowheads="1"/>
          </p:cNvPicPr>
          <p:nvPr/>
        </p:nvPicPr>
        <p:blipFill>
          <a:blip r:embed="rId3"/>
          <a:srcRect l="40178" t="19553" r="16153" b="34058"/>
          <a:stretch>
            <a:fillRect/>
          </a:stretch>
        </p:blipFill>
        <p:spPr bwMode="auto">
          <a:xfrm>
            <a:off x="2555875" y="4508500"/>
            <a:ext cx="18716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9" descr="adeb522eb674434eb07acbfdba36af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3197225"/>
            <a:ext cx="43561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Спасибо за внимание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0175" y="4508500"/>
            <a:ext cx="3432175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idx="1"/>
          </p:nvPr>
        </p:nvSpPr>
        <p:spPr>
          <a:xfrm>
            <a:off x="1187450" y="1268413"/>
            <a:ext cx="7570788" cy="352901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Детское конструирование — это изготовление поделок из природного материала, картона, бумаги, создание  разнообразных конструкций  из строительного материала, сборка разных видов моделей из деталей конструктора. </a:t>
            </a:r>
          </a:p>
          <a:p>
            <a:pPr marL="0" indent="0" eaLnBrk="1" hangingPunct="1">
              <a:buFont typeface="Arial" charset="0"/>
              <a:buNone/>
            </a:pPr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C:\Documents and Settings\любопытный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4706938"/>
            <a:ext cx="313213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476250"/>
            <a:ext cx="7993062" cy="622617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Значение конструирования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развития детей: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пособствует умственному, эстетическому, трудовому воспитанию;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аёт возможность для  развития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сенсорных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способностей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детей;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лагодаря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конструктивной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деятельности мышление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детей  имеет практическую направленность и носит творческий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характер;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развивается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планирующая мыслительная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деятельность.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581525"/>
            <a:ext cx="313372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Формы организации обучения детскому конструированию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/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827088" y="1268413"/>
            <a:ext cx="7859712" cy="4857750"/>
          </a:xfrm>
        </p:spPr>
        <p:txBody>
          <a:bodyPr/>
          <a:lstStyle/>
          <a:p>
            <a:pPr eaLnBrk="1" hangingPunct="1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Конструирование по образцу </a:t>
            </a:r>
          </a:p>
          <a:p>
            <a:pPr eaLnBrk="1" hangingPunct="1"/>
            <a:endParaRPr lang="ru-RU" sz="20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Конструирование по модели  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Конструирование по условиям 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Конструирование по замыслу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Конструирование по теме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Каркасное конструирование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200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Конструирование по простейшим чертежам и наглядным схемам</a:t>
            </a:r>
          </a:p>
          <a:p>
            <a:pPr eaLnBrk="1" hangingPunct="1"/>
            <a:endParaRPr lang="en-US" sz="200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3427413"/>
            <a:ext cx="3133725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2051050" y="549275"/>
            <a:ext cx="5426075" cy="9953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tIns="85698" bIns="85698" anchor="ctr">
            <a:spAutoFit/>
          </a:bodyPr>
          <a:lstStyle/>
          <a:p>
            <a:pPr algn="ctr"/>
            <a:r>
              <a:rPr lang="ru-RU"/>
              <a:t>Примеры схем для занятий по конструированию </a:t>
            </a:r>
          </a:p>
          <a:p>
            <a:pPr algn="ctr"/>
            <a:r>
              <a:rPr lang="ru-RU"/>
              <a:t>из различных материалов</a:t>
            </a:r>
          </a:p>
          <a:p>
            <a:pPr algn="ctr" eaLnBrk="0" hangingPunct="0"/>
            <a:endParaRPr lang="ru-RU">
              <a:latin typeface="Calibri" pitchFamily="34" charset="0"/>
            </a:endParaRPr>
          </a:p>
        </p:txBody>
      </p:sp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 l="15950" t="30251" r="46355" b="25334"/>
          <a:stretch>
            <a:fillRect/>
          </a:stretch>
        </p:blipFill>
        <p:spPr bwMode="auto">
          <a:xfrm>
            <a:off x="1258888" y="1628775"/>
            <a:ext cx="3529012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/>
          <a:srcRect l="14766" t="27396" r="46849" b="24417"/>
          <a:stretch>
            <a:fillRect/>
          </a:stretch>
        </p:blipFill>
        <p:spPr bwMode="auto">
          <a:xfrm>
            <a:off x="4895850" y="1916113"/>
            <a:ext cx="4248150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58a5c60c40f0e"/>
          <p:cNvPicPr>
            <a:picLocks noChangeAspect="1" noChangeArrowheads="1"/>
          </p:cNvPicPr>
          <p:nvPr/>
        </p:nvPicPr>
        <p:blipFill>
          <a:blip r:embed="rId4"/>
          <a:srcRect l="4408" t="35500" b="32097"/>
          <a:stretch>
            <a:fillRect/>
          </a:stretch>
        </p:blipFill>
        <p:spPr bwMode="auto">
          <a:xfrm>
            <a:off x="684213" y="5084763"/>
            <a:ext cx="468153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/>
          <a:srcRect l="10429" t="25520" r="42317" b="18729"/>
          <a:stretch>
            <a:fillRect/>
          </a:stretch>
        </p:blipFill>
        <p:spPr bwMode="auto">
          <a:xfrm>
            <a:off x="539750" y="2349500"/>
            <a:ext cx="3455988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2843213" y="476250"/>
            <a:ext cx="3614737" cy="7207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tIns="85698" bIns="85698" anchor="ctr">
            <a:spAutoFit/>
          </a:bodyPr>
          <a:lstStyle/>
          <a:p>
            <a:r>
              <a:rPr lang="ru-RU"/>
              <a:t>Пример технологической карты </a:t>
            </a: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  <p:pic>
        <p:nvPicPr>
          <p:cNvPr id="19459" name="Picture 5" descr="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060575"/>
            <a:ext cx="4500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2863" y="896938"/>
            <a:ext cx="10239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59015">
            <a:off x="5984875" y="990600"/>
            <a:ext cx="1317625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89100" y="115888"/>
            <a:ext cx="6337300" cy="8175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/>
              <a:t> </a:t>
            </a:r>
            <a:r>
              <a:rPr lang="ru-RU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Типы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конструирования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7550" y="4581525"/>
            <a:ext cx="3133725" cy="209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900113" y="3213100"/>
            <a:ext cx="3992562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конструирование из строительного  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материала; 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-конструирование из деталей  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конструктора, имеющих разные способы крепления;  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-конструирование из крупногабаритных 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 модульных блоков.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1713" y="2205038"/>
            <a:ext cx="3641725" cy="935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техническое конструирование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76825" y="2205038"/>
            <a:ext cx="386715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художественное конструирование</a:t>
            </a:r>
          </a:p>
        </p:txBody>
      </p:sp>
      <p:sp>
        <p:nvSpPr>
          <p:cNvPr id="20488" name="Прямоугольник 9"/>
          <p:cNvSpPr>
            <a:spLocks noChangeArrowheads="1"/>
          </p:cNvSpPr>
          <p:nvPr/>
        </p:nvSpPr>
        <p:spPr bwMode="auto">
          <a:xfrm>
            <a:off x="5076825" y="3309938"/>
            <a:ext cx="36718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-конструирование из бумаги;</a:t>
            </a:r>
          </a:p>
          <a:p>
            <a:r>
              <a:rPr lang="ru-RU" sz="1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-конструирование из природного материала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1314450" y="749300"/>
            <a:ext cx="7829550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Первая младшая группа</a:t>
            </a:r>
          </a:p>
          <a:p>
            <a:pPr algn="ctr"/>
            <a:r>
              <a:rPr lang="ru-RU" b="1"/>
              <a:t>(от 2 до 3 лет)</a:t>
            </a:r>
          </a:p>
          <a:p>
            <a:pPr algn="ctr"/>
            <a:endParaRPr lang="ru-RU"/>
          </a:p>
          <a:p>
            <a:r>
              <a:rPr lang="ru-RU"/>
              <a:t>- В процессе игры с настольным и напольным строительным материалом продолжать знакомить детей с деталями (кубик, кирпичик, трехгранная призма, пластина, цилиндр), с вариантами расположения строительных форм на плоскости.</a:t>
            </a:r>
          </a:p>
          <a:p>
            <a:r>
              <a:rPr lang="ru-RU"/>
              <a:t>- Продолжать учить детей сооружать элементарные постройки по образцу.</a:t>
            </a:r>
          </a:p>
          <a:p>
            <a:r>
              <a:rPr lang="ru-RU"/>
              <a:t>- Способствовать пониманию пространственных соотношений.</a:t>
            </a:r>
          </a:p>
          <a:p>
            <a:r>
              <a:rPr lang="ru-RU"/>
              <a:t>- Учить пользоваться дополнительными сюжетными игрушками, соразмерными масштабам построек (маленькие машинки для маленьких гаражей и т. п.).</a:t>
            </a:r>
          </a:p>
          <a:p>
            <a:r>
              <a:rPr lang="ru-RU"/>
              <a:t>- Знакомить детей с простейшими пластмассовыми конструкторами.</a:t>
            </a:r>
          </a:p>
          <a:p>
            <a:r>
              <a:rPr lang="ru-RU"/>
              <a:t>- Учить совместно с взрослым конструировать башенки, домики, машины.</a:t>
            </a:r>
          </a:p>
          <a:p>
            <a:r>
              <a:rPr lang="ru-RU"/>
              <a:t>- В летнее время способствовать строительным играм с использованием природного материала (песок, вода, желуди, камешки и т. п.).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1331913" y="1052513"/>
            <a:ext cx="7416800" cy="310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К концу года дети могут:</a:t>
            </a:r>
          </a:p>
          <a:p>
            <a:pPr algn="ctr"/>
            <a:endParaRPr lang="ru-RU" sz="2400" b="1"/>
          </a:p>
          <a:p>
            <a:pPr algn="ctr"/>
            <a:endParaRPr lang="ru-RU" sz="2400" b="1"/>
          </a:p>
          <a:p>
            <a:endParaRPr lang="ru-RU"/>
          </a:p>
          <a:p>
            <a:r>
              <a:rPr lang="ru-RU"/>
              <a:t>-Различать основные формы деталей строительного материала.</a:t>
            </a:r>
          </a:p>
          <a:p>
            <a:endParaRPr lang="ru-RU"/>
          </a:p>
          <a:p>
            <a:pPr>
              <a:buFontTx/>
              <a:buChar char="-"/>
            </a:pPr>
            <a:r>
              <a:rPr lang="ru-RU"/>
              <a:t>С помощью взрослого сооружать разнообразные постройки, используя большинство форм.</a:t>
            </a:r>
          </a:p>
          <a:p>
            <a:pPr>
              <a:buFontTx/>
              <a:buChar char="-"/>
            </a:pPr>
            <a:endParaRPr lang="ru-RU"/>
          </a:p>
          <a:p>
            <a:pPr>
              <a:buFontTx/>
              <a:buChar char="-"/>
            </a:pPr>
            <a:r>
              <a:rPr lang="ru-RU"/>
              <a:t>Разворачивать игру вокруг собственной постройки.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9463fda9b4f34c6030be7c36d2ca77782beb5"/>
</p:tagLst>
</file>

<file path=ppt/theme/theme1.xml><?xml version="1.0" encoding="utf-8"?>
<a:theme xmlns:a="http://schemas.openxmlformats.org/drawingml/2006/main" name="universa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universal</Template>
  <TotalTime>452</TotalTime>
  <Words>696</Words>
  <Application>Microsoft Office PowerPoint</Application>
  <PresentationFormat>Экран (4:3)</PresentationFormat>
  <Paragraphs>126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universal</vt:lpstr>
      <vt:lpstr>Слайд 1</vt:lpstr>
      <vt:lpstr>Слайд 2</vt:lpstr>
      <vt:lpstr>Слайд 3</vt:lpstr>
      <vt:lpstr>Формы организации обучения детскому конструированию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Конструирование из строительного материала </vt:lpstr>
      <vt:lpstr>Конструирование из деталей конструкторов </vt:lpstr>
      <vt:lpstr>Конструирование из бумаги </vt:lpstr>
      <vt:lpstr>Конструирование из природного  материала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любопытный</dc:creator>
  <cp:lastModifiedBy>Admin</cp:lastModifiedBy>
  <cp:revision>62</cp:revision>
  <dcterms:created xsi:type="dcterms:W3CDTF">2018-01-08T10:19:58Z</dcterms:created>
  <dcterms:modified xsi:type="dcterms:W3CDTF">2022-10-10T13:56:35Z</dcterms:modified>
</cp:coreProperties>
</file>